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7"/>
  </p:sldMasterIdLst>
  <p:notesMasterIdLst>
    <p:notesMasterId r:id="rId33"/>
  </p:notesMasterIdLst>
  <p:sldIdLst>
    <p:sldId id="256" r:id="rId8"/>
    <p:sldId id="258" r:id="rId9"/>
    <p:sldId id="259" r:id="rId10"/>
    <p:sldId id="264" r:id="rId11"/>
    <p:sldId id="265" r:id="rId12"/>
    <p:sldId id="266" r:id="rId13"/>
    <p:sldId id="286" r:id="rId14"/>
    <p:sldId id="262" r:id="rId15"/>
    <p:sldId id="261" r:id="rId16"/>
    <p:sldId id="269" r:id="rId17"/>
    <p:sldId id="268" r:id="rId18"/>
    <p:sldId id="270" r:id="rId19"/>
    <p:sldId id="271" r:id="rId20"/>
    <p:sldId id="274" r:id="rId21"/>
    <p:sldId id="276" r:id="rId22"/>
    <p:sldId id="273" r:id="rId23"/>
    <p:sldId id="272" r:id="rId24"/>
    <p:sldId id="277" r:id="rId25"/>
    <p:sldId id="278"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umpf, Bianca" initials="SB" lastIdx="1" clrIdx="0">
    <p:extLst>
      <p:ext uri="{19B8F6BF-5375-455C-9EA6-DF929625EA0E}">
        <p15:presenceInfo xmlns:p15="http://schemas.microsoft.com/office/powerpoint/2012/main" userId="S-1-5-21-922368595-526787211-398547282-200714" providerId="AD"/>
      </p:ext>
    </p:extLst>
  </p:cmAuthor>
  <p:cmAuthor id="2" name="Bianca Stumpf" initials="BS" lastIdx="2" clrIdx="1">
    <p:extLst>
      <p:ext uri="{19B8F6BF-5375-455C-9EA6-DF929625EA0E}">
        <p15:presenceInfo xmlns:p15="http://schemas.microsoft.com/office/powerpoint/2012/main" userId="Bianca Stumpf" providerId="None"/>
      </p:ext>
    </p:extLst>
  </p:cmAuthor>
  <p:cmAuthor id="3" name="McDonald, Susan" initials="MS" lastIdx="22" clrIdx="2">
    <p:extLst>
      <p:ext uri="{19B8F6BF-5375-455C-9EA6-DF929625EA0E}">
        <p15:presenceInfo xmlns:p15="http://schemas.microsoft.com/office/powerpoint/2012/main" userId="S-1-5-21-922368595-526787211-398547282-10958" providerId="AD"/>
      </p:ext>
    </p:extLst>
  </p:cmAuthor>
  <p:cmAuthor id="4" name="Lara Rooney" initials="LR" lastIdx="31" clrIdx="3">
    <p:extLst>
      <p:ext uri="{19B8F6BF-5375-455C-9EA6-DF929625EA0E}">
        <p15:presenceInfo xmlns:p15="http://schemas.microsoft.com/office/powerpoint/2012/main" userId="Lara Rooney" providerId="None"/>
      </p:ext>
    </p:extLst>
  </p:cmAuthor>
  <p:cmAuthor id="5" name="Rooney, Lara" initials="RL" lastIdx="1" clrIdx="4">
    <p:extLst>
      <p:ext uri="{19B8F6BF-5375-455C-9EA6-DF929625EA0E}">
        <p15:presenceInfo xmlns:p15="http://schemas.microsoft.com/office/powerpoint/2012/main" userId="S-1-5-21-922368595-526787211-398547282-48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69" d="100"/>
          <a:sy n="69" d="100"/>
        </p:scale>
        <p:origin x="724"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collaboration.justice.gc.ca/ts/pics-sicp/rsd-drs/Policy%20Research_Archive/Victims/Child_Advocacy_Centre_Operational_Survey/Data%20analysis_2022%20CAC%20Operational%20Surve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85498687664041"/>
          <c:y val="0.10680664916885389"/>
          <c:w val="0.40829002624671917"/>
          <c:h val="0.68048337707786521"/>
        </c:manualLayout>
      </c:layout>
      <c:doughnutChart>
        <c:varyColors val="1"/>
        <c:dLbls>
          <c:showLegendKey val="0"/>
          <c:showVal val="1"/>
          <c:showCatName val="0"/>
          <c:showSerName val="0"/>
          <c:showPercent val="0"/>
          <c:showBubbleSize val="0"/>
          <c:showLeaderLines val="0"/>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Types of educational services provided (n=25)</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Online resources</c:v>
                </c:pt>
                <c:pt idx="1">
                  <c:v>Webinars/presentations/workshops</c:v>
                </c:pt>
                <c:pt idx="2">
                  <c:v>Conferences</c:v>
                </c:pt>
                <c:pt idx="3">
                  <c:v>Community events</c:v>
                </c:pt>
                <c:pt idx="4">
                  <c:v>Media campaigns</c:v>
                </c:pt>
                <c:pt idx="5">
                  <c:v>Other</c:v>
                </c:pt>
              </c:strCache>
            </c:strRef>
          </c:cat>
          <c:val>
            <c:numRef>
              <c:f>Sheet1!$B$2:$B$7</c:f>
              <c:numCache>
                <c:formatCode>General</c:formatCode>
                <c:ptCount val="6"/>
                <c:pt idx="0">
                  <c:v>14</c:v>
                </c:pt>
                <c:pt idx="1">
                  <c:v>21</c:v>
                </c:pt>
                <c:pt idx="2">
                  <c:v>7</c:v>
                </c:pt>
                <c:pt idx="3">
                  <c:v>13</c:v>
                </c:pt>
                <c:pt idx="4">
                  <c:v>19</c:v>
                </c:pt>
                <c:pt idx="5">
                  <c:v>7</c:v>
                </c:pt>
              </c:numCache>
            </c:numRef>
          </c:val>
          <c:extLst>
            <c:ext xmlns:c16="http://schemas.microsoft.com/office/drawing/2014/chart" uri="{C3380CC4-5D6E-409C-BE32-E72D297353CC}">
              <c16:uniqueId val="{00000000-020C-429C-8187-226F4E7507C7}"/>
            </c:ext>
          </c:extLst>
        </c:ser>
        <c:dLbls>
          <c:dLblPos val="outEnd"/>
          <c:showLegendKey val="0"/>
          <c:showVal val="1"/>
          <c:showCatName val="0"/>
          <c:showSerName val="0"/>
          <c:showPercent val="0"/>
          <c:showBubbleSize val="0"/>
        </c:dLbls>
        <c:gapWidth val="219"/>
        <c:overlap val="-27"/>
        <c:axId val="588491976"/>
        <c:axId val="588499848"/>
      </c:barChart>
      <c:catAx>
        <c:axId val="588491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88499848"/>
        <c:crosses val="autoZero"/>
        <c:auto val="1"/>
        <c:lblAlgn val="ctr"/>
        <c:lblOffset val="100"/>
        <c:noMultiLvlLbl val="0"/>
      </c:catAx>
      <c:valAx>
        <c:axId val="588499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8491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smtClean="0">
                <a:solidFill>
                  <a:schemeClr val="tx1"/>
                </a:solidFill>
              </a:rPr>
              <a:t>Types of training attended by CAC/CYAC</a:t>
            </a:r>
            <a:r>
              <a:rPr lang="en-US" baseline="0" dirty="0" smtClean="0">
                <a:solidFill>
                  <a:schemeClr val="tx1"/>
                </a:solidFill>
              </a:rPr>
              <a:t> staff in the last fiscal year (n=28)</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Child abuse</c:v>
                </c:pt>
                <c:pt idx="1">
                  <c:v>Trauma-informed organizations</c:v>
                </c:pt>
                <c:pt idx="2">
                  <c:v>MDT</c:v>
                </c:pt>
                <c:pt idx="3">
                  <c:v>Diversity and inclusion</c:v>
                </c:pt>
                <c:pt idx="4">
                  <c:v>Forensic interviewing</c:v>
                </c:pt>
                <c:pt idx="5">
                  <c:v>Victim support and advocacy</c:v>
                </c:pt>
                <c:pt idx="6">
                  <c:v>Mental health</c:v>
                </c:pt>
                <c:pt idx="7">
                  <c:v>Organizational capacity</c:v>
                </c:pt>
              </c:strCache>
            </c:strRef>
          </c:cat>
          <c:val>
            <c:numRef>
              <c:f>Sheet1!$B$2:$B$9</c:f>
              <c:numCache>
                <c:formatCode>General</c:formatCode>
                <c:ptCount val="8"/>
                <c:pt idx="0">
                  <c:v>22</c:v>
                </c:pt>
                <c:pt idx="1">
                  <c:v>24</c:v>
                </c:pt>
                <c:pt idx="2">
                  <c:v>20</c:v>
                </c:pt>
                <c:pt idx="3">
                  <c:v>22</c:v>
                </c:pt>
                <c:pt idx="4">
                  <c:v>13</c:v>
                </c:pt>
                <c:pt idx="5">
                  <c:v>22</c:v>
                </c:pt>
                <c:pt idx="6">
                  <c:v>23</c:v>
                </c:pt>
                <c:pt idx="7">
                  <c:v>7</c:v>
                </c:pt>
              </c:numCache>
            </c:numRef>
          </c:val>
          <c:extLst>
            <c:ext xmlns:c16="http://schemas.microsoft.com/office/drawing/2014/chart" uri="{C3380CC4-5D6E-409C-BE32-E72D297353CC}">
              <c16:uniqueId val="{00000000-371E-49AE-AD49-19683DD30AA8}"/>
            </c:ext>
          </c:extLst>
        </c:ser>
        <c:dLbls>
          <c:dLblPos val="outEnd"/>
          <c:showLegendKey val="0"/>
          <c:showVal val="1"/>
          <c:showCatName val="0"/>
          <c:showSerName val="0"/>
          <c:showPercent val="0"/>
          <c:showBubbleSize val="0"/>
        </c:dLbls>
        <c:gapWidth val="219"/>
        <c:overlap val="-27"/>
        <c:axId val="585563016"/>
        <c:axId val="585562032"/>
      </c:barChart>
      <c:catAx>
        <c:axId val="585563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85562032"/>
        <c:crosses val="autoZero"/>
        <c:auto val="1"/>
        <c:lblAlgn val="ctr"/>
        <c:lblOffset val="100"/>
        <c:noMultiLvlLbl val="0"/>
      </c:catAx>
      <c:valAx>
        <c:axId val="585562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85563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85498687664041"/>
          <c:y val="0.10680664916885389"/>
          <c:w val="0.40829002624671917"/>
          <c:h val="0.68048337707786521"/>
        </c:manualLayout>
      </c:layout>
      <c:doughnutChart>
        <c:varyColors val="1"/>
        <c:ser>
          <c:idx val="0"/>
          <c:order val="0"/>
          <c:dPt>
            <c:idx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extLst>
              <c:ext xmlns:c16="http://schemas.microsoft.com/office/drawing/2014/chart" uri="{C3380CC4-5D6E-409C-BE32-E72D297353CC}">
                <c16:uniqueId val="{00000001-95CD-470A-BBC8-5FF2475471FC}"/>
              </c:ext>
            </c:extLst>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extLst>
              <c:ext xmlns:c16="http://schemas.microsoft.com/office/drawing/2014/chart" uri="{C3380CC4-5D6E-409C-BE32-E72D297353CC}">
                <c16:uniqueId val="{00000003-95CD-470A-BBC8-5FF2475471FC}"/>
              </c:ext>
            </c:extLst>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extLst>
              <c:ext xmlns:c16="http://schemas.microsoft.com/office/drawing/2014/chart" uri="{C3380CC4-5D6E-409C-BE32-E72D297353CC}">
                <c16:uniqueId val="{00000005-95CD-470A-BBC8-5FF2475471FC}"/>
              </c:ext>
            </c:extLst>
          </c:dPt>
          <c:dPt>
            <c:idx val="3"/>
            <c:bubble3D val="0"/>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accent2">
                    <a:lumMod val="60000"/>
                    <a:shade val="95000"/>
                  </a:schemeClr>
                </a:solidFill>
                <a:round/>
              </a:ln>
              <a:effectLst/>
            </c:spPr>
            <c:extLst>
              <c:ext xmlns:c16="http://schemas.microsoft.com/office/drawing/2014/chart" uri="{C3380CC4-5D6E-409C-BE32-E72D297353CC}">
                <c16:uniqueId val="{00000007-95CD-470A-BBC8-5FF2475471FC}"/>
              </c:ext>
            </c:extLst>
          </c:dPt>
          <c:dLbls>
            <c:dLbl>
              <c:idx val="0"/>
              <c:layout>
                <c:manualLayout>
                  <c:x val="9.267515562693214E-2"/>
                  <c:y val="2.4240684419500415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5CD-470A-BBC8-5FF2475471FC}"/>
                </c:ext>
              </c:extLst>
            </c:dLbl>
            <c:dLbl>
              <c:idx val="1"/>
              <c:layout>
                <c:manualLayout>
                  <c:x val="-5.1480364497194959E-2"/>
                  <c:y val="-7.272205325850151E-3"/>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5CD-470A-BBC8-5FF2475471FC}"/>
                </c:ext>
              </c:extLst>
            </c:dLbl>
            <c:dLbl>
              <c:idx val="2"/>
              <c:layout>
                <c:manualLayout>
                  <c:x val="-6.0356289410504402E-2"/>
                  <c:y val="-5.3329505722901134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5CD-470A-BBC8-5FF2475471FC}"/>
                </c:ext>
              </c:extLst>
            </c:dLbl>
            <c:dLbl>
              <c:idx val="3"/>
              <c:layout>
                <c:manualLayout>
                  <c:x val="-7.1007399306475764E-3"/>
                  <c:y val="-7.5146121700451568E-2"/>
                </c:manualLayout>
              </c:layout>
              <c:showLegendKey val="0"/>
              <c:showVal val="1"/>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5CD-470A-BBC8-5FF2475471FC}"/>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Sheet1!$A$1:$A$4</c:f>
              <c:strCache>
                <c:ptCount val="4"/>
                <c:pt idx="0">
                  <c:v>Open</c:v>
                </c:pt>
                <c:pt idx="1">
                  <c:v>In development</c:v>
                </c:pt>
                <c:pt idx="2">
                  <c:v>Feasibility study</c:v>
                </c:pt>
                <c:pt idx="3">
                  <c:v>Other</c:v>
                </c:pt>
              </c:strCache>
            </c:strRef>
          </c:cat>
          <c:val>
            <c:numRef>
              <c:f>Sheet1!$B$1:$B$4</c:f>
              <c:numCache>
                <c:formatCode>General</c:formatCode>
                <c:ptCount val="4"/>
                <c:pt idx="0">
                  <c:v>22</c:v>
                </c:pt>
                <c:pt idx="1">
                  <c:v>4</c:v>
                </c:pt>
                <c:pt idx="2">
                  <c:v>2</c:v>
                </c:pt>
                <c:pt idx="3">
                  <c:v>1</c:v>
                </c:pt>
              </c:numCache>
            </c:numRef>
          </c:val>
          <c:extLst>
            <c:ext xmlns:c16="http://schemas.microsoft.com/office/drawing/2014/chart" uri="{C3380CC4-5D6E-409C-BE32-E72D297353CC}">
              <c16:uniqueId val="{00000008-95CD-470A-BBC8-5FF2475471FC}"/>
            </c:ext>
          </c:extLst>
        </c:ser>
        <c:dLbls>
          <c:showLegendKey val="0"/>
          <c:showVal val="1"/>
          <c:showCatName val="0"/>
          <c:showSerName val="0"/>
          <c:showPercent val="0"/>
          <c:showBubbleSize val="0"/>
          <c:showLeaderLines val="1"/>
        </c:dLbls>
        <c:firstSliceAng val="0"/>
        <c:holeSize val="75"/>
      </c:doughnutChart>
      <c:spPr>
        <a:noFill/>
        <a:ln>
          <a:noFill/>
        </a:ln>
        <a:effectLst/>
      </c:spPr>
    </c:plotArea>
    <c:legend>
      <c:legendPos val="b"/>
      <c:layout>
        <c:manualLayout>
          <c:xMode val="edge"/>
          <c:yMode val="edge"/>
          <c:x val="0.69535609543538968"/>
          <c:y val="0.14937281523673987"/>
          <c:w val="0.30464390456461032"/>
          <c:h val="0.28097110090499827"/>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mj-lt"/>
                <a:ea typeface="+mj-ea"/>
                <a:cs typeface="+mj-cs"/>
              </a:defRPr>
            </a:pPr>
            <a:r>
              <a:rPr lang="en-US" dirty="0" smtClean="0">
                <a:solidFill>
                  <a:schemeClr val="tx1"/>
                </a:solidFill>
              </a:rPr>
              <a:t>Ages of clientele served (n=23)</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Sheet1!$A$2:$A$22</c:f>
              <c:strCache>
                <c:ptCount val="2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18+</c:v>
                </c:pt>
              </c:strCache>
            </c:strRef>
          </c:cat>
          <c:val>
            <c:numRef>
              <c:f>Sheet1!$B$2:$B$22</c:f>
              <c:numCache>
                <c:formatCode>General</c:formatCode>
                <c:ptCount val="21"/>
                <c:pt idx="0">
                  <c:v>15</c:v>
                </c:pt>
                <c:pt idx="1">
                  <c:v>15</c:v>
                </c:pt>
                <c:pt idx="2">
                  <c:v>17</c:v>
                </c:pt>
                <c:pt idx="3">
                  <c:v>23</c:v>
                </c:pt>
                <c:pt idx="4">
                  <c:v>23</c:v>
                </c:pt>
                <c:pt idx="5">
                  <c:v>23</c:v>
                </c:pt>
                <c:pt idx="6">
                  <c:v>23</c:v>
                </c:pt>
                <c:pt idx="7">
                  <c:v>23</c:v>
                </c:pt>
                <c:pt idx="8">
                  <c:v>23</c:v>
                </c:pt>
                <c:pt idx="9">
                  <c:v>23</c:v>
                </c:pt>
                <c:pt idx="10">
                  <c:v>23</c:v>
                </c:pt>
                <c:pt idx="11">
                  <c:v>23</c:v>
                </c:pt>
                <c:pt idx="12">
                  <c:v>23</c:v>
                </c:pt>
                <c:pt idx="13">
                  <c:v>23</c:v>
                </c:pt>
                <c:pt idx="14">
                  <c:v>23</c:v>
                </c:pt>
                <c:pt idx="15">
                  <c:v>23</c:v>
                </c:pt>
                <c:pt idx="16">
                  <c:v>22</c:v>
                </c:pt>
                <c:pt idx="17">
                  <c:v>21</c:v>
                </c:pt>
                <c:pt idx="18">
                  <c:v>19</c:v>
                </c:pt>
                <c:pt idx="19">
                  <c:v>5</c:v>
                </c:pt>
                <c:pt idx="20">
                  <c:v>4</c:v>
                </c:pt>
              </c:numCache>
            </c:numRef>
          </c:val>
          <c:extLst>
            <c:ext xmlns:c16="http://schemas.microsoft.com/office/drawing/2014/chart" uri="{C3380CC4-5D6E-409C-BE32-E72D297353CC}">
              <c16:uniqueId val="{00000000-D67C-4A8B-A19C-AEC629F3AC70}"/>
            </c:ext>
          </c:extLst>
        </c:ser>
        <c:dLbls>
          <c:showLegendKey val="0"/>
          <c:showVal val="0"/>
          <c:showCatName val="0"/>
          <c:showSerName val="0"/>
          <c:showPercent val="0"/>
          <c:showBubbleSize val="0"/>
        </c:dLbls>
        <c:gapWidth val="199"/>
        <c:axId val="427707712"/>
        <c:axId val="427707384"/>
      </c:barChart>
      <c:catAx>
        <c:axId val="427707712"/>
        <c:scaling>
          <c:orientation val="minMax"/>
        </c:scaling>
        <c:delete val="0"/>
        <c:axPos val="b"/>
        <c:title>
          <c:tx>
            <c:rich>
              <a:bodyPr rot="0" spcFirstLastPara="1" vertOverflow="ellipsis" vert="horz" wrap="square" anchor="ctr" anchorCtr="1"/>
              <a:lstStyle/>
              <a:p>
                <a:pPr>
                  <a:defRPr sz="1197" b="1" i="0" u="none" strike="noStrike" kern="1200" cap="all" baseline="0">
                    <a:solidFill>
                      <a:schemeClr val="tx1"/>
                    </a:solidFill>
                    <a:latin typeface="+mn-lt"/>
                    <a:ea typeface="+mn-ea"/>
                    <a:cs typeface="+mn-cs"/>
                  </a:defRPr>
                </a:pPr>
                <a:r>
                  <a:rPr lang="en-US" b="1" dirty="0" smtClean="0">
                    <a:solidFill>
                      <a:schemeClr val="tx1"/>
                    </a:solidFill>
                  </a:rPr>
                  <a:t>Age</a:t>
                </a:r>
                <a:r>
                  <a:rPr lang="en-US" b="1" baseline="0" dirty="0" smtClean="0">
                    <a:solidFill>
                      <a:schemeClr val="tx1"/>
                    </a:solidFill>
                  </a:rPr>
                  <a:t>s</a:t>
                </a:r>
                <a:endParaRPr lang="en-CA" b="1" dirty="0">
                  <a:solidFill>
                    <a:schemeClr val="tx1"/>
                  </a:solidFill>
                </a:endParaRPr>
              </a:p>
            </c:rich>
          </c:tx>
          <c:layout/>
          <c:overlay val="0"/>
          <c:spPr>
            <a:noFill/>
            <a:ln>
              <a:noFill/>
            </a:ln>
            <a:effectLst/>
          </c:spPr>
          <c:txPr>
            <a:bodyPr rot="0" spcFirstLastPara="1" vertOverflow="ellipsis" vert="horz" wrap="square" anchor="ctr" anchorCtr="1"/>
            <a:lstStyle/>
            <a:p>
              <a:pPr>
                <a:defRPr sz="1197" b="1" i="0" u="none" strike="noStrike" kern="1200" cap="all"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427707384"/>
        <c:crosses val="autoZero"/>
        <c:auto val="1"/>
        <c:lblAlgn val="ctr"/>
        <c:lblOffset val="100"/>
        <c:noMultiLvlLbl val="0"/>
      </c:catAx>
      <c:valAx>
        <c:axId val="427707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277077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tx1"/>
                </a:solidFill>
                <a:latin typeface="+mn-lt"/>
                <a:ea typeface="+mn-ea"/>
                <a:cs typeface="+mn-cs"/>
              </a:defRPr>
            </a:pPr>
            <a:r>
              <a:rPr lang="en-US" dirty="0" smtClean="0">
                <a:solidFill>
                  <a:schemeClr val="tx1"/>
                </a:solidFill>
              </a:rPr>
              <a:t>Number of clients served (n=20)</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dPt>
          <c:dPt>
            <c:idx val="1"/>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dPt>
          <c:dPt>
            <c:idx val="2"/>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a:noFill/>
              </a:ln>
              <a:effectLst/>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Sheet1!$A$2:$A$4</c:f>
              <c:strCache>
                <c:ptCount val="3"/>
                <c:pt idx="0">
                  <c:v>Boys</c:v>
                </c:pt>
                <c:pt idx="1">
                  <c:v>Girls</c:v>
                </c:pt>
                <c:pt idx="2">
                  <c:v>Non-binary, two-spirit and gender diverse children</c:v>
                </c:pt>
              </c:strCache>
            </c:strRef>
          </c:cat>
          <c:val>
            <c:numRef>
              <c:f>Sheet1!$B$2:$B$4</c:f>
              <c:numCache>
                <c:formatCode>General</c:formatCode>
                <c:ptCount val="3"/>
                <c:pt idx="0">
                  <c:v>2836</c:v>
                </c:pt>
                <c:pt idx="1">
                  <c:v>7205</c:v>
                </c:pt>
                <c:pt idx="2">
                  <c:v>66</c:v>
                </c:pt>
              </c:numCache>
            </c:numRef>
          </c:val>
          <c:extLst>
            <c:ext xmlns:c16="http://schemas.microsoft.com/office/drawing/2014/chart" uri="{C3380CC4-5D6E-409C-BE32-E72D297353CC}">
              <c16:uniqueId val="{00000000-330A-4D83-8FD7-80BC3091367D}"/>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7.5967364058439499E-2"/>
          <c:y val="0.86889135740149592"/>
          <c:w val="0.87730207334868415"/>
          <c:h val="4.7691630639169667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mj-lt"/>
                <a:ea typeface="+mj-ea"/>
                <a:cs typeface="+mj-cs"/>
              </a:defRPr>
            </a:pPr>
            <a:r>
              <a:rPr lang="en-US" dirty="0" smtClean="0">
                <a:solidFill>
                  <a:schemeClr val="tx1"/>
                </a:solidFill>
              </a:rPr>
              <a:t>Clientele</a:t>
            </a:r>
            <a:r>
              <a:rPr lang="en-US" baseline="0" dirty="0" smtClean="0">
                <a:solidFill>
                  <a:schemeClr val="tx1"/>
                </a:solidFill>
              </a:rPr>
              <a:t> groups served in the last fiscal year (n=23)</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Sheet1!$A$2:$A$8</c:f>
              <c:strCache>
                <c:ptCount val="7"/>
                <c:pt idx="0">
                  <c:v>2SLGBTQ+ clients</c:v>
                </c:pt>
                <c:pt idx="1">
                  <c:v>Clients who are racialized</c:v>
                </c:pt>
                <c:pt idx="2">
                  <c:v>Clients with disabilities</c:v>
                </c:pt>
                <c:pt idx="3">
                  <c:v>First Nations, Inuit or Métis clients</c:v>
                </c:pt>
                <c:pt idx="4">
                  <c:v>Clients who are recent immigrants or refugees</c:v>
                </c:pt>
                <c:pt idx="5">
                  <c:v>Other</c:v>
                </c:pt>
                <c:pt idx="6">
                  <c:v>Don’t know</c:v>
                </c:pt>
              </c:strCache>
            </c:strRef>
          </c:cat>
          <c:val>
            <c:numRef>
              <c:f>Sheet1!$B$2:$B$8</c:f>
              <c:numCache>
                <c:formatCode>General</c:formatCode>
                <c:ptCount val="7"/>
                <c:pt idx="0">
                  <c:v>20</c:v>
                </c:pt>
                <c:pt idx="1">
                  <c:v>19</c:v>
                </c:pt>
                <c:pt idx="2">
                  <c:v>20</c:v>
                </c:pt>
                <c:pt idx="3">
                  <c:v>22</c:v>
                </c:pt>
                <c:pt idx="4">
                  <c:v>14</c:v>
                </c:pt>
                <c:pt idx="5">
                  <c:v>1</c:v>
                </c:pt>
                <c:pt idx="6">
                  <c:v>1</c:v>
                </c:pt>
              </c:numCache>
            </c:numRef>
          </c:val>
          <c:extLst>
            <c:ext xmlns:c16="http://schemas.microsoft.com/office/drawing/2014/chart" uri="{C3380CC4-5D6E-409C-BE32-E72D297353CC}">
              <c16:uniqueId val="{00000000-8679-47CA-B69D-A1FA4FD220E7}"/>
            </c:ext>
          </c:extLst>
        </c:ser>
        <c:dLbls>
          <c:dLblPos val="inEnd"/>
          <c:showLegendKey val="0"/>
          <c:showVal val="1"/>
          <c:showCatName val="0"/>
          <c:showSerName val="0"/>
          <c:showPercent val="0"/>
          <c:showBubbleSize val="0"/>
        </c:dLbls>
        <c:gapWidth val="199"/>
        <c:axId val="588449008"/>
        <c:axId val="588456552"/>
      </c:barChart>
      <c:catAx>
        <c:axId val="58844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n-US"/>
          </a:p>
        </c:txPr>
        <c:crossAx val="588456552"/>
        <c:crosses val="autoZero"/>
        <c:auto val="1"/>
        <c:lblAlgn val="ctr"/>
        <c:lblOffset val="100"/>
        <c:noMultiLvlLbl val="0"/>
      </c:catAx>
      <c:valAx>
        <c:axId val="5884565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8449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dirty="0">
                <a:solidFill>
                  <a:schemeClr val="tx1"/>
                </a:solidFill>
              </a:rPr>
              <a:t>Location of forensic </a:t>
            </a:r>
            <a:r>
              <a:rPr lang="en-US" b="1" dirty="0" smtClean="0">
                <a:solidFill>
                  <a:schemeClr val="tx1"/>
                </a:solidFill>
              </a:rPr>
              <a:t>interviews (N=23)</a:t>
            </a:r>
            <a:endParaRPr lang="en-US" b="1" dirty="0">
              <a:solidFill>
                <a:schemeClr val="tx1"/>
              </a:solidFill>
            </a:endParaRP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Location of forensic interviews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A07C-47EB-B9C0-2BA76E5A2E82}"/>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07C-47EB-B9C0-2BA76E5A2E82}"/>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A07C-47EB-B9C0-2BA76E5A2E82}"/>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On-site</c:v>
                </c:pt>
                <c:pt idx="1">
                  <c:v>Off-site</c:v>
                </c:pt>
                <c:pt idx="2">
                  <c:v>On-site and off-site</c:v>
                </c:pt>
              </c:strCache>
            </c:strRef>
          </c:cat>
          <c:val>
            <c:numRef>
              <c:f>Sheet1!$B$2:$B$4</c:f>
              <c:numCache>
                <c:formatCode>General</c:formatCode>
                <c:ptCount val="3"/>
                <c:pt idx="0">
                  <c:v>15</c:v>
                </c:pt>
                <c:pt idx="1">
                  <c:v>1</c:v>
                </c:pt>
                <c:pt idx="2">
                  <c:v>7</c:v>
                </c:pt>
              </c:numCache>
            </c:numRef>
          </c:val>
          <c:extLst>
            <c:ext xmlns:c16="http://schemas.microsoft.com/office/drawing/2014/chart" uri="{C3380CC4-5D6E-409C-BE32-E72D297353CC}">
              <c16:uniqueId val="{00000000-E24E-49B4-9674-CB5BF1433B9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CA" dirty="0" smtClean="0">
                <a:solidFill>
                  <a:schemeClr val="tx1"/>
                </a:solidFill>
              </a:rPr>
              <a:t>Location of other services</a:t>
            </a:r>
            <a:endParaRPr lang="en-CA"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On-site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Sheet1!$B$2:$B$6</c:f>
              <c:numCache>
                <c:formatCode>General</c:formatCode>
                <c:ptCount val="5"/>
                <c:pt idx="0">
                  <c:v>4</c:v>
                </c:pt>
                <c:pt idx="1">
                  <c:v>4</c:v>
                </c:pt>
                <c:pt idx="2">
                  <c:v>1</c:v>
                </c:pt>
                <c:pt idx="3">
                  <c:v>6</c:v>
                </c:pt>
                <c:pt idx="4">
                  <c:v>8</c:v>
                </c:pt>
              </c:numCache>
            </c:numRef>
          </c:val>
          <c:extLst>
            <c:ext xmlns:c16="http://schemas.microsoft.com/office/drawing/2014/chart" uri="{C3380CC4-5D6E-409C-BE32-E72D297353CC}">
              <c16:uniqueId val="{00000000-AF5B-400A-8638-3F9FA161A626}"/>
            </c:ext>
          </c:extLst>
        </c:ser>
        <c:ser>
          <c:idx val="1"/>
          <c:order val="1"/>
          <c:tx>
            <c:strRef>
              <c:f>Sheet1!$C$1</c:f>
              <c:strCache>
                <c:ptCount val="1"/>
                <c:pt idx="0">
                  <c:v>Off-site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Sheet1!$C$2:$C$6</c:f>
              <c:numCache>
                <c:formatCode>General</c:formatCode>
                <c:ptCount val="5"/>
                <c:pt idx="0">
                  <c:v>11</c:v>
                </c:pt>
                <c:pt idx="1">
                  <c:v>3</c:v>
                </c:pt>
                <c:pt idx="2">
                  <c:v>6</c:v>
                </c:pt>
                <c:pt idx="3">
                  <c:v>1</c:v>
                </c:pt>
              </c:numCache>
            </c:numRef>
          </c:val>
          <c:extLst>
            <c:ext xmlns:c16="http://schemas.microsoft.com/office/drawing/2014/chart" uri="{C3380CC4-5D6E-409C-BE32-E72D297353CC}">
              <c16:uniqueId val="{00000001-AF5B-400A-8638-3F9FA161A626}"/>
            </c:ext>
          </c:extLst>
        </c:ser>
        <c:ser>
          <c:idx val="2"/>
          <c:order val="2"/>
          <c:tx>
            <c:strRef>
              <c:f>Sheet1!$D$1</c:f>
              <c:strCache>
                <c:ptCount val="1"/>
                <c:pt idx="0">
                  <c:v>On-site and off-site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Forensic medical examination</c:v>
                </c:pt>
                <c:pt idx="1">
                  <c:v>Court preparation</c:v>
                </c:pt>
                <c:pt idx="2">
                  <c:v>Court accompaniment</c:v>
                </c:pt>
                <c:pt idx="3">
                  <c:v>Trauma assessment</c:v>
                </c:pt>
                <c:pt idx="4">
                  <c:v>Victim and family support and advocacy</c:v>
                </c:pt>
              </c:strCache>
            </c:strRef>
          </c:cat>
          <c:val>
            <c:numRef>
              <c:f>Sheet1!$D$2:$D$6</c:f>
              <c:numCache>
                <c:formatCode>General</c:formatCode>
                <c:ptCount val="5"/>
                <c:pt idx="0">
                  <c:v>4</c:v>
                </c:pt>
                <c:pt idx="1">
                  <c:v>7</c:v>
                </c:pt>
                <c:pt idx="2">
                  <c:v>7</c:v>
                </c:pt>
                <c:pt idx="3">
                  <c:v>6</c:v>
                </c:pt>
                <c:pt idx="4">
                  <c:v>14</c:v>
                </c:pt>
              </c:numCache>
            </c:numRef>
          </c:val>
          <c:extLst>
            <c:ext xmlns:c16="http://schemas.microsoft.com/office/drawing/2014/chart" uri="{C3380CC4-5D6E-409C-BE32-E72D297353CC}">
              <c16:uniqueId val="{00000002-AF5B-400A-8638-3F9FA161A626}"/>
            </c:ext>
          </c:extLst>
        </c:ser>
        <c:dLbls>
          <c:dLblPos val="ctr"/>
          <c:showLegendKey val="0"/>
          <c:showVal val="1"/>
          <c:showCatName val="0"/>
          <c:showSerName val="0"/>
          <c:showPercent val="0"/>
          <c:showBubbleSize val="0"/>
        </c:dLbls>
        <c:gapWidth val="150"/>
        <c:overlap val="100"/>
        <c:axId val="525326840"/>
        <c:axId val="525329136"/>
      </c:barChart>
      <c:catAx>
        <c:axId val="525326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25329136"/>
        <c:crosses val="autoZero"/>
        <c:auto val="1"/>
        <c:lblAlgn val="ctr"/>
        <c:lblOffset val="100"/>
        <c:noMultiLvlLbl val="0"/>
      </c:catAx>
      <c:valAx>
        <c:axId val="525329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5326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dirty="0" smtClean="0">
                <a:solidFill>
                  <a:schemeClr val="tx1"/>
                </a:solidFill>
              </a:rPr>
              <a:t>Location of mental health services (n=22)</a:t>
            </a:r>
            <a:endParaRPr lang="en-US" b="1" dirty="0">
              <a:solidFill>
                <a:schemeClr val="tx1"/>
              </a:solidFill>
            </a:endParaRPr>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5918-4704-9CBD-AB2713A0D1F7}"/>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5918-4704-9CBD-AB2713A0D1F7}"/>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5918-4704-9CBD-AB2713A0D1F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On-site</c:v>
                </c:pt>
                <c:pt idx="1">
                  <c:v>Off-site</c:v>
                </c:pt>
                <c:pt idx="2">
                  <c:v>On-site and off-site</c:v>
                </c:pt>
              </c:strCache>
            </c:strRef>
          </c:cat>
          <c:val>
            <c:numRef>
              <c:f>Sheet1!$B$2:$B$4</c:f>
              <c:numCache>
                <c:formatCode>General</c:formatCode>
                <c:ptCount val="3"/>
                <c:pt idx="0">
                  <c:v>10</c:v>
                </c:pt>
                <c:pt idx="1">
                  <c:v>5</c:v>
                </c:pt>
                <c:pt idx="2">
                  <c:v>7</c:v>
                </c:pt>
              </c:numCache>
            </c:numRef>
          </c:val>
          <c:extLst>
            <c:ext xmlns:c16="http://schemas.microsoft.com/office/drawing/2014/chart" uri="{C3380CC4-5D6E-409C-BE32-E72D297353CC}">
              <c16:uniqueId val="{00000000-5721-40B9-A1AC-017A0135E1AC}"/>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b="1" dirty="0" smtClean="0">
                <a:solidFill>
                  <a:schemeClr val="tx1"/>
                </a:solidFill>
              </a:rPr>
              <a:t>Location</a:t>
            </a:r>
            <a:r>
              <a:rPr lang="en-US" b="1" baseline="0" dirty="0" smtClean="0">
                <a:solidFill>
                  <a:schemeClr val="tx1"/>
                </a:solidFill>
              </a:rPr>
              <a:t> of assistance services</a:t>
            </a:r>
            <a:endParaRPr lang="en-CA" b="1" dirty="0">
              <a:solidFill>
                <a:schemeClr val="tx1"/>
              </a:solidFill>
            </a:endParaRPr>
          </a:p>
        </c:rich>
      </c:tx>
      <c:layout>
        <c:manualLayout>
          <c:xMode val="edge"/>
          <c:yMode val="edge"/>
          <c:x val="0.14508805368032834"/>
          <c:y val="2.4354813191870862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On-site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Sheet1!$B$2:$B$3</c:f>
              <c:numCache>
                <c:formatCode>General</c:formatCode>
                <c:ptCount val="2"/>
                <c:pt idx="0">
                  <c:v>5</c:v>
                </c:pt>
                <c:pt idx="1">
                  <c:v>5</c:v>
                </c:pt>
              </c:numCache>
            </c:numRef>
          </c:val>
          <c:extLst>
            <c:ext xmlns:c16="http://schemas.microsoft.com/office/drawing/2014/chart" uri="{C3380CC4-5D6E-409C-BE32-E72D297353CC}">
              <c16:uniqueId val="{00000000-B8D2-4F8F-A47C-50837B2DB4AE}"/>
            </c:ext>
          </c:extLst>
        </c:ser>
        <c:ser>
          <c:idx val="1"/>
          <c:order val="1"/>
          <c:tx>
            <c:strRef>
              <c:f>Sheet1!$C$1</c:f>
              <c:strCache>
                <c:ptCount val="1"/>
                <c:pt idx="0">
                  <c:v>Off-site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Sheet1!$C$2:$C$3</c:f>
              <c:numCache>
                <c:formatCode>General</c:formatCode>
                <c:ptCount val="2"/>
                <c:pt idx="0">
                  <c:v>3</c:v>
                </c:pt>
                <c:pt idx="1">
                  <c:v>4</c:v>
                </c:pt>
              </c:numCache>
            </c:numRef>
          </c:val>
          <c:extLst>
            <c:ext xmlns:c16="http://schemas.microsoft.com/office/drawing/2014/chart" uri="{C3380CC4-5D6E-409C-BE32-E72D297353CC}">
              <c16:uniqueId val="{00000001-B8D2-4F8F-A47C-50837B2DB4AE}"/>
            </c:ext>
          </c:extLst>
        </c:ser>
        <c:ser>
          <c:idx val="2"/>
          <c:order val="2"/>
          <c:tx>
            <c:strRef>
              <c:f>Sheet1!$D$1</c:f>
              <c:strCache>
                <c:ptCount val="1"/>
                <c:pt idx="0">
                  <c:v>On-site and off-site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Assistance in seeking compensation or restitution</c:v>
                </c:pt>
                <c:pt idx="1">
                  <c:v>Assistance in the preparation of Victim Impact Statements</c:v>
                </c:pt>
              </c:strCache>
            </c:strRef>
          </c:cat>
          <c:val>
            <c:numRef>
              <c:f>Sheet1!$D$2:$D$3</c:f>
              <c:numCache>
                <c:formatCode>General</c:formatCode>
                <c:ptCount val="2"/>
                <c:pt idx="0">
                  <c:v>5</c:v>
                </c:pt>
                <c:pt idx="1">
                  <c:v>7</c:v>
                </c:pt>
              </c:numCache>
            </c:numRef>
          </c:val>
          <c:extLst>
            <c:ext xmlns:c16="http://schemas.microsoft.com/office/drawing/2014/chart" uri="{C3380CC4-5D6E-409C-BE32-E72D297353CC}">
              <c16:uniqueId val="{00000002-B8D2-4F8F-A47C-50837B2DB4AE}"/>
            </c:ext>
          </c:extLst>
        </c:ser>
        <c:dLbls>
          <c:dLblPos val="ctr"/>
          <c:showLegendKey val="0"/>
          <c:showVal val="1"/>
          <c:showCatName val="0"/>
          <c:showSerName val="0"/>
          <c:showPercent val="0"/>
          <c:showBubbleSize val="0"/>
        </c:dLbls>
        <c:gapWidth val="182"/>
        <c:overlap val="100"/>
        <c:axId val="588442448"/>
        <c:axId val="588445400"/>
      </c:barChart>
      <c:catAx>
        <c:axId val="58844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88445400"/>
        <c:crosses val="autoZero"/>
        <c:auto val="1"/>
        <c:lblAlgn val="ctr"/>
        <c:lblOffset val="100"/>
        <c:noMultiLvlLbl val="0"/>
      </c:catAx>
      <c:valAx>
        <c:axId val="588445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88442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38CB3-A113-45C7-BCFE-324639ECB75B}" type="datetimeFigureOut">
              <a:rPr lang="en-CA" smtClean="0"/>
              <a:t>21/02/2023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7890C-13EB-450C-9D02-C803379B5BF9}" type="slidenum">
              <a:rPr lang="en-CA" smtClean="0"/>
              <a:t>‹#›</a:t>
            </a:fld>
            <a:endParaRPr lang="en-CA"/>
          </a:p>
        </p:txBody>
      </p:sp>
    </p:spTree>
    <p:extLst>
      <p:ext uri="{BB962C8B-B14F-4D97-AF65-F5344CB8AC3E}">
        <p14:creationId xmlns:p14="http://schemas.microsoft.com/office/powerpoint/2010/main" val="12954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487890C-13EB-450C-9D02-C803379B5BF9}" type="slidenum">
              <a:rPr lang="en-CA" smtClean="0"/>
              <a:t>1</a:t>
            </a:fld>
            <a:endParaRPr lang="en-CA"/>
          </a:p>
        </p:txBody>
      </p:sp>
    </p:spTree>
    <p:extLst>
      <p:ext uri="{BB962C8B-B14F-4D97-AF65-F5344CB8AC3E}">
        <p14:creationId xmlns:p14="http://schemas.microsoft.com/office/powerpoint/2010/main" val="3004691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8012" y="3944258"/>
            <a:ext cx="8307977" cy="822709"/>
          </a:xfrm>
          <a:prstGeom prst="rect">
            <a:avLst/>
          </a:prstGeom>
        </p:spPr>
        <p:txBody>
          <a:bodyPr anchor="b"/>
          <a:lstStyle>
            <a:lvl1pPr algn="ctr">
              <a:defRPr sz="3300"/>
            </a:lvl1pPr>
          </a:lstStyle>
          <a:p>
            <a:r>
              <a:rPr lang="en-US" dirty="0" smtClean="0"/>
              <a:t>Name of Presentation Goes Here in Arial</a:t>
            </a:r>
            <a:endParaRPr lang="en-CA" dirty="0"/>
          </a:p>
        </p:txBody>
      </p:sp>
      <p:sp>
        <p:nvSpPr>
          <p:cNvPr id="3" name="Subtitle 2"/>
          <p:cNvSpPr>
            <a:spLocks noGrp="1"/>
          </p:cNvSpPr>
          <p:nvPr>
            <p:ph type="subTitle" idx="1" hasCustomPrompt="1"/>
          </p:nvPr>
        </p:nvSpPr>
        <p:spPr>
          <a:xfrm>
            <a:off x="1143000" y="4911293"/>
            <a:ext cx="6858000" cy="652758"/>
          </a:xfrm>
          <a:prstGeom prst="rect">
            <a:avLst/>
          </a:prstGeom>
        </p:spPr>
        <p:txBody>
          <a:bodyPr/>
          <a:lstStyle>
            <a:lvl1pPr marL="0" indent="0" algn="ctr">
              <a:buNone/>
              <a:defRPr sz="21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Date</a:t>
            </a:r>
            <a:endParaRPr lang="en-CA"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2112910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7995" y="3265716"/>
            <a:ext cx="8568010" cy="906917"/>
          </a:xfrm>
          <a:prstGeom prst="rect">
            <a:avLst/>
          </a:prstGeom>
        </p:spPr>
        <p:txBody>
          <a:bodyPr/>
          <a:lstStyle>
            <a:lvl1pPr algn="ctr">
              <a:defRPr sz="4050"/>
            </a:lvl1pPr>
          </a:lstStyle>
          <a:p>
            <a:r>
              <a:rPr lang="en-US" dirty="0" smtClean="0"/>
              <a:t>Place Title Here</a:t>
            </a:r>
            <a:endParaRPr lang="en-CA" dirty="0"/>
          </a:p>
        </p:txBody>
      </p:sp>
      <p:sp>
        <p:nvSpPr>
          <p:cNvPr id="4"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BB1440BD-7AE6-44F2-8E7C-13B1D5A0F975}" type="slidenum">
              <a:rPr lang="en-US" smtClean="0"/>
              <a:pPr/>
              <a:t>‹#›</a:t>
            </a:fld>
            <a:endParaRPr lang="en-US" dirty="0"/>
          </a:p>
        </p:txBody>
      </p:sp>
    </p:spTree>
    <p:extLst>
      <p:ext uri="{BB962C8B-B14F-4D97-AF65-F5344CB8AC3E}">
        <p14:creationId xmlns:p14="http://schemas.microsoft.com/office/powerpoint/2010/main" val="33231689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smtClean="0"/>
              <a:t>Title</a:t>
            </a:r>
            <a:endParaRPr lang="en-CA" dirty="0"/>
          </a:p>
        </p:txBody>
      </p:sp>
      <p:sp>
        <p:nvSpPr>
          <p:cNvPr id="7" name="Content Placeholder 2"/>
          <p:cNvSpPr>
            <a:spLocks noGrp="1"/>
          </p:cNvSpPr>
          <p:nvPr>
            <p:ph sz="half" idx="1" hasCustomPrompt="1"/>
          </p:nvPr>
        </p:nvSpPr>
        <p:spPr>
          <a:xfrm>
            <a:off x="628650" y="2612572"/>
            <a:ext cx="7886700" cy="3207461"/>
          </a:xfrm>
          <a:prstGeom prst="rect">
            <a:avLst/>
          </a:prstGeom>
        </p:spPr>
        <p:txBody>
          <a:bodyPr/>
          <a:lstStyle>
            <a:lvl1pPr marL="0" marR="0" indent="0" algn="l" defTabSz="486000" rtl="0" eaLnBrk="1" fontAlgn="auto" latinLnBrk="0" hangingPunct="1">
              <a:lnSpc>
                <a:spcPct val="100000"/>
              </a:lnSpc>
              <a:spcBef>
                <a:spcPts val="750"/>
              </a:spcBef>
              <a:spcAft>
                <a:spcPts val="0"/>
              </a:spcAft>
              <a:buClrTx/>
              <a:buSzTx/>
              <a:buFont typeface="Arial" panose="020B0604020202020204" pitchFamily="34" charset="0"/>
              <a:buChar char="•"/>
              <a:tabLst/>
              <a:defRPr lang="en-CA" sz="1800" b="0" i="0" baseline="0">
                <a:effectLst/>
              </a:defRPr>
            </a:lvl1pPr>
            <a:lvl2pPr marL="594000" indent="-342900" defTabSz="486000">
              <a:lnSpc>
                <a:spcPct val="100000"/>
              </a:lnSpc>
              <a:spcAft>
                <a:spcPts val="0"/>
              </a:spcAft>
              <a:buFont typeface="Arial" panose="020B0604020202020204" pitchFamily="34" charset="0"/>
              <a:buChar char="•"/>
              <a:defRPr sz="1800" b="0" i="0" baseline="0"/>
            </a:lvl2pPr>
            <a:lvl3pPr marL="857250" indent="0">
              <a:buFont typeface="Arial" panose="020B0604020202020204" pitchFamily="34" charset="0"/>
              <a:buNone/>
              <a:defRPr baseline="0"/>
            </a:lvl3pPr>
            <a:lvl4pPr>
              <a:defRPr baseline="30000"/>
            </a:lvl4pPr>
          </a:lstStyle>
          <a:p>
            <a:pPr marL="342900" marR="0" lvl="0" indent="-342900" algn="l" defTabSz="685800" rtl="0" eaLnBrk="1" fontAlgn="auto" latinLnBrk="0" hangingPunct="1">
              <a:lnSpc>
                <a:spcPct val="90000"/>
              </a:lnSpc>
              <a:spcBef>
                <a:spcPts val="750"/>
              </a:spcBef>
              <a:spcAft>
                <a:spcPts val="0"/>
              </a:spcAft>
              <a:buClrTx/>
              <a:buSzTx/>
              <a:tabLst/>
              <a:defRPr/>
            </a:pPr>
            <a:r>
              <a:rPr lang="en-US" dirty="0" smtClean="0"/>
              <a:t>Text Here</a:t>
            </a:r>
          </a:p>
          <a:p>
            <a:pPr marL="1125900" marR="0" lvl="1" indent="-342900" algn="l" defTabSz="685800" rtl="0" eaLnBrk="1" fontAlgn="auto" latinLnBrk="0" hangingPunct="1">
              <a:lnSpc>
                <a:spcPct val="90000"/>
              </a:lnSpc>
              <a:spcBef>
                <a:spcPts val="750"/>
              </a:spcBef>
              <a:spcAft>
                <a:spcPts val="0"/>
              </a:spcAft>
              <a:buClrTx/>
              <a:buSzTx/>
              <a:tabLst/>
              <a:defRPr/>
            </a:pPr>
            <a:r>
              <a:rPr lang="en-US" dirty="0" smtClean="0"/>
              <a:t>Sub 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smtClean="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smtClean="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smtClean="0"/>
              <a:t>Text Here</a:t>
            </a:r>
          </a:p>
          <a:p>
            <a:pPr marL="342900" marR="0" lvl="0" indent="-342900" algn="l" defTabSz="685800" rtl="0" eaLnBrk="1" fontAlgn="auto" latinLnBrk="0" hangingPunct="1">
              <a:lnSpc>
                <a:spcPct val="90000"/>
              </a:lnSpc>
              <a:spcBef>
                <a:spcPts val="750"/>
              </a:spcBef>
              <a:spcAft>
                <a:spcPts val="0"/>
              </a:spcAft>
              <a:buClrTx/>
              <a:buSzTx/>
              <a:tabLst/>
              <a:defRPr/>
            </a:pPr>
            <a:r>
              <a:rPr lang="en-US" dirty="0" smtClean="0"/>
              <a:t>Text Here</a:t>
            </a:r>
          </a:p>
          <a:p>
            <a:pPr marL="342900" marR="0" lvl="0" indent="-342900" algn="l" defTabSz="685800" rtl="0" eaLnBrk="1" fontAlgn="auto" latinLnBrk="0" hangingPunct="1">
              <a:lnSpc>
                <a:spcPct val="90000"/>
              </a:lnSpc>
              <a:spcBef>
                <a:spcPts val="750"/>
              </a:spcBef>
              <a:spcAft>
                <a:spcPts val="0"/>
              </a:spcAft>
              <a:buClrTx/>
              <a:buSzTx/>
              <a:tabLst/>
              <a:defRPr/>
            </a:pPr>
            <a:endParaRPr lang="en-US" dirty="0" smtClean="0"/>
          </a:p>
        </p:txBody>
      </p:sp>
      <p:sp>
        <p:nvSpPr>
          <p:cNvPr id="9"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136009B4-2E8F-4E28-A58F-16FA64DB9128}" type="slidenum">
              <a:rPr lang="en-US" smtClean="0"/>
              <a:pPr/>
              <a:t>‹#›</a:t>
            </a:fld>
            <a:endParaRPr lang="en-US" dirty="0"/>
          </a:p>
        </p:txBody>
      </p:sp>
    </p:spTree>
    <p:extLst>
      <p:ext uri="{BB962C8B-B14F-4D97-AF65-F5344CB8AC3E}">
        <p14:creationId xmlns:p14="http://schemas.microsoft.com/office/powerpoint/2010/main" val="403968759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789611"/>
            <a:ext cx="7886700" cy="548640"/>
          </a:xfrm>
          <a:prstGeom prst="rect">
            <a:avLst/>
          </a:prstGeom>
        </p:spPr>
        <p:txBody>
          <a:bodyPr/>
          <a:lstStyle>
            <a:lvl1pPr>
              <a:defRPr baseline="0"/>
            </a:lvl1pPr>
          </a:lstStyle>
          <a:p>
            <a:r>
              <a:rPr lang="en-US" dirty="0" smtClean="0"/>
              <a:t>Title</a:t>
            </a:r>
            <a:endParaRPr lang="en-CA" dirty="0"/>
          </a:p>
        </p:txBody>
      </p:sp>
      <p:sp>
        <p:nvSpPr>
          <p:cNvPr id="3" name="Content Placeholder 2"/>
          <p:cNvSpPr>
            <a:spLocks noGrp="1"/>
          </p:cNvSpPr>
          <p:nvPr>
            <p:ph sz="half" idx="1" hasCustomPrompt="1"/>
          </p:nvPr>
        </p:nvSpPr>
        <p:spPr>
          <a:xfrm>
            <a:off x="628650" y="2612572"/>
            <a:ext cx="3761088" cy="3195105"/>
          </a:xfrm>
          <a:prstGeom prst="rect">
            <a:avLst/>
          </a:prstGeom>
        </p:spPr>
        <p:txBody>
          <a:bodyPr/>
          <a:lstStyle>
            <a:lvl1pPr>
              <a:lnSpc>
                <a:spcPct val="100000"/>
              </a:lnSpc>
              <a:defRPr lang="en-CA" sz="1800" b="0" i="0" smtClean="0">
                <a:effectLst/>
              </a:defRPr>
            </a:lvl1pPr>
          </a:lstStyle>
          <a:p>
            <a:pPr lvl="0"/>
            <a:r>
              <a:rPr lang="en-CA" b="0" i="0" dirty="0" smtClean="0">
                <a:solidFill>
                  <a:srgbClr val="000000"/>
                </a:solidFill>
                <a:effectLst/>
                <a:latin typeface="Open Sans"/>
              </a:rPr>
              <a:t>Lorem ipsum dolor sit </a:t>
            </a:r>
            <a:r>
              <a:rPr lang="en-CA" b="0" i="0" dirty="0" err="1" smtClean="0">
                <a:solidFill>
                  <a:srgbClr val="000000"/>
                </a:solidFill>
                <a:effectLst/>
                <a:latin typeface="Open Sans"/>
              </a:rPr>
              <a:t>amet</a:t>
            </a:r>
            <a:r>
              <a:rPr lang="en-CA" b="0" i="0" dirty="0" smtClean="0">
                <a:solidFill>
                  <a:srgbClr val="000000"/>
                </a:solidFill>
                <a:effectLst/>
                <a:latin typeface="Open Sans"/>
              </a:rPr>
              <a:t>, </a:t>
            </a:r>
            <a:r>
              <a:rPr lang="en-CA" b="0" i="0" dirty="0" err="1" smtClean="0">
                <a:solidFill>
                  <a:srgbClr val="000000"/>
                </a:solidFill>
                <a:effectLst/>
                <a:latin typeface="Open Sans"/>
              </a:rPr>
              <a:t>consectetur</a:t>
            </a:r>
            <a:r>
              <a:rPr lang="en-CA" b="0" i="0" dirty="0" smtClean="0">
                <a:solidFill>
                  <a:srgbClr val="000000"/>
                </a:solidFill>
                <a:effectLst/>
                <a:latin typeface="Open Sans"/>
              </a:rPr>
              <a:t> </a:t>
            </a:r>
            <a:r>
              <a:rPr lang="en-CA" b="0" i="0" dirty="0" err="1" smtClean="0">
                <a:solidFill>
                  <a:srgbClr val="000000"/>
                </a:solidFill>
                <a:effectLst/>
                <a:latin typeface="Open Sans"/>
              </a:rPr>
              <a:t>adipiscing</a:t>
            </a:r>
            <a:r>
              <a:rPr lang="en-CA" b="0" i="0" dirty="0" smtClean="0">
                <a:solidFill>
                  <a:srgbClr val="000000"/>
                </a:solidFill>
                <a:effectLst/>
                <a:latin typeface="Open Sans"/>
              </a:rPr>
              <a:t> </a:t>
            </a:r>
            <a:r>
              <a:rPr lang="en-CA" b="0" i="0" dirty="0" err="1" smtClean="0">
                <a:solidFill>
                  <a:srgbClr val="000000"/>
                </a:solidFill>
                <a:effectLst/>
                <a:latin typeface="Open Sans"/>
              </a:rPr>
              <a:t>elit</a:t>
            </a:r>
            <a:r>
              <a:rPr lang="en-CA" b="0" i="0" dirty="0" smtClean="0">
                <a:solidFill>
                  <a:srgbClr val="000000"/>
                </a:solidFill>
                <a:effectLst/>
                <a:latin typeface="Open Sans"/>
              </a:rPr>
              <a:t>. </a:t>
            </a:r>
            <a:r>
              <a:rPr lang="en-CA" b="0" i="0" dirty="0" err="1" smtClean="0">
                <a:solidFill>
                  <a:srgbClr val="000000"/>
                </a:solidFill>
                <a:effectLst/>
                <a:latin typeface="Open Sans"/>
              </a:rPr>
              <a:t>Sed</a:t>
            </a:r>
            <a:r>
              <a:rPr lang="en-CA" b="0" i="0" dirty="0" smtClean="0">
                <a:solidFill>
                  <a:srgbClr val="000000"/>
                </a:solidFill>
                <a:effectLst/>
                <a:latin typeface="Open Sans"/>
              </a:rPr>
              <a:t> </a:t>
            </a:r>
            <a:r>
              <a:rPr lang="en-CA" b="0" i="0" dirty="0" err="1" smtClean="0">
                <a:solidFill>
                  <a:srgbClr val="000000"/>
                </a:solidFill>
                <a:effectLst/>
                <a:latin typeface="Open Sans"/>
              </a:rPr>
              <a:t>urna</a:t>
            </a:r>
            <a:r>
              <a:rPr lang="en-CA" b="0" i="0" dirty="0" smtClean="0">
                <a:solidFill>
                  <a:srgbClr val="000000"/>
                </a:solidFill>
                <a:effectLst/>
                <a:latin typeface="Open Sans"/>
              </a:rPr>
              <a:t> </a:t>
            </a:r>
            <a:r>
              <a:rPr lang="en-CA" b="0" i="0" dirty="0" err="1" smtClean="0">
                <a:solidFill>
                  <a:srgbClr val="000000"/>
                </a:solidFill>
                <a:effectLst/>
                <a:latin typeface="Open Sans"/>
              </a:rPr>
              <a:t>lectus</a:t>
            </a:r>
            <a:r>
              <a:rPr lang="en-CA" b="0" i="0" dirty="0" smtClean="0">
                <a:solidFill>
                  <a:srgbClr val="000000"/>
                </a:solidFill>
                <a:effectLst/>
                <a:latin typeface="Open Sans"/>
              </a:rPr>
              <a:t>, </a:t>
            </a:r>
            <a:r>
              <a:rPr lang="en-CA" b="0" i="0" dirty="0" err="1" smtClean="0">
                <a:solidFill>
                  <a:srgbClr val="000000"/>
                </a:solidFill>
                <a:effectLst/>
                <a:latin typeface="Open Sans"/>
              </a:rPr>
              <a:t>pretium</a:t>
            </a:r>
            <a:r>
              <a:rPr lang="en-CA" b="0" i="0" dirty="0" smtClean="0">
                <a:solidFill>
                  <a:srgbClr val="000000"/>
                </a:solidFill>
                <a:effectLst/>
                <a:latin typeface="Open Sans"/>
              </a:rPr>
              <a:t> </a:t>
            </a:r>
            <a:r>
              <a:rPr lang="en-CA" b="0" i="0" dirty="0" err="1" smtClean="0">
                <a:solidFill>
                  <a:srgbClr val="000000"/>
                </a:solidFill>
                <a:effectLst/>
                <a:latin typeface="Open Sans"/>
              </a:rPr>
              <a:t>molestie</a:t>
            </a:r>
            <a:r>
              <a:rPr lang="en-CA" b="0" i="0" dirty="0" smtClean="0">
                <a:solidFill>
                  <a:srgbClr val="000000"/>
                </a:solidFill>
                <a:effectLst/>
                <a:latin typeface="Open Sans"/>
              </a:rPr>
              <a:t> pharetra </a:t>
            </a:r>
            <a:r>
              <a:rPr lang="en-CA" b="0" i="0" dirty="0" err="1" smtClean="0">
                <a:solidFill>
                  <a:srgbClr val="000000"/>
                </a:solidFill>
                <a:effectLst/>
                <a:latin typeface="Open Sans"/>
              </a:rPr>
              <a:t>sed</a:t>
            </a:r>
            <a:r>
              <a:rPr lang="en-CA" b="0" i="0" dirty="0" smtClean="0">
                <a:solidFill>
                  <a:srgbClr val="000000"/>
                </a:solidFill>
                <a:effectLst/>
                <a:latin typeface="Open Sans"/>
              </a:rPr>
              <a:t>, </a:t>
            </a:r>
            <a:r>
              <a:rPr lang="en-CA" b="0" i="0" dirty="0" err="1" smtClean="0">
                <a:solidFill>
                  <a:srgbClr val="000000"/>
                </a:solidFill>
                <a:effectLst/>
                <a:latin typeface="Open Sans"/>
              </a:rPr>
              <a:t>vehicula</a:t>
            </a:r>
            <a:r>
              <a:rPr lang="en-CA" b="0" i="0" dirty="0" smtClean="0">
                <a:solidFill>
                  <a:srgbClr val="000000"/>
                </a:solidFill>
                <a:effectLst/>
                <a:latin typeface="Open Sans"/>
              </a:rPr>
              <a:t> a </a:t>
            </a:r>
            <a:r>
              <a:rPr lang="en-CA" b="0" i="0" dirty="0" err="1" smtClean="0">
                <a:solidFill>
                  <a:srgbClr val="000000"/>
                </a:solidFill>
                <a:effectLst/>
                <a:latin typeface="Open Sans"/>
              </a:rPr>
              <a:t>erat</a:t>
            </a:r>
            <a:r>
              <a:rPr lang="en-CA" b="0" i="0" dirty="0" smtClean="0">
                <a:solidFill>
                  <a:srgbClr val="000000"/>
                </a:solidFill>
                <a:effectLst/>
                <a:latin typeface="Open Sans"/>
              </a:rPr>
              <a:t>. Integer non </a:t>
            </a:r>
            <a:r>
              <a:rPr lang="en-CA" b="0" i="0" dirty="0" err="1" smtClean="0">
                <a:solidFill>
                  <a:srgbClr val="000000"/>
                </a:solidFill>
                <a:effectLst/>
                <a:latin typeface="Open Sans"/>
              </a:rPr>
              <a:t>lectus</a:t>
            </a:r>
            <a:r>
              <a:rPr lang="en-CA" b="0" i="0" dirty="0" smtClean="0">
                <a:solidFill>
                  <a:srgbClr val="000000"/>
                </a:solidFill>
                <a:effectLst/>
                <a:latin typeface="Open Sans"/>
              </a:rPr>
              <a:t> </a:t>
            </a:r>
            <a:r>
              <a:rPr lang="en-CA" b="0" i="0" dirty="0" err="1" smtClean="0">
                <a:solidFill>
                  <a:srgbClr val="000000"/>
                </a:solidFill>
                <a:effectLst/>
                <a:latin typeface="Open Sans"/>
              </a:rPr>
              <a:t>vel</a:t>
            </a:r>
            <a:r>
              <a:rPr lang="en-CA" b="0" i="0" dirty="0" smtClean="0">
                <a:solidFill>
                  <a:srgbClr val="000000"/>
                </a:solidFill>
                <a:effectLst/>
                <a:latin typeface="Open Sans"/>
              </a:rPr>
              <a:t> </a:t>
            </a:r>
            <a:r>
              <a:rPr lang="en-CA" b="0" i="0" dirty="0" err="1" smtClean="0">
                <a:solidFill>
                  <a:srgbClr val="000000"/>
                </a:solidFill>
                <a:effectLst/>
                <a:latin typeface="Open Sans"/>
              </a:rPr>
              <a:t>enim</a:t>
            </a:r>
            <a:r>
              <a:rPr lang="en-CA" b="0" i="0" dirty="0" smtClean="0">
                <a:solidFill>
                  <a:srgbClr val="000000"/>
                </a:solidFill>
                <a:effectLst/>
                <a:latin typeface="Open Sans"/>
              </a:rPr>
              <a:t> </a:t>
            </a:r>
            <a:r>
              <a:rPr lang="en-CA" b="0" i="0" dirty="0" err="1" smtClean="0">
                <a:solidFill>
                  <a:srgbClr val="000000"/>
                </a:solidFill>
                <a:effectLst/>
                <a:latin typeface="Open Sans"/>
              </a:rPr>
              <a:t>tempor</a:t>
            </a:r>
            <a:r>
              <a:rPr lang="en-CA" b="0" i="0" dirty="0" smtClean="0">
                <a:solidFill>
                  <a:srgbClr val="000000"/>
                </a:solidFill>
                <a:effectLst/>
                <a:latin typeface="Open Sans"/>
              </a:rPr>
              <a:t> </a:t>
            </a:r>
            <a:r>
              <a:rPr lang="en-CA" b="0" i="0" dirty="0" err="1" smtClean="0">
                <a:solidFill>
                  <a:srgbClr val="000000"/>
                </a:solidFill>
                <a:effectLst/>
                <a:latin typeface="Open Sans"/>
              </a:rPr>
              <a:t>varius</a:t>
            </a:r>
            <a:r>
              <a:rPr lang="en-CA" b="0" i="0" dirty="0" smtClean="0">
                <a:solidFill>
                  <a:srgbClr val="000000"/>
                </a:solidFill>
                <a:effectLst/>
                <a:latin typeface="Open Sans"/>
              </a:rPr>
              <a:t> at </a:t>
            </a:r>
            <a:r>
              <a:rPr lang="en-CA" b="0" i="0" dirty="0" err="1" smtClean="0">
                <a:solidFill>
                  <a:srgbClr val="000000"/>
                </a:solidFill>
                <a:effectLst/>
                <a:latin typeface="Open Sans"/>
              </a:rPr>
              <a:t>eget</a:t>
            </a:r>
            <a:r>
              <a:rPr lang="en-CA" b="0" i="0" dirty="0" smtClean="0">
                <a:solidFill>
                  <a:srgbClr val="000000"/>
                </a:solidFill>
                <a:effectLst/>
                <a:latin typeface="Open Sans"/>
              </a:rPr>
              <a:t> ante. </a:t>
            </a:r>
            <a:endParaRPr lang="en-US" dirty="0" smtClean="0"/>
          </a:p>
        </p:txBody>
      </p:sp>
      <p:sp>
        <p:nvSpPr>
          <p:cNvPr id="4" name="Content Placeholder 3"/>
          <p:cNvSpPr>
            <a:spLocks noGrp="1"/>
          </p:cNvSpPr>
          <p:nvPr>
            <p:ph sz="half" idx="2" hasCustomPrompt="1"/>
          </p:nvPr>
        </p:nvSpPr>
        <p:spPr>
          <a:xfrm>
            <a:off x="4754262" y="2612572"/>
            <a:ext cx="3761088" cy="3195105"/>
          </a:xfrm>
          <a:prstGeom prst="rect">
            <a:avLst/>
          </a:prstGeom>
        </p:spPr>
        <p:txBody>
          <a:bodyPr/>
          <a:lstStyle>
            <a:lvl1pPr>
              <a:lnSpc>
                <a:spcPct val="100000"/>
              </a:lnSpc>
              <a:defRPr lang="en-CA" sz="1800" b="0" i="0" smtClean="0">
                <a:effectLst/>
              </a:defRPr>
            </a:lvl1pPr>
          </a:lstStyle>
          <a:p>
            <a:pPr lvl="0"/>
            <a:r>
              <a:rPr lang="en-CA" b="0" i="0" dirty="0" err="1" smtClean="0">
                <a:solidFill>
                  <a:srgbClr val="000000"/>
                </a:solidFill>
                <a:effectLst/>
                <a:latin typeface="Open Sans"/>
              </a:rPr>
              <a:t>Quisque</a:t>
            </a:r>
            <a:r>
              <a:rPr lang="en-CA" b="0" i="0" dirty="0" smtClean="0">
                <a:solidFill>
                  <a:srgbClr val="000000"/>
                </a:solidFill>
                <a:effectLst/>
                <a:latin typeface="Open Sans"/>
              </a:rPr>
              <a:t> at </a:t>
            </a:r>
            <a:r>
              <a:rPr lang="en-CA" b="0" i="0" dirty="0" err="1" smtClean="0">
                <a:solidFill>
                  <a:srgbClr val="000000"/>
                </a:solidFill>
                <a:effectLst/>
                <a:latin typeface="Open Sans"/>
              </a:rPr>
              <a:t>neque</a:t>
            </a:r>
            <a:r>
              <a:rPr lang="en-CA" b="0" i="0" dirty="0" smtClean="0">
                <a:solidFill>
                  <a:srgbClr val="000000"/>
                </a:solidFill>
                <a:effectLst/>
                <a:latin typeface="Open Sans"/>
              </a:rPr>
              <a:t> </a:t>
            </a:r>
            <a:r>
              <a:rPr lang="en-CA" b="0" i="0" dirty="0" err="1" smtClean="0">
                <a:solidFill>
                  <a:srgbClr val="000000"/>
                </a:solidFill>
                <a:effectLst/>
                <a:latin typeface="Open Sans"/>
              </a:rPr>
              <a:t>elementum</a:t>
            </a:r>
            <a:r>
              <a:rPr lang="en-CA" b="0" i="0" dirty="0" smtClean="0">
                <a:solidFill>
                  <a:srgbClr val="000000"/>
                </a:solidFill>
                <a:effectLst/>
                <a:latin typeface="Open Sans"/>
              </a:rPr>
              <a:t> </a:t>
            </a:r>
            <a:r>
              <a:rPr lang="en-CA" b="0" i="0" dirty="0" err="1" smtClean="0">
                <a:solidFill>
                  <a:srgbClr val="000000"/>
                </a:solidFill>
                <a:effectLst/>
                <a:latin typeface="Open Sans"/>
              </a:rPr>
              <a:t>tellus</a:t>
            </a:r>
            <a:r>
              <a:rPr lang="en-CA" b="0" i="0" dirty="0" smtClean="0">
                <a:solidFill>
                  <a:srgbClr val="000000"/>
                </a:solidFill>
                <a:effectLst/>
                <a:latin typeface="Open Sans"/>
              </a:rPr>
              <a:t> </a:t>
            </a:r>
            <a:r>
              <a:rPr lang="en-CA" b="0" i="0" dirty="0" err="1" smtClean="0">
                <a:solidFill>
                  <a:srgbClr val="000000"/>
                </a:solidFill>
                <a:effectLst/>
                <a:latin typeface="Open Sans"/>
              </a:rPr>
              <a:t>suscipit</a:t>
            </a:r>
            <a:r>
              <a:rPr lang="en-CA" b="0" i="0" dirty="0" smtClean="0">
                <a:solidFill>
                  <a:srgbClr val="000000"/>
                </a:solidFill>
                <a:effectLst/>
                <a:latin typeface="Open Sans"/>
              </a:rPr>
              <a:t> </a:t>
            </a:r>
            <a:r>
              <a:rPr lang="en-CA" b="0" i="0" dirty="0" err="1" smtClean="0">
                <a:solidFill>
                  <a:srgbClr val="000000"/>
                </a:solidFill>
                <a:effectLst/>
                <a:latin typeface="Open Sans"/>
              </a:rPr>
              <a:t>auctor</a:t>
            </a:r>
            <a:r>
              <a:rPr lang="en-CA" b="0" i="0" dirty="0" smtClean="0">
                <a:solidFill>
                  <a:srgbClr val="000000"/>
                </a:solidFill>
                <a:effectLst/>
                <a:latin typeface="Open Sans"/>
              </a:rPr>
              <a:t>. </a:t>
            </a:r>
            <a:r>
              <a:rPr lang="en-CA" b="0" i="0" dirty="0" err="1" smtClean="0">
                <a:solidFill>
                  <a:srgbClr val="000000"/>
                </a:solidFill>
                <a:effectLst/>
                <a:latin typeface="Open Sans"/>
              </a:rPr>
              <a:t>Vestibulum</a:t>
            </a:r>
            <a:r>
              <a:rPr lang="en-CA" b="0" i="0" dirty="0" smtClean="0">
                <a:solidFill>
                  <a:srgbClr val="000000"/>
                </a:solidFill>
                <a:effectLst/>
                <a:latin typeface="Open Sans"/>
              </a:rPr>
              <a:t> </a:t>
            </a:r>
            <a:r>
              <a:rPr lang="en-CA" b="0" i="0" dirty="0" err="1" smtClean="0">
                <a:solidFill>
                  <a:srgbClr val="000000"/>
                </a:solidFill>
                <a:effectLst/>
                <a:latin typeface="Open Sans"/>
              </a:rPr>
              <a:t>nunc</a:t>
            </a:r>
            <a:r>
              <a:rPr lang="en-CA" b="0" i="0" dirty="0" smtClean="0">
                <a:solidFill>
                  <a:srgbClr val="000000"/>
                </a:solidFill>
                <a:effectLst/>
                <a:latin typeface="Open Sans"/>
              </a:rPr>
              <a:t> </a:t>
            </a:r>
            <a:r>
              <a:rPr lang="en-CA" b="0" i="0" dirty="0" err="1" smtClean="0">
                <a:solidFill>
                  <a:srgbClr val="000000"/>
                </a:solidFill>
                <a:effectLst/>
                <a:latin typeface="Open Sans"/>
              </a:rPr>
              <a:t>nunc</a:t>
            </a:r>
            <a:r>
              <a:rPr lang="en-CA" b="0" i="0" dirty="0" smtClean="0">
                <a:solidFill>
                  <a:srgbClr val="000000"/>
                </a:solidFill>
                <a:effectLst/>
                <a:latin typeface="Open Sans"/>
              </a:rPr>
              <a:t>, dictum vitae </a:t>
            </a:r>
            <a:r>
              <a:rPr lang="en-CA" b="0" i="0" dirty="0" err="1" smtClean="0">
                <a:solidFill>
                  <a:srgbClr val="000000"/>
                </a:solidFill>
                <a:effectLst/>
                <a:latin typeface="Open Sans"/>
              </a:rPr>
              <a:t>nisl</a:t>
            </a:r>
            <a:r>
              <a:rPr lang="en-CA" b="0" i="0" dirty="0" smtClean="0">
                <a:solidFill>
                  <a:srgbClr val="000000"/>
                </a:solidFill>
                <a:effectLst/>
                <a:latin typeface="Open Sans"/>
              </a:rPr>
              <a:t> </a:t>
            </a:r>
            <a:r>
              <a:rPr lang="en-CA" b="0" i="0" dirty="0" err="1" smtClean="0">
                <a:solidFill>
                  <a:srgbClr val="000000"/>
                </a:solidFill>
                <a:effectLst/>
                <a:latin typeface="Open Sans"/>
              </a:rPr>
              <a:t>eget</a:t>
            </a:r>
            <a:r>
              <a:rPr lang="en-CA" b="0" i="0" dirty="0" smtClean="0">
                <a:solidFill>
                  <a:srgbClr val="000000"/>
                </a:solidFill>
                <a:effectLst/>
                <a:latin typeface="Open Sans"/>
              </a:rPr>
              <a:t>, </a:t>
            </a:r>
            <a:r>
              <a:rPr lang="en-CA" b="0" i="0" dirty="0" err="1" smtClean="0">
                <a:solidFill>
                  <a:srgbClr val="000000"/>
                </a:solidFill>
                <a:effectLst/>
                <a:latin typeface="Open Sans"/>
              </a:rPr>
              <a:t>tempor</a:t>
            </a:r>
            <a:r>
              <a:rPr lang="en-CA" b="0" i="0" dirty="0" smtClean="0">
                <a:solidFill>
                  <a:srgbClr val="000000"/>
                </a:solidFill>
                <a:effectLst/>
                <a:latin typeface="Open Sans"/>
              </a:rPr>
              <a:t> </a:t>
            </a:r>
            <a:r>
              <a:rPr lang="en-CA" b="0" i="0" dirty="0" err="1" smtClean="0">
                <a:solidFill>
                  <a:srgbClr val="000000"/>
                </a:solidFill>
                <a:effectLst/>
                <a:latin typeface="Open Sans"/>
              </a:rPr>
              <a:t>laoreet</a:t>
            </a:r>
            <a:r>
              <a:rPr lang="en-CA" b="0" i="0" dirty="0" smtClean="0">
                <a:solidFill>
                  <a:srgbClr val="000000"/>
                </a:solidFill>
                <a:effectLst/>
                <a:latin typeface="Open Sans"/>
              </a:rPr>
              <a:t> </a:t>
            </a:r>
            <a:r>
              <a:rPr lang="en-CA" b="0" i="0" dirty="0" err="1" smtClean="0">
                <a:solidFill>
                  <a:srgbClr val="000000"/>
                </a:solidFill>
                <a:effectLst/>
                <a:latin typeface="Open Sans"/>
              </a:rPr>
              <a:t>justo</a:t>
            </a:r>
            <a:r>
              <a:rPr lang="en-CA" b="0" i="0" dirty="0" smtClean="0">
                <a:solidFill>
                  <a:srgbClr val="000000"/>
                </a:solidFill>
                <a:effectLst/>
                <a:latin typeface="Open Sans"/>
              </a:rPr>
              <a:t>.</a:t>
            </a:r>
            <a:endParaRPr lang="en-CA" dirty="0"/>
          </a:p>
        </p:txBody>
      </p:sp>
      <p:sp>
        <p:nvSpPr>
          <p:cNvPr id="5"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28E04805-0251-448C-963D-406E978EBCA8}" type="slidenum">
              <a:rPr lang="en-US" smtClean="0"/>
              <a:pPr/>
              <a:t>‹#›</a:t>
            </a:fld>
            <a:endParaRPr lang="en-US" dirty="0"/>
          </a:p>
        </p:txBody>
      </p:sp>
    </p:spTree>
    <p:extLst>
      <p:ext uri="{BB962C8B-B14F-4D97-AF65-F5344CB8AC3E}">
        <p14:creationId xmlns:p14="http://schemas.microsoft.com/office/powerpoint/2010/main" val="29862438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p:cNvSpPr>
            <a:spLocks noGrp="1"/>
          </p:cNvSpPr>
          <p:nvPr>
            <p:ph sz="half" idx="1" hasCustomPrompt="1"/>
          </p:nvPr>
        </p:nvSpPr>
        <p:spPr>
          <a:xfrm>
            <a:off x="628650" y="1748158"/>
            <a:ext cx="3761088" cy="4071875"/>
          </a:xfrm>
          <a:prstGeom prst="rect">
            <a:avLst/>
          </a:prstGeom>
        </p:spPr>
        <p:txBody>
          <a:bodyPr/>
          <a:lstStyle>
            <a:lvl1pPr marL="342900" indent="-342900">
              <a:lnSpc>
                <a:spcPct val="100000"/>
              </a:lnSpc>
              <a:buFont typeface="Arial" panose="020B0604020202020204" pitchFamily="34" charset="0"/>
              <a:buChar char="•"/>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r>
              <a:rPr lang="en-US" dirty="0" smtClean="0"/>
              <a:t>Text Here</a:t>
            </a:r>
          </a:p>
        </p:txBody>
      </p:sp>
      <p:sp>
        <p:nvSpPr>
          <p:cNvPr id="6" name="Slide Number Placeholder 5"/>
          <p:cNvSpPr>
            <a:spLocks noGrp="1"/>
          </p:cNvSpPr>
          <p:nvPr>
            <p:ph type="sldNum" sz="quarter" idx="12"/>
          </p:nvPr>
        </p:nvSpPr>
        <p:spPr>
          <a:xfrm>
            <a:off x="8604504" y="5710174"/>
            <a:ext cx="361188" cy="446786"/>
          </a:xfrm>
          <a:prstGeom prst="rect">
            <a:avLst/>
          </a:prstGeom>
        </p:spPr>
        <p:txBody>
          <a:bodyPr/>
          <a:lstStyle>
            <a:lvl1pPr>
              <a:defRPr sz="1200"/>
            </a:lvl1pPr>
          </a:lstStyle>
          <a:p>
            <a:fld id="{7155A463-068A-4C5F-BEEE-64408761CA39}" type="slidenum">
              <a:rPr lang="en-US" smtClean="0"/>
              <a:pPr/>
              <a:t>‹#›</a:t>
            </a:fld>
            <a:endParaRPr lang="en-US" dirty="0"/>
          </a:p>
        </p:txBody>
      </p:sp>
      <p:sp>
        <p:nvSpPr>
          <p:cNvPr id="8" name="Content Placeholder 2"/>
          <p:cNvSpPr>
            <a:spLocks noGrp="1"/>
          </p:cNvSpPr>
          <p:nvPr>
            <p:ph sz="half" idx="13"/>
          </p:nvPr>
        </p:nvSpPr>
        <p:spPr>
          <a:xfrm>
            <a:off x="4754262" y="1748158"/>
            <a:ext cx="3761088" cy="4071875"/>
          </a:xfrm>
          <a:prstGeom prst="rect">
            <a:avLst/>
          </a:prstGeom>
        </p:spPr>
        <p:txBody>
          <a:bodyPr/>
          <a:lstStyle>
            <a:lvl1pPr marL="0" indent="0">
              <a:lnSpc>
                <a:spcPct val="100000"/>
              </a:lnSpc>
              <a:buFont typeface="Arial" panose="020B0604020202020204" pitchFamily="34" charset="0"/>
              <a:buNone/>
              <a:defRPr lang="en-CA" sz="2100" b="0" i="0" baseline="0" smtClean="0">
                <a:effectLst/>
                <a:latin typeface="Arial" panose="020B0604020202020204" pitchFamily="34" charset="0"/>
                <a:cs typeface="Arial" panose="020B0604020202020204" pitchFamily="34" charset="0"/>
              </a:defRPr>
            </a:lvl1pPr>
            <a:lvl2pPr>
              <a:lnSpc>
                <a:spcPct val="100000"/>
              </a:lnSpc>
              <a:defRPr sz="2100"/>
            </a:lvl2pPr>
          </a:lstStyle>
          <a:p>
            <a:pPr lvl="0"/>
            <a:endParaRPr lang="en-US" dirty="0" smtClean="0"/>
          </a:p>
        </p:txBody>
      </p:sp>
    </p:spTree>
    <p:extLst>
      <p:ext uri="{BB962C8B-B14F-4D97-AF65-F5344CB8AC3E}">
        <p14:creationId xmlns:p14="http://schemas.microsoft.com/office/powerpoint/2010/main" val="6667886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04504" y="5710174"/>
            <a:ext cx="361188" cy="446786"/>
          </a:xfrm>
          <a:prstGeom prst="rect">
            <a:avLst/>
          </a:prstGeom>
        </p:spPr>
        <p:txBody>
          <a:bodyPr/>
          <a:lstStyle>
            <a:lvl1pPr>
              <a:defRPr sz="1200" b="0"/>
            </a:lvl1pPr>
          </a:lstStyle>
          <a:p>
            <a:fld id="{62A7E94B-3CE4-4DB4-A8D5-E9A20BD429D5}" type="slidenum">
              <a:rPr lang="en-US" smtClean="0"/>
              <a:pPr/>
              <a:t>‹#›</a:t>
            </a:fld>
            <a:endParaRPr lang="en-US" dirty="0"/>
          </a:p>
        </p:txBody>
      </p:sp>
    </p:spTree>
    <p:extLst>
      <p:ext uri="{BB962C8B-B14F-4D97-AF65-F5344CB8AC3E}">
        <p14:creationId xmlns:p14="http://schemas.microsoft.com/office/powerpoint/2010/main" val="11039421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940858"/>
            <a:ext cx="9144000" cy="917142"/>
          </a:xfrm>
          <a:prstGeom prst="rect">
            <a:avLst/>
          </a:prstGeom>
        </p:spPr>
      </p:pic>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31" y="0"/>
            <a:ext cx="9139938" cy="6858000"/>
          </a:xfrm>
          <a:prstGeom prst="rect">
            <a:avLst/>
          </a:prstGeom>
        </p:spPr>
      </p:pic>
    </p:spTree>
    <p:extLst>
      <p:ext uri="{BB962C8B-B14F-4D97-AF65-F5344CB8AC3E}">
        <p14:creationId xmlns:p14="http://schemas.microsoft.com/office/powerpoint/2010/main" val="1062412914"/>
      </p:ext>
    </p:extLst>
  </p:cSld>
  <p:clrMap bg1="lt1" tx1="dk1" bg2="lt2" tx2="dk2" accent1="accent1" accent2="accent2" accent3="accent3" accent4="accent4" accent5="accent5" accent6="accent6" hlink="hlink" folHlink="folHlink"/>
  <p:sldLayoutIdLst>
    <p:sldLayoutId id="2147483682" r:id="rId1"/>
    <p:sldLayoutId id="2147483674" r:id="rId2"/>
    <p:sldLayoutId id="2147483678" r:id="rId3"/>
    <p:sldLayoutId id="2147483676" r:id="rId4"/>
    <p:sldLayoutId id="2147483677" r:id="rId5"/>
    <p:sldLayoutId id="2147483683" r:id="rId6"/>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7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publications.gc.ca/collections/collection_2018/jus/J4-70-2015-eng.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Bianca.Stumpf@justice.gc.c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2022 National Operational Survey of CACs/CYACs</a:t>
            </a:r>
            <a:endParaRPr lang="en-CA" dirty="0"/>
          </a:p>
        </p:txBody>
      </p:sp>
      <p:sp>
        <p:nvSpPr>
          <p:cNvPr id="3" name="Subtitle 2"/>
          <p:cNvSpPr>
            <a:spLocks noGrp="1"/>
          </p:cNvSpPr>
          <p:nvPr>
            <p:ph type="subTitle" idx="1"/>
          </p:nvPr>
        </p:nvSpPr>
        <p:spPr/>
        <p:txBody>
          <a:bodyPr/>
          <a:lstStyle/>
          <a:p>
            <a:r>
              <a:rPr lang="en-US" dirty="0" smtClean="0"/>
              <a:t>2023 National Meeting</a:t>
            </a:r>
            <a:endParaRPr lang="en-CA" dirty="0" smtClean="0"/>
          </a:p>
          <a:p>
            <a:r>
              <a:rPr lang="en-CA" dirty="0" smtClean="0"/>
              <a:t>March 9, 2023</a:t>
            </a:r>
            <a:endParaRPr lang="en-CA" dirty="0"/>
          </a:p>
        </p:txBody>
      </p:sp>
    </p:spTree>
    <p:extLst>
      <p:ext uri="{BB962C8B-B14F-4D97-AF65-F5344CB8AC3E}">
        <p14:creationId xmlns:p14="http://schemas.microsoft.com/office/powerpoint/2010/main" val="1475125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0" y="1416024"/>
            <a:ext cx="8820727" cy="548640"/>
          </a:xfrm>
        </p:spPr>
        <p:txBody>
          <a:bodyPr/>
          <a:lstStyle/>
          <a:p>
            <a:r>
              <a:rPr lang="en-US" dirty="0" smtClean="0"/>
              <a:t>Criminal investigations most common in sexual and physical assault cases.</a:t>
            </a:r>
            <a:endParaRPr lang="en-CA" dirty="0"/>
          </a:p>
        </p:txBody>
      </p:sp>
      <p:sp>
        <p:nvSpPr>
          <p:cNvPr id="5" name="Slide Number Placeholder 4"/>
          <p:cNvSpPr>
            <a:spLocks noGrp="1"/>
          </p:cNvSpPr>
          <p:nvPr>
            <p:ph type="sldNum" sz="quarter" idx="12"/>
          </p:nvPr>
        </p:nvSpPr>
        <p:spPr/>
        <p:txBody>
          <a:bodyPr/>
          <a:lstStyle/>
          <a:p>
            <a:fld id="{EF5F9721-8C23-46FE-8110-BDDDB4DD0510}" type="slidenum">
              <a:rPr lang="en-US" smtClean="0"/>
              <a:pPr/>
              <a:t>10</a:t>
            </a:fld>
            <a:endParaRPr lang="en-US" dirty="0"/>
          </a:p>
        </p:txBody>
      </p:sp>
      <p:sp>
        <p:nvSpPr>
          <p:cNvPr id="7" name="Content Placeholder 2"/>
          <p:cNvSpPr>
            <a:spLocks noGrp="1"/>
          </p:cNvSpPr>
          <p:nvPr>
            <p:ph sz="half" idx="1"/>
          </p:nvPr>
        </p:nvSpPr>
        <p:spPr>
          <a:xfrm>
            <a:off x="115525" y="2299945"/>
            <a:ext cx="4337442" cy="2629302"/>
          </a:xfrm>
        </p:spPr>
        <p:txBody>
          <a:bodyPr/>
          <a:lstStyle/>
          <a:p>
            <a:pPr marL="0" indent="0">
              <a:buNone/>
            </a:pPr>
            <a:r>
              <a:rPr lang="en-US" dirty="0" smtClean="0"/>
              <a:t>In the last fiscal year, 14 </a:t>
            </a:r>
            <a:r>
              <a:rPr lang="en-US" dirty="0" err="1" smtClean="0"/>
              <a:t>centres</a:t>
            </a:r>
            <a:r>
              <a:rPr lang="en-US" dirty="0" smtClean="0"/>
              <a:t> reported that there were criminal investigations in: </a:t>
            </a:r>
          </a:p>
          <a:p>
            <a:r>
              <a:rPr lang="en-US" b="1" dirty="0" smtClean="0">
                <a:solidFill>
                  <a:schemeClr val="accent2"/>
                </a:solidFill>
              </a:rPr>
              <a:t>1,296</a:t>
            </a:r>
            <a:r>
              <a:rPr lang="en-US" dirty="0" smtClean="0"/>
              <a:t> physical assault cases</a:t>
            </a:r>
          </a:p>
          <a:p>
            <a:r>
              <a:rPr lang="en-US" b="1" dirty="0" smtClean="0">
                <a:solidFill>
                  <a:schemeClr val="accent2"/>
                </a:solidFill>
              </a:rPr>
              <a:t>2,088</a:t>
            </a:r>
            <a:r>
              <a:rPr lang="en-US" dirty="0" smtClean="0"/>
              <a:t> sexual assault cases</a:t>
            </a:r>
          </a:p>
          <a:p>
            <a:r>
              <a:rPr lang="en-US" b="1" dirty="0" smtClean="0">
                <a:solidFill>
                  <a:schemeClr val="accent2"/>
                </a:solidFill>
              </a:rPr>
              <a:t>14</a:t>
            </a:r>
            <a:r>
              <a:rPr lang="en-US" dirty="0" smtClean="0"/>
              <a:t> neglect cases</a:t>
            </a:r>
          </a:p>
          <a:p>
            <a:r>
              <a:rPr lang="en-US" b="1" dirty="0" smtClean="0">
                <a:solidFill>
                  <a:schemeClr val="accent2"/>
                </a:solidFill>
              </a:rPr>
              <a:t>107</a:t>
            </a:r>
            <a:r>
              <a:rPr lang="en-US" dirty="0" smtClean="0"/>
              <a:t> online child sexual exploitation cases</a:t>
            </a:r>
          </a:p>
          <a:p>
            <a:r>
              <a:rPr lang="en-US" b="1" dirty="0" smtClean="0">
                <a:solidFill>
                  <a:schemeClr val="accent2"/>
                </a:solidFill>
              </a:rPr>
              <a:t>27</a:t>
            </a:r>
            <a:r>
              <a:rPr lang="en-US" dirty="0" smtClean="0"/>
              <a:t> human trafficking cases</a:t>
            </a:r>
          </a:p>
        </p:txBody>
      </p:sp>
      <p:sp>
        <p:nvSpPr>
          <p:cNvPr id="8" name="Content Placeholder 2"/>
          <p:cNvSpPr>
            <a:spLocks noGrp="1"/>
          </p:cNvSpPr>
          <p:nvPr>
            <p:ph sz="half" idx="1"/>
          </p:nvPr>
        </p:nvSpPr>
        <p:spPr>
          <a:xfrm>
            <a:off x="4452967" y="2299945"/>
            <a:ext cx="4566832" cy="1405975"/>
          </a:xfrm>
        </p:spPr>
        <p:txBody>
          <a:bodyPr/>
          <a:lstStyle/>
          <a:p>
            <a:pPr marL="0" indent="0">
              <a:buNone/>
            </a:pPr>
            <a:r>
              <a:rPr lang="en-US" dirty="0" smtClean="0"/>
              <a:t>In the last fiscal year, </a:t>
            </a:r>
          </a:p>
          <a:p>
            <a:r>
              <a:rPr lang="en-US" b="1" dirty="0" smtClean="0">
                <a:solidFill>
                  <a:schemeClr val="accent6">
                    <a:lumMod val="75000"/>
                  </a:schemeClr>
                </a:solidFill>
              </a:rPr>
              <a:t>6,532</a:t>
            </a:r>
            <a:r>
              <a:rPr lang="en-US" dirty="0" smtClean="0"/>
              <a:t> criminally investigated cases began (n=18)</a:t>
            </a:r>
          </a:p>
          <a:p>
            <a:r>
              <a:rPr lang="en-US" b="1" dirty="0" smtClean="0">
                <a:solidFill>
                  <a:schemeClr val="accent6">
                    <a:lumMod val="75000"/>
                  </a:schemeClr>
                </a:solidFill>
              </a:rPr>
              <a:t>798</a:t>
            </a:r>
            <a:r>
              <a:rPr lang="en-US" dirty="0" smtClean="0"/>
              <a:t> </a:t>
            </a:r>
            <a:r>
              <a:rPr lang="en-US" dirty="0"/>
              <a:t>criminally investigated cases</a:t>
            </a:r>
            <a:r>
              <a:rPr lang="en-US" dirty="0" smtClean="0"/>
              <a:t> were still ongoing (n=7)</a:t>
            </a:r>
          </a:p>
          <a:p>
            <a:r>
              <a:rPr lang="en-US" b="1" dirty="0" smtClean="0">
                <a:solidFill>
                  <a:schemeClr val="accent6">
                    <a:lumMod val="75000"/>
                  </a:schemeClr>
                </a:solidFill>
              </a:rPr>
              <a:t>2,532</a:t>
            </a:r>
            <a:r>
              <a:rPr lang="en-US" dirty="0" smtClean="0"/>
              <a:t> </a:t>
            </a:r>
            <a:r>
              <a:rPr lang="en-US" dirty="0"/>
              <a:t>criminally investigated cases</a:t>
            </a:r>
            <a:r>
              <a:rPr lang="en-US" dirty="0" smtClean="0"/>
              <a:t> concluded (n=8)</a:t>
            </a:r>
            <a:endParaRPr lang="en-CA" dirty="0"/>
          </a:p>
        </p:txBody>
      </p:sp>
      <p:sp>
        <p:nvSpPr>
          <p:cNvPr id="6" name="TextBox 5"/>
          <p:cNvSpPr txBox="1"/>
          <p:nvPr/>
        </p:nvSpPr>
        <p:spPr>
          <a:xfrm>
            <a:off x="198091" y="5510629"/>
            <a:ext cx="8945909" cy="646331"/>
          </a:xfrm>
          <a:prstGeom prst="rect">
            <a:avLst/>
          </a:prstGeom>
          <a:noFill/>
        </p:spPr>
        <p:txBody>
          <a:bodyPr wrap="square" rtlCol="0">
            <a:spAutoFit/>
          </a:bodyPr>
          <a:lstStyle/>
          <a:p>
            <a:r>
              <a:rPr lang="en-US" b="1" dirty="0" smtClean="0"/>
              <a:t>All 28 </a:t>
            </a:r>
            <a:r>
              <a:rPr lang="en-US" b="1" dirty="0" err="1" smtClean="0"/>
              <a:t>centres</a:t>
            </a:r>
            <a:r>
              <a:rPr lang="en-US" b="1" dirty="0" smtClean="0"/>
              <a:t> </a:t>
            </a:r>
            <a:r>
              <a:rPr lang="en-US" dirty="0" smtClean="0"/>
              <a:t>reported addressing </a:t>
            </a:r>
            <a:r>
              <a:rPr lang="en-US" dirty="0" smtClean="0"/>
              <a:t>cases that involve both intra-familial </a:t>
            </a:r>
            <a:r>
              <a:rPr lang="en-US" dirty="0" smtClean="0"/>
              <a:t>and non-familial (both known and unknown to the victim</a:t>
            </a:r>
            <a:r>
              <a:rPr lang="en-US" dirty="0" smtClean="0"/>
              <a:t>) abuse.</a:t>
            </a:r>
            <a:endParaRPr lang="en-CA" dirty="0"/>
          </a:p>
        </p:txBody>
      </p:sp>
    </p:spTree>
    <p:extLst>
      <p:ext uri="{BB962C8B-B14F-4D97-AF65-F5344CB8AC3E}">
        <p14:creationId xmlns:p14="http://schemas.microsoft.com/office/powerpoint/2010/main" val="3938498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53" y="1512520"/>
            <a:ext cx="8466351" cy="548640"/>
          </a:xfrm>
        </p:spPr>
        <p:txBody>
          <a:bodyPr/>
          <a:lstStyle/>
          <a:p>
            <a:r>
              <a:rPr lang="en-US" dirty="0" smtClean="0"/>
              <a:t>MDTs commonly include representatives of child protection, law enforcement, CAC/CYAC, victim services and mental health professionals.</a:t>
            </a:r>
            <a:endParaRPr lang="en-CA" dirty="0"/>
          </a:p>
        </p:txBody>
      </p:sp>
      <p:sp>
        <p:nvSpPr>
          <p:cNvPr id="3" name="Content Placeholder 2"/>
          <p:cNvSpPr>
            <a:spLocks noGrp="1"/>
          </p:cNvSpPr>
          <p:nvPr>
            <p:ph sz="half" idx="1"/>
          </p:nvPr>
        </p:nvSpPr>
        <p:spPr>
          <a:xfrm>
            <a:off x="628650" y="2940716"/>
            <a:ext cx="7886700" cy="2769458"/>
          </a:xfrm>
        </p:spPr>
        <p:txBody>
          <a:bodyPr/>
          <a:lstStyle/>
          <a:p>
            <a:pPr marL="255600" indent="-255600"/>
            <a:r>
              <a:rPr lang="en-US" dirty="0" smtClean="0"/>
              <a:t>Child protection workers (n=27), law enforcement/police services (n=27), CAC/CYAC staff (n=26), victim services workers (n=24) and mental health professionals (n=24) are most commonly represented on MDTs.</a:t>
            </a:r>
          </a:p>
          <a:p>
            <a:pPr marL="849600" lvl="1" indent="-255600"/>
            <a:r>
              <a:rPr lang="en-US" dirty="0" smtClean="0"/>
              <a:t>Medical professionals (n=8) and education system professionals (n=8) are less likely to be part of the MDT.</a:t>
            </a:r>
          </a:p>
          <a:p>
            <a:pPr marL="251100" lvl="1" indent="0">
              <a:buNone/>
            </a:pPr>
            <a:endParaRPr lang="en-US" dirty="0" smtClean="0"/>
          </a:p>
          <a:p>
            <a:pPr marL="255600" indent="-255600"/>
            <a:r>
              <a:rPr lang="en-US" dirty="0" smtClean="0"/>
              <a:t>Aside from CAC/CYAC staff &amp; advocates (n=13), victim services workers (n=12), mental health professionals (n=10), and law enforcement/police services (n=10) are most likely to be co-located with the centre. </a:t>
            </a:r>
          </a:p>
          <a:p>
            <a:pPr marL="251100" lvl="1" indent="0">
              <a:buNone/>
            </a:pP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11</a:t>
            </a:fld>
            <a:endParaRPr lang="en-US" dirty="0"/>
          </a:p>
        </p:txBody>
      </p:sp>
    </p:spTree>
    <p:extLst>
      <p:ext uri="{BB962C8B-B14F-4D97-AF65-F5344CB8AC3E}">
        <p14:creationId xmlns:p14="http://schemas.microsoft.com/office/powerpoint/2010/main" val="3484761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05" y="1521757"/>
            <a:ext cx="8570768" cy="548640"/>
          </a:xfrm>
        </p:spPr>
        <p:txBody>
          <a:bodyPr/>
          <a:lstStyle/>
          <a:p>
            <a:r>
              <a:rPr lang="en-US" dirty="0" smtClean="0"/>
              <a:t>Most </a:t>
            </a:r>
            <a:r>
              <a:rPr lang="en-US" dirty="0" err="1" smtClean="0"/>
              <a:t>centres</a:t>
            </a:r>
            <a:r>
              <a:rPr lang="en-US" dirty="0" smtClean="0"/>
              <a:t> conduct case reviews and have an information-sharing protocol in place.</a:t>
            </a:r>
            <a:endParaRPr lang="en-CA" dirty="0"/>
          </a:p>
        </p:txBody>
      </p:sp>
      <p:sp>
        <p:nvSpPr>
          <p:cNvPr id="3" name="Content Placeholder 2"/>
          <p:cNvSpPr>
            <a:spLocks noGrp="1"/>
          </p:cNvSpPr>
          <p:nvPr>
            <p:ph sz="half" idx="1"/>
          </p:nvPr>
        </p:nvSpPr>
        <p:spPr>
          <a:xfrm>
            <a:off x="628650" y="2475659"/>
            <a:ext cx="7886700" cy="2188028"/>
          </a:xfrm>
        </p:spPr>
        <p:txBody>
          <a:bodyPr/>
          <a:lstStyle/>
          <a:p>
            <a:pPr marL="255600" indent="-255600"/>
            <a:r>
              <a:rPr lang="en-US" dirty="0"/>
              <a:t>21 out of 29 </a:t>
            </a:r>
            <a:r>
              <a:rPr lang="en-US" dirty="0" err="1"/>
              <a:t>centres</a:t>
            </a:r>
            <a:r>
              <a:rPr lang="en-US" dirty="0"/>
              <a:t> report having an information-sharing protocol or MOUs in place with their MDT partners</a:t>
            </a:r>
          </a:p>
          <a:p>
            <a:pPr marL="849600" lvl="1" indent="-255600"/>
            <a:r>
              <a:rPr lang="en-US" dirty="0"/>
              <a:t>Of the </a:t>
            </a:r>
            <a:r>
              <a:rPr lang="en-US" dirty="0" smtClean="0"/>
              <a:t>8 </a:t>
            </a:r>
            <a:r>
              <a:rPr lang="en-US" dirty="0"/>
              <a:t>who did not report this, 4 were not yet open </a:t>
            </a:r>
            <a:endParaRPr lang="en-US" dirty="0" smtClean="0"/>
          </a:p>
          <a:p>
            <a:pPr lvl="1"/>
            <a:endParaRPr lang="en-US" dirty="0" smtClean="0"/>
          </a:p>
          <a:p>
            <a:pPr marL="255600" indent="-255600"/>
            <a:r>
              <a:rPr lang="en-US" dirty="0" smtClean="0"/>
              <a:t>Most (16/23) </a:t>
            </a:r>
            <a:r>
              <a:rPr lang="en-US" dirty="0" err="1" smtClean="0"/>
              <a:t>centres</a:t>
            </a:r>
            <a:r>
              <a:rPr lang="en-US" dirty="0" smtClean="0"/>
              <a:t> generally conduct case reviews</a:t>
            </a:r>
          </a:p>
          <a:p>
            <a:pPr marL="255600" indent="-255600"/>
            <a:r>
              <a:rPr lang="en-US" dirty="0" smtClean="0"/>
              <a:t>Of the </a:t>
            </a:r>
            <a:r>
              <a:rPr lang="en-US" dirty="0" err="1" smtClean="0"/>
              <a:t>centres</a:t>
            </a:r>
            <a:r>
              <a:rPr lang="en-US" dirty="0" smtClean="0"/>
              <a:t> that conduct case reviews, </a:t>
            </a:r>
          </a:p>
          <a:p>
            <a:pPr marL="849600" lvl="1" indent="-255600"/>
            <a:r>
              <a:rPr lang="en-US" dirty="0" smtClean="0"/>
              <a:t>6 conduct them as needed</a:t>
            </a:r>
          </a:p>
          <a:p>
            <a:pPr marL="849600" lvl="1" indent="-255600"/>
            <a:r>
              <a:rPr lang="en-US" dirty="0" smtClean="0"/>
              <a:t>4 conduct them monthly</a:t>
            </a:r>
          </a:p>
          <a:p>
            <a:pPr marL="849600" lvl="1" indent="-255600"/>
            <a:r>
              <a:rPr lang="en-US" dirty="0" smtClean="0"/>
              <a:t>2 conduct them bi-weekly</a:t>
            </a:r>
          </a:p>
          <a:p>
            <a:pPr marL="849600" lvl="1" indent="-255600"/>
            <a:r>
              <a:rPr lang="en-US" dirty="0" smtClean="0"/>
              <a:t>1 conducts them </a:t>
            </a:r>
            <a:r>
              <a:rPr lang="en-US" dirty="0" smtClean="0"/>
              <a:t>daily</a:t>
            </a:r>
          </a:p>
          <a:p>
            <a:pPr marL="849600" lvl="1" indent="-255600"/>
            <a:r>
              <a:rPr lang="en-US" dirty="0" smtClean="0"/>
              <a:t>3 identified another type of frequency</a:t>
            </a:r>
            <a:endParaRPr lang="en-US" dirty="0" smtClean="0"/>
          </a:p>
        </p:txBody>
      </p:sp>
      <p:sp>
        <p:nvSpPr>
          <p:cNvPr id="4" name="Slide Number Placeholder 3"/>
          <p:cNvSpPr>
            <a:spLocks noGrp="1"/>
          </p:cNvSpPr>
          <p:nvPr>
            <p:ph type="sldNum" sz="quarter" idx="12"/>
          </p:nvPr>
        </p:nvSpPr>
        <p:spPr/>
        <p:txBody>
          <a:bodyPr/>
          <a:lstStyle/>
          <a:p>
            <a:fld id="{136009B4-2E8F-4E28-A58F-16FA64DB9128}" type="slidenum">
              <a:rPr lang="en-US" smtClean="0"/>
              <a:pPr/>
              <a:t>12</a:t>
            </a:fld>
            <a:endParaRPr lang="en-US" dirty="0"/>
          </a:p>
        </p:txBody>
      </p:sp>
    </p:spTree>
    <p:extLst>
      <p:ext uri="{BB962C8B-B14F-4D97-AF65-F5344CB8AC3E}">
        <p14:creationId xmlns:p14="http://schemas.microsoft.com/office/powerpoint/2010/main" val="4183150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778" y="1558701"/>
            <a:ext cx="8515350" cy="548640"/>
          </a:xfrm>
        </p:spPr>
        <p:txBody>
          <a:bodyPr/>
          <a:lstStyle/>
          <a:p>
            <a:r>
              <a:rPr lang="en-US" dirty="0" smtClean="0"/>
              <a:t>Almost all </a:t>
            </a:r>
            <a:r>
              <a:rPr lang="en-US" dirty="0" err="1" smtClean="0"/>
              <a:t>centres</a:t>
            </a:r>
            <a:r>
              <a:rPr lang="en-US" dirty="0" smtClean="0"/>
              <a:t> have a case management system in place or in development.</a:t>
            </a:r>
            <a:endParaRPr lang="en-CA" dirty="0"/>
          </a:p>
        </p:txBody>
      </p:sp>
      <p:sp>
        <p:nvSpPr>
          <p:cNvPr id="3" name="Content Placeholder 2"/>
          <p:cNvSpPr>
            <a:spLocks noGrp="1"/>
          </p:cNvSpPr>
          <p:nvPr>
            <p:ph sz="half" idx="1"/>
          </p:nvPr>
        </p:nvSpPr>
        <p:spPr>
          <a:xfrm>
            <a:off x="628650" y="2612572"/>
            <a:ext cx="7886700" cy="1538323"/>
          </a:xfrm>
        </p:spPr>
        <p:txBody>
          <a:bodyPr/>
          <a:lstStyle/>
          <a:p>
            <a:pPr marL="255600" indent="-255600"/>
            <a:r>
              <a:rPr lang="en-US" dirty="0" smtClean="0"/>
              <a:t>The majority (20/29) have a case management or case tracking system in place:</a:t>
            </a:r>
          </a:p>
          <a:p>
            <a:pPr marL="849600" lvl="1" indent="-255600"/>
            <a:r>
              <a:rPr lang="en-US" dirty="0" smtClean="0"/>
              <a:t>7 report that the case tracking system is in development;</a:t>
            </a:r>
          </a:p>
          <a:p>
            <a:pPr marL="849600" lvl="1" indent="-255600"/>
            <a:r>
              <a:rPr lang="en-US" dirty="0" smtClean="0"/>
              <a:t>2 report not having a system in place.</a:t>
            </a:r>
          </a:p>
          <a:p>
            <a:pPr marL="251100" lvl="1" indent="0">
              <a:buNone/>
            </a:pPr>
            <a:endParaRPr lang="en-US" dirty="0" smtClean="0"/>
          </a:p>
          <a:p>
            <a:pPr marL="255600" indent="-255600"/>
            <a:r>
              <a:rPr lang="en-US" dirty="0" smtClean="0"/>
              <a:t>CAC/CYAC staff members are most commonly responsible for case tracking (17/20)</a:t>
            </a:r>
          </a:p>
          <a:p>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13</a:t>
            </a:fld>
            <a:endParaRPr lang="en-US" dirty="0"/>
          </a:p>
        </p:txBody>
      </p:sp>
    </p:spTree>
    <p:extLst>
      <p:ext uri="{BB962C8B-B14F-4D97-AF65-F5344CB8AC3E}">
        <p14:creationId xmlns:p14="http://schemas.microsoft.com/office/powerpoint/2010/main" val="19124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31" y="1479985"/>
            <a:ext cx="8653896" cy="736741"/>
          </a:xfrm>
        </p:spPr>
        <p:txBody>
          <a:bodyPr/>
          <a:lstStyle/>
          <a:p>
            <a:r>
              <a:rPr lang="en-US" dirty="0" smtClean="0"/>
              <a:t>Most </a:t>
            </a:r>
            <a:r>
              <a:rPr lang="en-US" dirty="0" err="1" smtClean="0"/>
              <a:t>centres</a:t>
            </a:r>
            <a:r>
              <a:rPr lang="en-US" dirty="0" smtClean="0"/>
              <a:t> offer forensic interviews on-site and off-site.</a:t>
            </a:r>
            <a:endParaRPr lang="en-CA" dirty="0"/>
          </a:p>
        </p:txBody>
      </p:sp>
      <p:sp>
        <p:nvSpPr>
          <p:cNvPr id="3" name="Content Placeholder 2"/>
          <p:cNvSpPr>
            <a:spLocks noGrp="1"/>
          </p:cNvSpPr>
          <p:nvPr>
            <p:ph sz="half" idx="1"/>
          </p:nvPr>
        </p:nvSpPr>
        <p:spPr>
          <a:xfrm>
            <a:off x="628650" y="2506298"/>
            <a:ext cx="4051634" cy="3544388"/>
          </a:xfrm>
        </p:spPr>
        <p:txBody>
          <a:bodyPr/>
          <a:lstStyle/>
          <a:p>
            <a:pPr marL="255600" indent="-255600"/>
            <a:r>
              <a:rPr lang="en-US" dirty="0" smtClean="0"/>
              <a:t>23 out of 29 </a:t>
            </a:r>
            <a:r>
              <a:rPr lang="en-US" dirty="0" err="1" smtClean="0"/>
              <a:t>centres</a:t>
            </a:r>
            <a:r>
              <a:rPr lang="en-US" dirty="0" smtClean="0"/>
              <a:t> report offering forensic interviews</a:t>
            </a:r>
          </a:p>
          <a:p>
            <a:pPr marL="255600" indent="-255600"/>
            <a:r>
              <a:rPr lang="en-US" dirty="0" smtClean="0"/>
              <a:t>In the last fiscal year,</a:t>
            </a:r>
          </a:p>
          <a:p>
            <a:pPr marL="849600" lvl="1" indent="-255600"/>
            <a:r>
              <a:rPr lang="en-US" b="1" dirty="0" smtClean="0"/>
              <a:t>6,526</a:t>
            </a:r>
            <a:r>
              <a:rPr lang="en-US" dirty="0" smtClean="0"/>
              <a:t> forensic interviews were conducted </a:t>
            </a:r>
            <a:r>
              <a:rPr lang="en-US" b="1" dirty="0" smtClean="0"/>
              <a:t>on-site </a:t>
            </a:r>
            <a:r>
              <a:rPr lang="en-US" dirty="0" smtClean="0"/>
              <a:t>(n=22)</a:t>
            </a:r>
          </a:p>
          <a:p>
            <a:pPr marL="849600" lvl="1" indent="-255600"/>
            <a:r>
              <a:rPr lang="en-US" b="1" dirty="0" smtClean="0"/>
              <a:t>295</a:t>
            </a:r>
            <a:r>
              <a:rPr lang="en-US" dirty="0" smtClean="0"/>
              <a:t> forensic interviews were conducted </a:t>
            </a:r>
            <a:r>
              <a:rPr lang="en-US" b="1" dirty="0" smtClean="0"/>
              <a:t>off-site </a:t>
            </a:r>
            <a:r>
              <a:rPr lang="en-US" dirty="0" smtClean="0"/>
              <a:t>(n=6)</a:t>
            </a:r>
          </a:p>
          <a:p>
            <a:pPr marL="255600" indent="-255600"/>
            <a:r>
              <a:rPr lang="en-US" dirty="0" smtClean="0"/>
              <a:t>The majority of </a:t>
            </a:r>
            <a:r>
              <a:rPr lang="en-US" dirty="0" err="1" smtClean="0"/>
              <a:t>centres</a:t>
            </a:r>
            <a:r>
              <a:rPr lang="en-US" dirty="0" smtClean="0"/>
              <a:t> (19/22) report that </a:t>
            </a:r>
            <a:r>
              <a:rPr lang="en-US" b="1" dirty="0" smtClean="0"/>
              <a:t>specialized police officers </a:t>
            </a:r>
            <a:r>
              <a:rPr lang="en-US" dirty="0" smtClean="0"/>
              <a:t>generally conduct the forensic interviews at their centre.</a:t>
            </a:r>
          </a:p>
        </p:txBody>
      </p:sp>
      <p:sp>
        <p:nvSpPr>
          <p:cNvPr id="4" name="Slide Number Placeholder 3"/>
          <p:cNvSpPr>
            <a:spLocks noGrp="1"/>
          </p:cNvSpPr>
          <p:nvPr>
            <p:ph type="sldNum" sz="quarter" idx="12"/>
          </p:nvPr>
        </p:nvSpPr>
        <p:spPr/>
        <p:txBody>
          <a:bodyPr/>
          <a:lstStyle/>
          <a:p>
            <a:fld id="{136009B4-2E8F-4E28-A58F-16FA64DB9128}" type="slidenum">
              <a:rPr lang="en-US" smtClean="0"/>
              <a:pPr/>
              <a:t>14</a:t>
            </a:fld>
            <a:endParaRPr lang="en-US" dirty="0"/>
          </a:p>
        </p:txBody>
      </p:sp>
      <p:graphicFrame>
        <p:nvGraphicFramePr>
          <p:cNvPr id="7" name="Chart 6"/>
          <p:cNvGraphicFramePr/>
          <p:nvPr>
            <p:extLst>
              <p:ext uri="{D42A27DB-BD31-4B8C-83A1-F6EECF244321}">
                <p14:modId xmlns:p14="http://schemas.microsoft.com/office/powerpoint/2010/main" val="1432291743"/>
              </p:ext>
            </p:extLst>
          </p:nvPr>
        </p:nvGraphicFramePr>
        <p:xfrm>
          <a:off x="4219074" y="2506298"/>
          <a:ext cx="5057274" cy="30667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7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52" y="1397474"/>
            <a:ext cx="8864640" cy="548640"/>
          </a:xfrm>
        </p:spPr>
        <p:txBody>
          <a:bodyPr/>
          <a:lstStyle/>
          <a:p>
            <a:r>
              <a:rPr lang="en-US" dirty="0" smtClean="0"/>
              <a:t>Victim and family support/advocacy and forensic medical examination are services commonly offered by CACs/CYACs.</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15</a:t>
            </a:fld>
            <a:endParaRPr lang="en-US" dirty="0"/>
          </a:p>
        </p:txBody>
      </p:sp>
      <p:graphicFrame>
        <p:nvGraphicFramePr>
          <p:cNvPr id="10" name="Chart 9"/>
          <p:cNvGraphicFramePr/>
          <p:nvPr>
            <p:extLst>
              <p:ext uri="{D42A27DB-BD31-4B8C-83A1-F6EECF244321}">
                <p14:modId xmlns:p14="http://schemas.microsoft.com/office/powerpoint/2010/main" val="570821857"/>
              </p:ext>
            </p:extLst>
          </p:nvPr>
        </p:nvGraphicFramePr>
        <p:xfrm>
          <a:off x="1554504" y="2403302"/>
          <a:ext cx="5751460" cy="37536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4017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77" y="1445905"/>
            <a:ext cx="8837315" cy="548640"/>
          </a:xfrm>
        </p:spPr>
        <p:txBody>
          <a:bodyPr/>
          <a:lstStyle/>
          <a:p>
            <a:r>
              <a:rPr lang="en-US" dirty="0" smtClean="0"/>
              <a:t>Most </a:t>
            </a:r>
            <a:r>
              <a:rPr lang="en-US" dirty="0" err="1" smtClean="0"/>
              <a:t>centres</a:t>
            </a:r>
            <a:r>
              <a:rPr lang="en-US" dirty="0" smtClean="0"/>
              <a:t> offer mental health services only on-site or on-site and off-site.</a:t>
            </a:r>
            <a:endParaRPr lang="en-CA" dirty="0"/>
          </a:p>
        </p:txBody>
      </p:sp>
      <p:sp>
        <p:nvSpPr>
          <p:cNvPr id="3" name="Content Placeholder 2"/>
          <p:cNvSpPr>
            <a:spLocks noGrp="1"/>
          </p:cNvSpPr>
          <p:nvPr>
            <p:ph sz="half" idx="1"/>
          </p:nvPr>
        </p:nvSpPr>
        <p:spPr>
          <a:xfrm>
            <a:off x="4071727" y="3109490"/>
            <a:ext cx="4713371" cy="1894020"/>
          </a:xfrm>
        </p:spPr>
        <p:txBody>
          <a:bodyPr/>
          <a:lstStyle/>
          <a:p>
            <a:pPr marL="255600" indent="-255600"/>
            <a:r>
              <a:rPr lang="en-US" dirty="0"/>
              <a:t>22 </a:t>
            </a:r>
            <a:r>
              <a:rPr lang="en-US" dirty="0" err="1" smtClean="0"/>
              <a:t>centres</a:t>
            </a:r>
            <a:r>
              <a:rPr lang="en-US" dirty="0" smtClean="0"/>
              <a:t> report offering mental </a:t>
            </a:r>
            <a:r>
              <a:rPr lang="en-US" dirty="0"/>
              <a:t>health </a:t>
            </a:r>
            <a:r>
              <a:rPr lang="en-US" dirty="0" smtClean="0"/>
              <a:t>services (e.g., counselling, crisis intervention)</a:t>
            </a:r>
          </a:p>
          <a:p>
            <a:pPr marL="255600" indent="-255600"/>
            <a:r>
              <a:rPr lang="en-US" b="1" dirty="0" smtClean="0"/>
              <a:t>1,518 clients </a:t>
            </a:r>
            <a:r>
              <a:rPr lang="en-US" dirty="0" smtClean="0"/>
              <a:t>received mental health services by CAC/CYAC staff of MDT partners in the last fiscal year (n=14)</a:t>
            </a:r>
          </a:p>
          <a:p>
            <a:endParaRPr lang="en-US" dirty="0"/>
          </a:p>
          <a:p>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16</a:t>
            </a:fld>
            <a:endParaRPr lang="en-US" dirty="0"/>
          </a:p>
        </p:txBody>
      </p:sp>
      <p:graphicFrame>
        <p:nvGraphicFramePr>
          <p:cNvPr id="7" name="Chart 6"/>
          <p:cNvGraphicFramePr/>
          <p:nvPr>
            <p:extLst>
              <p:ext uri="{D42A27DB-BD31-4B8C-83A1-F6EECF244321}">
                <p14:modId xmlns:p14="http://schemas.microsoft.com/office/powerpoint/2010/main" val="978606372"/>
              </p:ext>
            </p:extLst>
          </p:nvPr>
        </p:nvGraphicFramePr>
        <p:xfrm>
          <a:off x="-554233" y="2402827"/>
          <a:ext cx="4852737" cy="33073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3142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98" y="1385362"/>
            <a:ext cx="8625800" cy="1259475"/>
          </a:xfrm>
        </p:spPr>
        <p:txBody>
          <a:bodyPr/>
          <a:lstStyle/>
          <a:p>
            <a:r>
              <a:rPr lang="en-US" dirty="0" smtClean="0"/>
              <a:t>CACs/CYACs </a:t>
            </a:r>
            <a:r>
              <a:rPr lang="en-US" dirty="0" smtClean="0"/>
              <a:t>provide assistance with the preparation of </a:t>
            </a:r>
            <a:r>
              <a:rPr lang="en-US" dirty="0" smtClean="0"/>
              <a:t>Victim Impact </a:t>
            </a:r>
            <a:r>
              <a:rPr lang="en-US" dirty="0" smtClean="0"/>
              <a:t>Statements and seeking compensation.</a:t>
            </a:r>
            <a:endParaRPr lang="en-CA" dirty="0"/>
          </a:p>
        </p:txBody>
      </p:sp>
      <p:sp>
        <p:nvSpPr>
          <p:cNvPr id="3" name="Content Placeholder 2"/>
          <p:cNvSpPr>
            <a:spLocks noGrp="1"/>
          </p:cNvSpPr>
          <p:nvPr>
            <p:ph sz="half" idx="1"/>
          </p:nvPr>
        </p:nvSpPr>
        <p:spPr>
          <a:xfrm>
            <a:off x="281779" y="2731606"/>
            <a:ext cx="3377866" cy="2654854"/>
          </a:xfrm>
        </p:spPr>
        <p:txBody>
          <a:bodyPr/>
          <a:lstStyle/>
          <a:p>
            <a:pPr marL="255600" indent="-255600"/>
            <a:r>
              <a:rPr lang="en-US" dirty="0" smtClean="0"/>
              <a:t>In the last fiscal year, </a:t>
            </a:r>
          </a:p>
          <a:p>
            <a:pPr marL="849600" lvl="1" indent="-255600"/>
            <a:r>
              <a:rPr lang="en-US" dirty="0" smtClean="0"/>
              <a:t>136 clients were assisted in preparing Victim Impact Statements (n=6)</a:t>
            </a:r>
          </a:p>
          <a:p>
            <a:pPr marL="849600" lvl="1" indent="-255600"/>
            <a:r>
              <a:rPr lang="en-US" dirty="0" smtClean="0"/>
              <a:t>11 clients were assisted in seeking compensation or restitution (n=5)</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17</a:t>
            </a:fld>
            <a:endParaRPr lang="en-US" dirty="0"/>
          </a:p>
        </p:txBody>
      </p:sp>
      <p:graphicFrame>
        <p:nvGraphicFramePr>
          <p:cNvPr id="7" name="Chart 6"/>
          <p:cNvGraphicFramePr/>
          <p:nvPr>
            <p:extLst>
              <p:ext uri="{D42A27DB-BD31-4B8C-83A1-F6EECF244321}">
                <p14:modId xmlns:p14="http://schemas.microsoft.com/office/powerpoint/2010/main" val="1038083424"/>
              </p:ext>
            </p:extLst>
          </p:nvPr>
        </p:nvGraphicFramePr>
        <p:xfrm>
          <a:off x="3659645" y="2494661"/>
          <a:ext cx="5125453" cy="3128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2541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14" y="1577174"/>
            <a:ext cx="8672368" cy="548640"/>
          </a:xfrm>
        </p:spPr>
        <p:txBody>
          <a:bodyPr/>
          <a:lstStyle/>
          <a:p>
            <a:r>
              <a:rPr lang="en-US" dirty="0" smtClean="0"/>
              <a:t>Over a third of </a:t>
            </a:r>
            <a:r>
              <a:rPr lang="en-US" dirty="0" err="1" smtClean="0"/>
              <a:t>centres</a:t>
            </a:r>
            <a:r>
              <a:rPr lang="en-US" dirty="0" smtClean="0"/>
              <a:t> have a support dog.</a:t>
            </a:r>
            <a:endParaRPr lang="en-CA" dirty="0"/>
          </a:p>
        </p:txBody>
      </p:sp>
      <p:sp>
        <p:nvSpPr>
          <p:cNvPr id="3" name="Content Placeholder 2"/>
          <p:cNvSpPr>
            <a:spLocks noGrp="1"/>
          </p:cNvSpPr>
          <p:nvPr>
            <p:ph sz="half" idx="1"/>
          </p:nvPr>
        </p:nvSpPr>
        <p:spPr>
          <a:xfrm>
            <a:off x="628650" y="2612572"/>
            <a:ext cx="7886700" cy="1827081"/>
          </a:xfrm>
        </p:spPr>
        <p:txBody>
          <a:bodyPr/>
          <a:lstStyle/>
          <a:p>
            <a:pPr marL="255600" indent="-255600"/>
            <a:r>
              <a:rPr lang="en-US" dirty="0" smtClean="0"/>
              <a:t>11 </a:t>
            </a:r>
            <a:r>
              <a:rPr lang="en-US" dirty="0" err="1" smtClean="0"/>
              <a:t>centres</a:t>
            </a:r>
            <a:r>
              <a:rPr lang="en-US" dirty="0" smtClean="0"/>
              <a:t> report having support dogs</a:t>
            </a:r>
          </a:p>
          <a:p>
            <a:pPr marL="849600" lvl="1" indent="-255600"/>
            <a:r>
              <a:rPr lang="en-US" dirty="0" smtClean="0"/>
              <a:t>The </a:t>
            </a:r>
            <a:r>
              <a:rPr lang="en-US" dirty="0" smtClean="0"/>
              <a:t>most common type of support dog used by CACs/CYACs are facility dogs (n=10).</a:t>
            </a:r>
            <a:endParaRPr lang="en-US" dirty="0" smtClean="0"/>
          </a:p>
          <a:p>
            <a:pPr marL="251100" lvl="1" indent="0">
              <a:buNone/>
            </a:pPr>
            <a:endParaRPr lang="en-US" dirty="0" smtClean="0"/>
          </a:p>
          <a:p>
            <a:pPr marL="255600" indent="-255600"/>
            <a:r>
              <a:rPr lang="en-US" dirty="0" smtClean="0"/>
              <a:t>Support dogs are most commonly offered to clients at:</a:t>
            </a:r>
          </a:p>
          <a:p>
            <a:pPr marL="849600" lvl="1" indent="-255600"/>
            <a:r>
              <a:rPr lang="en-US" dirty="0" smtClean="0"/>
              <a:t>the CAC/CYAC generally (n=11), </a:t>
            </a:r>
          </a:p>
          <a:p>
            <a:pPr marL="849600" lvl="1" indent="-255600"/>
            <a:r>
              <a:rPr lang="en-US" dirty="0" smtClean="0"/>
              <a:t>client meetings with MDT partners (n=11), and </a:t>
            </a:r>
          </a:p>
          <a:p>
            <a:pPr marL="849600" lvl="1" indent="-255600"/>
            <a:r>
              <a:rPr lang="en-US" dirty="0" smtClean="0"/>
              <a:t>during forensic interviews (n=10). </a:t>
            </a:r>
          </a:p>
          <a:p>
            <a:endParaRPr lang="en-US" dirty="0" smtClean="0"/>
          </a:p>
          <a:p>
            <a:pPr lvl="1"/>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18</a:t>
            </a:fld>
            <a:endParaRPr lang="en-US" dirty="0"/>
          </a:p>
        </p:txBody>
      </p:sp>
    </p:spTree>
    <p:extLst>
      <p:ext uri="{BB962C8B-B14F-4D97-AF65-F5344CB8AC3E}">
        <p14:creationId xmlns:p14="http://schemas.microsoft.com/office/powerpoint/2010/main" val="98200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49" y="1348095"/>
            <a:ext cx="7886700" cy="548640"/>
          </a:xfrm>
        </p:spPr>
        <p:txBody>
          <a:bodyPr/>
          <a:lstStyle/>
          <a:p>
            <a:r>
              <a:rPr lang="en-US" dirty="0" smtClean="0"/>
              <a:t>Most </a:t>
            </a:r>
            <a:r>
              <a:rPr lang="en-US" dirty="0" err="1" smtClean="0"/>
              <a:t>centres</a:t>
            </a:r>
            <a:r>
              <a:rPr lang="en-US" dirty="0" smtClean="0"/>
              <a:t> provide some type of education and awareness activities.</a:t>
            </a:r>
            <a:endParaRPr lang="en-CA"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80318055"/>
              </p:ext>
            </p:extLst>
          </p:nvPr>
        </p:nvGraphicFramePr>
        <p:xfrm>
          <a:off x="317875" y="2164590"/>
          <a:ext cx="8467223" cy="40754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136009B4-2E8F-4E28-A58F-16FA64DB9128}" type="slidenum">
              <a:rPr lang="en-US" smtClean="0"/>
              <a:pPr/>
              <a:t>19</a:t>
            </a:fld>
            <a:endParaRPr lang="en-US" dirty="0"/>
          </a:p>
        </p:txBody>
      </p:sp>
      <p:sp>
        <p:nvSpPr>
          <p:cNvPr id="8" name="TextBox 7"/>
          <p:cNvSpPr txBox="1"/>
          <p:nvPr/>
        </p:nvSpPr>
        <p:spPr>
          <a:xfrm>
            <a:off x="4497885" y="5736858"/>
            <a:ext cx="4646115" cy="307777"/>
          </a:xfrm>
          <a:prstGeom prst="rect">
            <a:avLst/>
          </a:prstGeom>
          <a:noFill/>
        </p:spPr>
        <p:txBody>
          <a:bodyPr wrap="square" rtlCol="0">
            <a:spAutoFit/>
          </a:bodyPr>
          <a:lstStyle/>
          <a:p>
            <a:r>
              <a:rPr lang="en-US" sz="1400" dirty="0" smtClean="0"/>
              <a:t>3 </a:t>
            </a:r>
            <a:r>
              <a:rPr lang="en-US" sz="1400" dirty="0" err="1" smtClean="0"/>
              <a:t>centres</a:t>
            </a:r>
            <a:r>
              <a:rPr lang="en-US" sz="1400" dirty="0" smtClean="0"/>
              <a:t> do not provide any educational services</a:t>
            </a:r>
            <a:r>
              <a:rPr lang="en-US" sz="1400" dirty="0" smtClean="0"/>
              <a:t>.</a:t>
            </a:r>
            <a:endParaRPr lang="en-US" sz="1400" dirty="0" smtClean="0"/>
          </a:p>
        </p:txBody>
      </p:sp>
    </p:spTree>
    <p:extLst>
      <p:ext uri="{BB962C8B-B14F-4D97-AF65-F5344CB8AC3E}">
        <p14:creationId xmlns:p14="http://schemas.microsoft.com/office/powerpoint/2010/main" val="2084771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31" y="1577175"/>
            <a:ext cx="7886700" cy="548640"/>
          </a:xfrm>
        </p:spPr>
        <p:txBody>
          <a:bodyPr/>
          <a:lstStyle/>
          <a:p>
            <a:r>
              <a:rPr lang="en-CA" dirty="0" smtClean="0"/>
              <a:t>Background</a:t>
            </a:r>
            <a:endParaRPr lang="en-CA" dirty="0"/>
          </a:p>
        </p:txBody>
      </p:sp>
      <p:sp>
        <p:nvSpPr>
          <p:cNvPr id="5" name="Rounded Rectangle 4"/>
          <p:cNvSpPr/>
          <p:nvPr/>
        </p:nvSpPr>
        <p:spPr>
          <a:xfrm>
            <a:off x="541421" y="4809471"/>
            <a:ext cx="7973929" cy="891467"/>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sz="half" idx="1"/>
          </p:nvPr>
        </p:nvSpPr>
        <p:spPr>
          <a:xfrm>
            <a:off x="628650" y="2125815"/>
            <a:ext cx="7886700" cy="3207461"/>
          </a:xfrm>
        </p:spPr>
        <p:txBody>
          <a:bodyPr/>
          <a:lstStyle/>
          <a:p>
            <a:pPr marL="257175" indent="-257175"/>
            <a:r>
              <a:rPr lang="en-CA" dirty="0" smtClean="0"/>
              <a:t>Since 2010, Justice Canada has provided policy and program support through the Federal Victims Strategy to support the creation and enhancement of CACs and CYACs to assist child and youth victims of crime.</a:t>
            </a:r>
          </a:p>
          <a:p>
            <a:pPr>
              <a:buNone/>
            </a:pPr>
            <a:endParaRPr lang="en-CA" dirty="0"/>
          </a:p>
          <a:p>
            <a:pPr marL="257175" indent="-257175"/>
            <a:r>
              <a:rPr lang="en-CA" dirty="0" smtClean="0"/>
              <a:t>2014 National Operational Survey of CACs (</a:t>
            </a:r>
            <a:r>
              <a:rPr lang="en-CA" dirty="0" smtClean="0">
                <a:hlinkClick r:id="rId2"/>
              </a:rPr>
              <a:t>link</a:t>
            </a:r>
            <a:r>
              <a:rPr lang="en-CA" dirty="0" smtClean="0"/>
              <a:t>)</a:t>
            </a:r>
          </a:p>
          <a:p>
            <a:pPr marL="851175" lvl="1" indent="-257175"/>
            <a:r>
              <a:rPr lang="en-US" dirty="0" smtClean="0"/>
              <a:t>At the time, 23 CACs were established or in development</a:t>
            </a:r>
            <a:endParaRPr lang="en-CA" dirty="0" smtClean="0"/>
          </a:p>
          <a:p>
            <a:pPr algn="ctr">
              <a:buNone/>
            </a:pPr>
            <a:endParaRPr lang="en-US" b="1" dirty="0" smtClean="0">
              <a:solidFill>
                <a:schemeClr val="bg1"/>
              </a:solidFill>
            </a:endParaRPr>
          </a:p>
          <a:p>
            <a:pPr algn="ctr">
              <a:buNone/>
            </a:pPr>
            <a:r>
              <a:rPr lang="en-US" b="1" dirty="0" smtClean="0">
                <a:solidFill>
                  <a:schemeClr val="bg1"/>
                </a:solidFill>
              </a:rPr>
              <a:t>Goal: To collect data from CACs/CYACs in Canada to have a national picture/understanding of how they work, their clientele, and other key aspects about their operations. </a:t>
            </a:r>
            <a:endParaRPr lang="en-CA" b="1" dirty="0">
              <a:solidFill>
                <a:schemeClr val="bg1"/>
              </a:solidFill>
            </a:endParaRPr>
          </a:p>
        </p:txBody>
      </p:sp>
      <p:sp>
        <p:nvSpPr>
          <p:cNvPr id="4" name="Slide Number Placeholder 3"/>
          <p:cNvSpPr>
            <a:spLocks noGrp="1"/>
          </p:cNvSpPr>
          <p:nvPr>
            <p:ph type="sldNum" sz="quarter" idx="12"/>
          </p:nvPr>
        </p:nvSpPr>
        <p:spPr/>
        <p:txBody>
          <a:bodyPr/>
          <a:lstStyle/>
          <a:p>
            <a:fld id="{599AE977-2244-4365-8D1D-356B26804402}" type="slidenum">
              <a:rPr lang="en-US" smtClean="0"/>
              <a:pPr/>
              <a:t>2</a:t>
            </a:fld>
            <a:endParaRPr lang="en-US" dirty="0"/>
          </a:p>
        </p:txBody>
      </p:sp>
    </p:spTree>
    <p:extLst>
      <p:ext uri="{BB962C8B-B14F-4D97-AF65-F5344CB8AC3E}">
        <p14:creationId xmlns:p14="http://schemas.microsoft.com/office/powerpoint/2010/main" val="3259088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40" y="1475574"/>
            <a:ext cx="8872751" cy="548640"/>
          </a:xfrm>
        </p:spPr>
        <p:txBody>
          <a:bodyPr/>
          <a:lstStyle/>
          <a:p>
            <a:r>
              <a:rPr lang="en-US" dirty="0" smtClean="0"/>
              <a:t>Child-friendly facilities and virtual testimony offered by many CACs/CYACs.</a:t>
            </a:r>
            <a:endParaRPr lang="en-CA" dirty="0"/>
          </a:p>
        </p:txBody>
      </p:sp>
      <p:sp>
        <p:nvSpPr>
          <p:cNvPr id="3" name="Content Placeholder 2"/>
          <p:cNvSpPr>
            <a:spLocks noGrp="1"/>
          </p:cNvSpPr>
          <p:nvPr>
            <p:ph sz="half" idx="1"/>
          </p:nvPr>
        </p:nvSpPr>
        <p:spPr>
          <a:xfrm>
            <a:off x="628650" y="2612572"/>
            <a:ext cx="7886700" cy="1996373"/>
          </a:xfrm>
        </p:spPr>
        <p:txBody>
          <a:bodyPr/>
          <a:lstStyle/>
          <a:p>
            <a:pPr marL="255600" indent="-255600"/>
            <a:r>
              <a:rPr lang="en-US" dirty="0" smtClean="0"/>
              <a:t>Half of </a:t>
            </a:r>
            <a:r>
              <a:rPr lang="en-US" dirty="0" err="1" smtClean="0"/>
              <a:t>centres</a:t>
            </a:r>
            <a:r>
              <a:rPr lang="en-US" dirty="0" smtClean="0"/>
              <a:t> (12/23) report child-friendly facilities in the courthouse(s) in their region, with 7 reporting that these facilities are not offered and 4 not knowing whether these facilities are offered.</a:t>
            </a:r>
          </a:p>
          <a:p>
            <a:pPr marL="255600" indent="-255600">
              <a:buNone/>
            </a:pPr>
            <a:endParaRPr lang="en-US" dirty="0" smtClean="0"/>
          </a:p>
          <a:p>
            <a:pPr marL="255600" indent="-255600"/>
            <a:r>
              <a:rPr lang="en-US" dirty="0" smtClean="0"/>
              <a:t>9 out of 23 </a:t>
            </a:r>
            <a:r>
              <a:rPr lang="en-US" dirty="0" err="1" smtClean="0"/>
              <a:t>centres</a:t>
            </a:r>
            <a:r>
              <a:rPr lang="en-US" dirty="0" smtClean="0"/>
              <a:t> report having the ability to offer remote testimony, and 11 </a:t>
            </a:r>
            <a:r>
              <a:rPr lang="en-US" dirty="0" err="1" smtClean="0"/>
              <a:t>centres</a:t>
            </a:r>
            <a:r>
              <a:rPr lang="en-US" dirty="0" smtClean="0"/>
              <a:t> report that they are currently developing or considering offering remote testimony. The remaining 3 </a:t>
            </a:r>
            <a:r>
              <a:rPr lang="en-US" dirty="0" err="1" smtClean="0"/>
              <a:t>centres</a:t>
            </a:r>
            <a:r>
              <a:rPr lang="en-US" dirty="0" smtClean="0"/>
              <a:t> shared that they do not offer remote testimony.</a:t>
            </a:r>
          </a:p>
        </p:txBody>
      </p:sp>
      <p:sp>
        <p:nvSpPr>
          <p:cNvPr id="4" name="Slide Number Placeholder 3"/>
          <p:cNvSpPr>
            <a:spLocks noGrp="1"/>
          </p:cNvSpPr>
          <p:nvPr>
            <p:ph type="sldNum" sz="quarter" idx="12"/>
          </p:nvPr>
        </p:nvSpPr>
        <p:spPr/>
        <p:txBody>
          <a:bodyPr/>
          <a:lstStyle/>
          <a:p>
            <a:fld id="{136009B4-2E8F-4E28-A58F-16FA64DB9128}" type="slidenum">
              <a:rPr lang="en-US" smtClean="0"/>
              <a:pPr/>
              <a:t>20</a:t>
            </a:fld>
            <a:endParaRPr lang="en-US" dirty="0"/>
          </a:p>
        </p:txBody>
      </p:sp>
    </p:spTree>
    <p:extLst>
      <p:ext uri="{BB962C8B-B14F-4D97-AF65-F5344CB8AC3E}">
        <p14:creationId xmlns:p14="http://schemas.microsoft.com/office/powerpoint/2010/main" val="135749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784"/>
            <a:ext cx="7886700" cy="548640"/>
          </a:xfrm>
        </p:spPr>
        <p:txBody>
          <a:bodyPr/>
          <a:lstStyle/>
          <a:p>
            <a:r>
              <a:rPr lang="en-US" dirty="0" smtClean="0"/>
              <a:t>CAC/CYAC staff attended many different types of training in the past year.</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21</a:t>
            </a:fld>
            <a:endParaRPr lang="en-US" dirty="0"/>
          </a:p>
        </p:txBody>
      </p:sp>
      <p:graphicFrame>
        <p:nvGraphicFramePr>
          <p:cNvPr id="7" name="Chart 6"/>
          <p:cNvGraphicFramePr/>
          <p:nvPr>
            <p:extLst>
              <p:ext uri="{D42A27DB-BD31-4B8C-83A1-F6EECF244321}">
                <p14:modId xmlns:p14="http://schemas.microsoft.com/office/powerpoint/2010/main" val="955511259"/>
              </p:ext>
            </p:extLst>
          </p:nvPr>
        </p:nvGraphicFramePr>
        <p:xfrm>
          <a:off x="371134" y="2164827"/>
          <a:ext cx="6272464" cy="406976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643598" y="2316060"/>
            <a:ext cx="2322094" cy="3416320"/>
          </a:xfrm>
          <a:prstGeom prst="rect">
            <a:avLst/>
          </a:prstGeom>
          <a:noFill/>
        </p:spPr>
        <p:txBody>
          <a:bodyPr wrap="square" rtlCol="0">
            <a:spAutoFit/>
          </a:bodyPr>
          <a:lstStyle/>
          <a:p>
            <a:r>
              <a:rPr lang="en-US" dirty="0" smtClean="0"/>
              <a:t>Centres shared that they could benefit from additional training on:</a:t>
            </a:r>
          </a:p>
          <a:p>
            <a:pPr marL="285750" indent="-285750">
              <a:buFont typeface="Arial" panose="020B0604020202020204" pitchFamily="34" charset="0"/>
              <a:buChar char="•"/>
            </a:pPr>
            <a:r>
              <a:rPr lang="en-US" dirty="0" smtClean="0"/>
              <a:t>Diversity and inclusion;</a:t>
            </a:r>
          </a:p>
          <a:p>
            <a:pPr marL="285750" indent="-285750">
              <a:buFont typeface="Arial" panose="020B0604020202020204" pitchFamily="34" charset="0"/>
              <a:buChar char="•"/>
            </a:pPr>
            <a:r>
              <a:rPr lang="en-US" dirty="0" smtClean="0"/>
              <a:t>Mental health support; and</a:t>
            </a:r>
          </a:p>
          <a:p>
            <a:pPr marL="285750" indent="-285750">
              <a:buFont typeface="Arial" panose="020B0604020202020204" pitchFamily="34" charset="0"/>
              <a:buChar char="•"/>
            </a:pPr>
            <a:r>
              <a:rPr lang="en-US" dirty="0" smtClean="0"/>
              <a:t>Suicide risk and intervention.</a:t>
            </a:r>
          </a:p>
          <a:p>
            <a:pPr marL="285750" indent="-285750">
              <a:buFont typeface="Arial" panose="020B0604020202020204" pitchFamily="34" charset="0"/>
              <a:buChar char="•"/>
            </a:pPr>
            <a:endParaRPr lang="en-US" dirty="0" smtClean="0"/>
          </a:p>
          <a:p>
            <a:endParaRPr lang="en-CA" dirty="0"/>
          </a:p>
        </p:txBody>
      </p:sp>
    </p:spTree>
    <p:extLst>
      <p:ext uri="{BB962C8B-B14F-4D97-AF65-F5344CB8AC3E}">
        <p14:creationId xmlns:p14="http://schemas.microsoft.com/office/powerpoint/2010/main" val="349474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21" y="1512520"/>
            <a:ext cx="8663133" cy="870462"/>
          </a:xfrm>
        </p:spPr>
        <p:txBody>
          <a:bodyPr/>
          <a:lstStyle/>
          <a:p>
            <a:r>
              <a:rPr lang="en-US" dirty="0" smtClean="0"/>
              <a:t>Most </a:t>
            </a:r>
            <a:r>
              <a:rPr lang="en-US" dirty="0" err="1" smtClean="0"/>
              <a:t>centres</a:t>
            </a:r>
            <a:r>
              <a:rPr lang="en-US" dirty="0" smtClean="0"/>
              <a:t> have conducted or participated in research and evaluation.</a:t>
            </a:r>
            <a:endParaRPr lang="en-CA" dirty="0"/>
          </a:p>
        </p:txBody>
      </p:sp>
      <p:sp>
        <p:nvSpPr>
          <p:cNvPr id="3" name="Content Placeholder 2"/>
          <p:cNvSpPr>
            <a:spLocks noGrp="1"/>
          </p:cNvSpPr>
          <p:nvPr>
            <p:ph sz="half" idx="1"/>
          </p:nvPr>
        </p:nvSpPr>
        <p:spPr/>
        <p:txBody>
          <a:bodyPr/>
          <a:lstStyle/>
          <a:p>
            <a:pPr marL="255600" indent="-255600"/>
            <a:r>
              <a:rPr lang="en-US" dirty="0" smtClean="0"/>
              <a:t>The majority (19/29) report conducting research</a:t>
            </a:r>
          </a:p>
          <a:p>
            <a:pPr marL="849600" lvl="1" indent="-255600"/>
            <a:r>
              <a:rPr lang="en-US" dirty="0" smtClean="0"/>
              <a:t>4 conduct research and evaluation independently</a:t>
            </a:r>
          </a:p>
          <a:p>
            <a:pPr marL="849600" lvl="1" indent="-255600"/>
            <a:r>
              <a:rPr lang="en-US" dirty="0" smtClean="0"/>
              <a:t>15 conduct research and evaluation collaboratively</a:t>
            </a:r>
          </a:p>
          <a:p>
            <a:pPr marL="255600" indent="-255600"/>
            <a:r>
              <a:rPr lang="en-US" dirty="0" smtClean="0"/>
              <a:t>11 </a:t>
            </a:r>
            <a:r>
              <a:rPr lang="en-US" dirty="0" err="1" smtClean="0"/>
              <a:t>centres</a:t>
            </a:r>
            <a:r>
              <a:rPr lang="en-US" dirty="0" smtClean="0"/>
              <a:t> report participating in research conducted by other organizations, while 14 do not (n=29)</a:t>
            </a:r>
          </a:p>
          <a:p>
            <a:pPr marL="255600" indent="-255600"/>
            <a:r>
              <a:rPr lang="en-US" dirty="0" smtClean="0"/>
              <a:t>18 out of 29 </a:t>
            </a:r>
            <a:r>
              <a:rPr lang="en-US" dirty="0" err="1" smtClean="0"/>
              <a:t>centres</a:t>
            </a:r>
            <a:r>
              <a:rPr lang="en-US" dirty="0" smtClean="0"/>
              <a:t> are currently undergoing or have undergone an evaluation</a:t>
            </a:r>
          </a:p>
        </p:txBody>
      </p:sp>
      <p:sp>
        <p:nvSpPr>
          <p:cNvPr id="4" name="Slide Number Placeholder 3"/>
          <p:cNvSpPr>
            <a:spLocks noGrp="1"/>
          </p:cNvSpPr>
          <p:nvPr>
            <p:ph type="sldNum" sz="quarter" idx="12"/>
          </p:nvPr>
        </p:nvSpPr>
        <p:spPr/>
        <p:txBody>
          <a:bodyPr/>
          <a:lstStyle/>
          <a:p>
            <a:fld id="{136009B4-2E8F-4E28-A58F-16FA64DB9128}" type="slidenum">
              <a:rPr lang="en-US" smtClean="0"/>
              <a:pPr/>
              <a:t>22</a:t>
            </a:fld>
            <a:endParaRPr lang="en-US" dirty="0"/>
          </a:p>
        </p:txBody>
      </p:sp>
    </p:spTree>
    <p:extLst>
      <p:ext uri="{BB962C8B-B14F-4D97-AF65-F5344CB8AC3E}">
        <p14:creationId xmlns:p14="http://schemas.microsoft.com/office/powerpoint/2010/main" val="23990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68" y="1475574"/>
            <a:ext cx="8709314" cy="548640"/>
          </a:xfrm>
        </p:spPr>
        <p:txBody>
          <a:bodyPr/>
          <a:lstStyle/>
          <a:p>
            <a:r>
              <a:rPr lang="en-US" dirty="0" smtClean="0"/>
              <a:t>Most </a:t>
            </a:r>
            <a:r>
              <a:rPr lang="en-US" dirty="0" err="1" smtClean="0"/>
              <a:t>centres</a:t>
            </a:r>
            <a:r>
              <a:rPr lang="en-US" dirty="0" smtClean="0"/>
              <a:t> receive funding from federal and/or PT governments.</a:t>
            </a:r>
            <a:endParaRPr lang="en-CA" dirty="0"/>
          </a:p>
        </p:txBody>
      </p:sp>
      <p:sp>
        <p:nvSpPr>
          <p:cNvPr id="3" name="Content Placeholder 2"/>
          <p:cNvSpPr>
            <a:spLocks noGrp="1"/>
          </p:cNvSpPr>
          <p:nvPr>
            <p:ph sz="half" idx="1"/>
          </p:nvPr>
        </p:nvSpPr>
        <p:spPr>
          <a:xfrm>
            <a:off x="587375" y="2409372"/>
            <a:ext cx="7886700" cy="3379154"/>
          </a:xfrm>
        </p:spPr>
        <p:txBody>
          <a:bodyPr/>
          <a:lstStyle/>
          <a:p>
            <a:pPr marL="255600" indent="-255600"/>
            <a:r>
              <a:rPr lang="en-US" dirty="0" smtClean="0"/>
              <a:t>Over half (15/28) report that their annual budget was under $250,000 in the last fiscal year</a:t>
            </a:r>
          </a:p>
          <a:p>
            <a:pPr marL="255600" indent="-255600"/>
            <a:r>
              <a:rPr lang="en-US" dirty="0" smtClean="0"/>
              <a:t>The most common sources of CAC/CYAC funding are:</a:t>
            </a:r>
          </a:p>
          <a:p>
            <a:pPr marL="849600" lvl="1" indent="-255600"/>
            <a:r>
              <a:rPr lang="en-US" dirty="0" smtClean="0"/>
              <a:t>Federal grants/funding (25/29)</a:t>
            </a:r>
          </a:p>
          <a:p>
            <a:pPr marL="849600" lvl="1" indent="-255600"/>
            <a:r>
              <a:rPr lang="en-US" dirty="0" smtClean="0"/>
              <a:t>PT grants/funding (22/29)</a:t>
            </a:r>
          </a:p>
          <a:p>
            <a:pPr marL="849600" lvl="1" indent="-255600"/>
            <a:r>
              <a:rPr lang="en-US" dirty="0" smtClean="0"/>
              <a:t>Private sector/donors (21/29)</a:t>
            </a:r>
          </a:p>
          <a:p>
            <a:pPr marL="849600" lvl="1" indent="-255600"/>
            <a:r>
              <a:rPr lang="en-US" dirty="0" smtClean="0"/>
              <a:t>Fundraising events (16/29)</a:t>
            </a:r>
          </a:p>
          <a:p>
            <a:pPr marL="849600" lvl="1" indent="-255600"/>
            <a:r>
              <a:rPr lang="en-US" dirty="0" smtClean="0"/>
              <a:t>Foundations (15/29)</a:t>
            </a:r>
          </a:p>
          <a:p>
            <a:pPr marL="255600" indent="-255600"/>
            <a:r>
              <a:rPr lang="en-US" dirty="0" smtClean="0"/>
              <a:t>When asked about in which area CACs/CYACs could use additional funding, the most common response was for more staff funding.</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23</a:t>
            </a:fld>
            <a:endParaRPr lang="en-US" dirty="0"/>
          </a:p>
        </p:txBody>
      </p:sp>
    </p:spTree>
    <p:extLst>
      <p:ext uri="{BB962C8B-B14F-4D97-AF65-F5344CB8AC3E}">
        <p14:creationId xmlns:p14="http://schemas.microsoft.com/office/powerpoint/2010/main" val="685268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87" y="1512520"/>
            <a:ext cx="7886700" cy="548640"/>
          </a:xfrm>
        </p:spPr>
        <p:txBody>
          <a:bodyPr/>
          <a:lstStyle/>
          <a:p>
            <a:r>
              <a:rPr lang="en-US" dirty="0" smtClean="0"/>
              <a:t>CAC/CYAC biggest </a:t>
            </a:r>
            <a:r>
              <a:rPr lang="en-US" dirty="0"/>
              <a:t>s</a:t>
            </a:r>
            <a:r>
              <a:rPr lang="en-US" dirty="0" smtClean="0"/>
              <a:t>uccesses and challenges</a:t>
            </a:r>
            <a:endParaRPr lang="en-CA" dirty="0"/>
          </a:p>
        </p:txBody>
      </p:sp>
      <p:sp>
        <p:nvSpPr>
          <p:cNvPr id="3" name="Content Placeholder 2"/>
          <p:cNvSpPr>
            <a:spLocks noGrp="1"/>
          </p:cNvSpPr>
          <p:nvPr>
            <p:ph sz="half" idx="1"/>
          </p:nvPr>
        </p:nvSpPr>
        <p:spPr>
          <a:xfrm>
            <a:off x="346282" y="2213421"/>
            <a:ext cx="8348634" cy="3207461"/>
          </a:xfrm>
        </p:spPr>
        <p:txBody>
          <a:bodyPr/>
          <a:lstStyle/>
          <a:p>
            <a:pPr marL="255600" indent="-255600"/>
            <a:r>
              <a:rPr lang="en-US" dirty="0" smtClean="0"/>
              <a:t>When asked about their </a:t>
            </a:r>
            <a:r>
              <a:rPr lang="en-US" b="1" dirty="0" smtClean="0"/>
              <a:t>biggest successes</a:t>
            </a:r>
            <a:r>
              <a:rPr lang="en-US" dirty="0" smtClean="0"/>
              <a:t>, CACs/CYACs most commonly shared being proud of:</a:t>
            </a:r>
          </a:p>
          <a:p>
            <a:pPr marL="849600" lvl="1" indent="-255600"/>
            <a:r>
              <a:rPr lang="en-US" dirty="0" smtClean="0"/>
              <a:t>The number of clients served;</a:t>
            </a:r>
          </a:p>
          <a:p>
            <a:pPr marL="849600" lvl="1" indent="-255600"/>
            <a:r>
              <a:rPr lang="en-US" dirty="0" smtClean="0"/>
              <a:t>The centre being operational or being almost operational; and</a:t>
            </a:r>
          </a:p>
          <a:p>
            <a:pPr marL="849600" lvl="1" indent="-255600"/>
            <a:r>
              <a:rPr lang="en-US" dirty="0" smtClean="0"/>
              <a:t>Their partnerships, including with MDT partners.</a:t>
            </a:r>
          </a:p>
          <a:p>
            <a:pPr marL="251100" lvl="1" indent="0">
              <a:buNone/>
            </a:pPr>
            <a:endParaRPr lang="en-US" dirty="0" smtClean="0"/>
          </a:p>
          <a:p>
            <a:pPr marL="255600" indent="-255600"/>
            <a:r>
              <a:rPr lang="en-US" dirty="0" smtClean="0"/>
              <a:t>The following are some of the </a:t>
            </a:r>
            <a:r>
              <a:rPr lang="en-US" b="1" dirty="0" smtClean="0"/>
              <a:t>biggest challenges </a:t>
            </a:r>
            <a:r>
              <a:rPr lang="en-US" dirty="0" smtClean="0"/>
              <a:t>CACs/CYACs report having:</a:t>
            </a:r>
          </a:p>
          <a:p>
            <a:pPr marL="849600" lvl="1" indent="-255600"/>
            <a:r>
              <a:rPr lang="en-US" dirty="0" smtClean="0"/>
              <a:t>Difficulty in obtaining funding that is sustainable;</a:t>
            </a:r>
          </a:p>
          <a:p>
            <a:pPr marL="849600" lvl="1" indent="-255600"/>
            <a:r>
              <a:rPr lang="en-US" dirty="0" smtClean="0"/>
              <a:t>Challenges with partner collaboration;</a:t>
            </a:r>
          </a:p>
          <a:p>
            <a:pPr marL="849600" lvl="1" indent="-255600"/>
            <a:r>
              <a:rPr lang="en-US" dirty="0" smtClean="0"/>
              <a:t>Difficulty creating awareness of the CAC/CYAC, including with partner organizations.</a:t>
            </a:r>
          </a:p>
          <a:p>
            <a:pPr lvl="1"/>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24</a:t>
            </a:fld>
            <a:endParaRPr lang="en-US" dirty="0"/>
          </a:p>
        </p:txBody>
      </p:sp>
    </p:spTree>
    <p:extLst>
      <p:ext uri="{BB962C8B-B14F-4D97-AF65-F5344CB8AC3E}">
        <p14:creationId xmlns:p14="http://schemas.microsoft.com/office/powerpoint/2010/main" val="1881908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CA" dirty="0"/>
          </a:p>
        </p:txBody>
      </p:sp>
      <p:sp>
        <p:nvSpPr>
          <p:cNvPr id="3" name="Subtitle 2"/>
          <p:cNvSpPr>
            <a:spLocks noGrp="1"/>
          </p:cNvSpPr>
          <p:nvPr>
            <p:ph type="subTitle" idx="1"/>
          </p:nvPr>
        </p:nvSpPr>
        <p:spPr/>
        <p:txBody>
          <a:bodyPr/>
          <a:lstStyle/>
          <a:p>
            <a:r>
              <a:rPr lang="en-US" dirty="0" smtClean="0"/>
              <a:t>For more information, please contact Bianca Stumpf at </a:t>
            </a:r>
            <a:r>
              <a:rPr lang="en-US" dirty="0" smtClean="0">
                <a:hlinkClick r:id="rId2"/>
              </a:rPr>
              <a:t>Bianca.Stumpf@justice.gc.ca</a:t>
            </a:r>
            <a:r>
              <a:rPr lang="en-US" dirty="0" smtClean="0"/>
              <a:t>. </a:t>
            </a:r>
            <a:endParaRPr lang="en-CA" dirty="0"/>
          </a:p>
        </p:txBody>
      </p:sp>
    </p:spTree>
    <p:extLst>
      <p:ext uri="{BB962C8B-B14F-4D97-AF65-F5344CB8AC3E}">
        <p14:creationId xmlns:p14="http://schemas.microsoft.com/office/powerpoint/2010/main" val="417167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1486" y="1540229"/>
            <a:ext cx="7886700" cy="548640"/>
          </a:xfrm>
        </p:spPr>
        <p:txBody>
          <a:bodyPr/>
          <a:lstStyle/>
          <a:p>
            <a:r>
              <a:rPr lang="en-CA" dirty="0" smtClean="0"/>
              <a:t>Methodology</a:t>
            </a:r>
            <a:endParaRPr lang="en-CA" dirty="0"/>
          </a:p>
        </p:txBody>
      </p:sp>
      <p:sp>
        <p:nvSpPr>
          <p:cNvPr id="4" name="Content Placeholder 3"/>
          <p:cNvSpPr>
            <a:spLocks noGrp="1"/>
          </p:cNvSpPr>
          <p:nvPr>
            <p:ph sz="half" idx="1"/>
          </p:nvPr>
        </p:nvSpPr>
        <p:spPr>
          <a:xfrm>
            <a:off x="637886" y="2353953"/>
            <a:ext cx="7886700" cy="3207461"/>
          </a:xfrm>
        </p:spPr>
        <p:txBody>
          <a:bodyPr/>
          <a:lstStyle/>
          <a:p>
            <a:pPr marL="257175" indent="-257175"/>
            <a:r>
              <a:rPr lang="en-US" dirty="0" smtClean="0"/>
              <a:t>Survey development</a:t>
            </a:r>
          </a:p>
          <a:p>
            <a:pPr marL="851175" lvl="1" indent="-257175"/>
            <a:r>
              <a:rPr lang="en-US" dirty="0" smtClean="0"/>
              <a:t>New and modified questions</a:t>
            </a:r>
          </a:p>
          <a:p>
            <a:pPr marL="851175" lvl="1" indent="-257175"/>
            <a:r>
              <a:rPr lang="en-US" dirty="0" smtClean="0"/>
              <a:t>Reviewed by the Network’s research subcommittee</a:t>
            </a:r>
          </a:p>
          <a:p>
            <a:pPr marL="851175" lvl="1" indent="-257175"/>
            <a:r>
              <a:rPr lang="en-US" dirty="0" smtClean="0"/>
              <a:t>Piloted in 4 different sites</a:t>
            </a:r>
          </a:p>
          <a:p>
            <a:pPr marL="851175" lvl="1" indent="-257175"/>
            <a:endParaRPr lang="en-US" dirty="0" smtClean="0"/>
          </a:p>
          <a:p>
            <a:pPr marL="257175" indent="-257175"/>
            <a:r>
              <a:rPr lang="en-US" dirty="0" smtClean="0"/>
              <a:t>Data collection</a:t>
            </a:r>
          </a:p>
          <a:p>
            <a:pPr marL="851175" lvl="1" indent="-257175"/>
            <a:r>
              <a:rPr lang="en-US" dirty="0" smtClean="0"/>
              <a:t>October 11 – November 8, 2022: Sent out via the Network </a:t>
            </a:r>
          </a:p>
          <a:p>
            <a:pPr marL="851175" lvl="1" indent="-257175"/>
            <a:r>
              <a:rPr lang="en-US" dirty="0" smtClean="0"/>
              <a:t>November 30 </a:t>
            </a:r>
            <a:r>
              <a:rPr lang="en-US" dirty="0"/>
              <a:t>–</a:t>
            </a:r>
            <a:r>
              <a:rPr lang="en-US" dirty="0" smtClean="0"/>
              <a:t> December 23, 2022: Targeted emails to </a:t>
            </a:r>
            <a:r>
              <a:rPr lang="en-US" dirty="0" err="1" smtClean="0"/>
              <a:t>centres</a:t>
            </a:r>
            <a:endParaRPr lang="en-US" dirty="0" smtClean="0"/>
          </a:p>
          <a:p>
            <a:pPr marL="851175" lvl="1" indent="-257175"/>
            <a:r>
              <a:rPr lang="en-US" dirty="0" smtClean="0"/>
              <a:t>Response rate: 58% (</a:t>
            </a:r>
            <a:r>
              <a:rPr lang="en-US" dirty="0" smtClean="0"/>
              <a:t>29/51 </a:t>
            </a:r>
            <a:r>
              <a:rPr lang="en-US" dirty="0" err="1" smtClean="0"/>
              <a:t>centres</a:t>
            </a:r>
            <a:r>
              <a:rPr lang="en-US" dirty="0" smtClean="0"/>
              <a:t>); results from the survey do not accurately portray the national picture</a:t>
            </a:r>
          </a:p>
          <a:p>
            <a:pPr marL="851175" lvl="1" indent="-257175"/>
            <a:endParaRPr lang="en-US" dirty="0" smtClean="0"/>
          </a:p>
          <a:p>
            <a:pPr marL="851175" lvl="1" indent="-257175"/>
            <a:endParaRPr lang="en-CA" dirty="0"/>
          </a:p>
        </p:txBody>
      </p:sp>
      <p:sp>
        <p:nvSpPr>
          <p:cNvPr id="2" name="Slide Number Placeholder 1"/>
          <p:cNvSpPr>
            <a:spLocks noGrp="1"/>
          </p:cNvSpPr>
          <p:nvPr>
            <p:ph type="sldNum" sz="quarter" idx="12"/>
          </p:nvPr>
        </p:nvSpPr>
        <p:spPr/>
        <p:txBody>
          <a:bodyPr/>
          <a:lstStyle/>
          <a:p>
            <a:fld id="{C836B3D7-6C1F-4ABD-B5B2-5DAF02A833A6}" type="slidenum">
              <a:rPr lang="en-US" smtClean="0"/>
              <a:pPr/>
              <a:t>3</a:t>
            </a:fld>
            <a:endParaRPr lang="en-US" dirty="0"/>
          </a:p>
        </p:txBody>
      </p:sp>
    </p:spTree>
    <p:extLst>
      <p:ext uri="{BB962C8B-B14F-4D97-AF65-F5344CB8AC3E}">
        <p14:creationId xmlns:p14="http://schemas.microsoft.com/office/powerpoint/2010/main" val="34196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76" y="1448648"/>
            <a:ext cx="8976560" cy="895400"/>
          </a:xfrm>
        </p:spPr>
        <p:txBody>
          <a:bodyPr/>
          <a:lstStyle/>
          <a:p>
            <a:r>
              <a:rPr lang="en-US" dirty="0" smtClean="0"/>
              <a:t>¾ of CACs/CYACs </a:t>
            </a:r>
            <a:r>
              <a:rPr lang="en-US" dirty="0" smtClean="0"/>
              <a:t>that </a:t>
            </a:r>
            <a:r>
              <a:rPr lang="en-US" dirty="0" smtClean="0"/>
              <a:t>responded to the survey are open.</a:t>
            </a:r>
            <a:endParaRPr lang="en-CA" dirty="0"/>
          </a:p>
        </p:txBody>
      </p:sp>
      <p:graphicFrame>
        <p:nvGraphicFramePr>
          <p:cNvPr id="8" name="Chart 7"/>
          <p:cNvGraphicFramePr>
            <a:graphicFrameLocks/>
          </p:cNvGraphicFramePr>
          <p:nvPr>
            <p:extLst>
              <p:ext uri="{D42A27DB-BD31-4B8C-83A1-F6EECF244321}">
                <p14:modId xmlns:p14="http://schemas.microsoft.com/office/powerpoint/2010/main" val="3283984212"/>
              </p:ext>
            </p:extLst>
          </p:nvPr>
        </p:nvGraphicFramePr>
        <p:xfrm>
          <a:off x="973595" y="1896348"/>
          <a:ext cx="6883988" cy="421414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28E04805-0251-448C-963D-406E978EBCA8}" type="slidenum">
              <a:rPr lang="en-US" smtClean="0"/>
              <a:pPr/>
              <a:t>4</a:t>
            </a:fld>
            <a:endParaRPr lang="en-US" dirty="0"/>
          </a:p>
        </p:txBody>
      </p:sp>
      <p:sp>
        <p:nvSpPr>
          <p:cNvPr id="7" name="Content Placeholder 2"/>
          <p:cNvSpPr>
            <a:spLocks noGrp="1"/>
          </p:cNvSpPr>
          <p:nvPr>
            <p:ph sz="half" idx="1"/>
          </p:nvPr>
        </p:nvSpPr>
        <p:spPr>
          <a:xfrm>
            <a:off x="3641056" y="3451874"/>
            <a:ext cx="1549065" cy="732198"/>
          </a:xfrm>
        </p:spPr>
        <p:txBody>
          <a:bodyPr/>
          <a:lstStyle/>
          <a:p>
            <a:pPr marL="0" indent="0" algn="ctr">
              <a:buNone/>
            </a:pPr>
            <a:r>
              <a:rPr lang="en-CA" b="1" dirty="0" smtClean="0"/>
              <a:t>29 centres responded</a:t>
            </a:r>
          </a:p>
          <a:p>
            <a:pPr algn="ctr"/>
            <a:endParaRPr lang="en-CA" b="1" dirty="0"/>
          </a:p>
          <a:p>
            <a:pPr algn="ctr"/>
            <a:endParaRPr lang="en-CA" b="1" dirty="0"/>
          </a:p>
        </p:txBody>
      </p:sp>
      <p:sp>
        <p:nvSpPr>
          <p:cNvPr id="4" name="TextBox 3"/>
          <p:cNvSpPr txBox="1"/>
          <p:nvPr/>
        </p:nvSpPr>
        <p:spPr>
          <a:xfrm>
            <a:off x="297675" y="4733238"/>
            <a:ext cx="2620777" cy="1200329"/>
          </a:xfrm>
          <a:prstGeom prst="rect">
            <a:avLst/>
          </a:prstGeom>
          <a:noFill/>
        </p:spPr>
        <p:txBody>
          <a:bodyPr wrap="square" rtlCol="0">
            <a:spAutoFit/>
          </a:bodyPr>
          <a:lstStyle/>
          <a:p>
            <a:r>
              <a:rPr lang="en-US" dirty="0" smtClean="0"/>
              <a:t>22 </a:t>
            </a:r>
            <a:r>
              <a:rPr lang="en-US" dirty="0" err="1" smtClean="0"/>
              <a:t>centres</a:t>
            </a:r>
            <a:r>
              <a:rPr lang="en-US" dirty="0" smtClean="0"/>
              <a:t> opened between 2002-2022 (68% opened in the last ten years)</a:t>
            </a:r>
          </a:p>
        </p:txBody>
      </p:sp>
      <p:graphicFrame>
        <p:nvGraphicFramePr>
          <p:cNvPr id="9" name="Chart 8"/>
          <p:cNvGraphicFramePr>
            <a:graphicFrameLocks/>
          </p:cNvGraphicFramePr>
          <p:nvPr>
            <p:extLst>
              <p:ext uri="{D42A27DB-BD31-4B8C-83A1-F6EECF244321}">
                <p14:modId xmlns:p14="http://schemas.microsoft.com/office/powerpoint/2010/main" val="142395753"/>
              </p:ext>
            </p:extLst>
          </p:nvPr>
        </p:nvGraphicFramePr>
        <p:xfrm>
          <a:off x="532584" y="1564509"/>
          <a:ext cx="7766008" cy="5239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428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5" y="1410922"/>
            <a:ext cx="8737023" cy="548640"/>
          </a:xfrm>
        </p:spPr>
        <p:txBody>
          <a:bodyPr/>
          <a:lstStyle/>
          <a:p>
            <a:r>
              <a:rPr lang="en-US" dirty="0" smtClean="0"/>
              <a:t>Most </a:t>
            </a:r>
            <a:r>
              <a:rPr lang="en-US" dirty="0" err="1" smtClean="0"/>
              <a:t>centres</a:t>
            </a:r>
            <a:r>
              <a:rPr lang="en-US" dirty="0" smtClean="0"/>
              <a:t> operate under another host non-profit and offer a site-approach model.</a:t>
            </a:r>
            <a:endParaRPr lang="en-CA" dirty="0"/>
          </a:p>
        </p:txBody>
      </p:sp>
      <p:sp>
        <p:nvSpPr>
          <p:cNvPr id="3" name="Content Placeholder 2"/>
          <p:cNvSpPr>
            <a:spLocks noGrp="1"/>
          </p:cNvSpPr>
          <p:nvPr>
            <p:ph sz="half" idx="1"/>
          </p:nvPr>
        </p:nvSpPr>
        <p:spPr>
          <a:xfrm>
            <a:off x="600941" y="2244991"/>
            <a:ext cx="7886700" cy="3207461"/>
          </a:xfrm>
        </p:spPr>
        <p:txBody>
          <a:bodyPr/>
          <a:lstStyle/>
          <a:p>
            <a:pPr marL="255600" indent="-255600"/>
            <a:r>
              <a:rPr lang="en-US" dirty="0" smtClean="0"/>
              <a:t>Almost all </a:t>
            </a:r>
            <a:r>
              <a:rPr lang="en-US" dirty="0" err="1" smtClean="0"/>
              <a:t>centres</a:t>
            </a:r>
            <a:r>
              <a:rPr lang="en-US" dirty="0" smtClean="0"/>
              <a:t> (22/23) use April 1-March 31 as their fiscal year</a:t>
            </a:r>
          </a:p>
          <a:p>
            <a:pPr marL="849600" lvl="1" indent="-255600"/>
            <a:r>
              <a:rPr lang="en-US" dirty="0" smtClean="0"/>
              <a:t>Only 1 centre reported following the calendar year (Jan-Dec)</a:t>
            </a:r>
          </a:p>
          <a:p>
            <a:pPr marL="255600" indent="-255600"/>
            <a:r>
              <a:rPr lang="en-US" dirty="0" smtClean="0"/>
              <a:t>Half (14/28) operate under another host or umbrella non-profit or charity</a:t>
            </a:r>
          </a:p>
          <a:p>
            <a:pPr marL="255600" indent="-255600"/>
            <a:r>
              <a:rPr lang="en-US" dirty="0" smtClean="0"/>
              <a:t>Approx. two-thirds (15/23) have their own space or unit within a larger building, 3 have their own free-standing building and 5 report another type of location</a:t>
            </a:r>
          </a:p>
          <a:p>
            <a:pPr marL="255600" indent="-255600"/>
            <a:r>
              <a:rPr lang="en-US" dirty="0" smtClean="0"/>
              <a:t>Almost all </a:t>
            </a:r>
            <a:r>
              <a:rPr lang="en-US" dirty="0" err="1" smtClean="0"/>
              <a:t>centres</a:t>
            </a:r>
            <a:r>
              <a:rPr lang="en-US" dirty="0" smtClean="0"/>
              <a:t> (22/23) offer a site-approach model, 4 offer a mobile approach and 2 offer a virtual approach (models are not mutually exclusive)</a:t>
            </a:r>
          </a:p>
          <a:p>
            <a:pPr marL="255600" indent="-255600"/>
            <a:r>
              <a:rPr lang="en-US" dirty="0"/>
              <a:t>The majority (16/23) serve urban and rural areas, with 3 reporting only serving urban areas, 2 serving only rural areas, and 2 serving only Northern areas</a:t>
            </a:r>
          </a:p>
          <a:p>
            <a:pPr marL="255600" indent="-255600"/>
            <a:endParaRPr lang="en-US" dirty="0" smtClean="0"/>
          </a:p>
          <a:p>
            <a:pPr marL="849600" lvl="1" indent="-255600"/>
            <a:endParaRPr lang="en-US" dirty="0" smtClean="0"/>
          </a:p>
          <a:p>
            <a:pPr marL="255600" indent="-255600"/>
            <a:endParaRPr lang="en-US" dirty="0" smtClean="0"/>
          </a:p>
          <a:p>
            <a:endParaRPr lang="en-US" dirty="0" smtClean="0"/>
          </a:p>
          <a:p>
            <a:endParaRPr lang="en-US" dirty="0" smtClean="0"/>
          </a:p>
          <a:p>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5</a:t>
            </a:fld>
            <a:endParaRPr lang="en-US" dirty="0"/>
          </a:p>
        </p:txBody>
      </p:sp>
    </p:spTree>
    <p:extLst>
      <p:ext uri="{BB962C8B-B14F-4D97-AF65-F5344CB8AC3E}">
        <p14:creationId xmlns:p14="http://schemas.microsoft.com/office/powerpoint/2010/main" val="313409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60" y="1454809"/>
            <a:ext cx="8700077" cy="548640"/>
          </a:xfrm>
        </p:spPr>
        <p:txBody>
          <a:bodyPr/>
          <a:lstStyle/>
          <a:p>
            <a:r>
              <a:rPr lang="en-US" dirty="0" smtClean="0"/>
              <a:t>All CACs/CYACs serve children aged 3 to 15 years. </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6</a:t>
            </a:fld>
            <a:endParaRPr lang="en-US" dirty="0"/>
          </a:p>
        </p:txBody>
      </p:sp>
      <p:graphicFrame>
        <p:nvGraphicFramePr>
          <p:cNvPr id="7" name="Chart 6"/>
          <p:cNvGraphicFramePr/>
          <p:nvPr>
            <p:extLst>
              <p:ext uri="{D42A27DB-BD31-4B8C-83A1-F6EECF244321}">
                <p14:modId xmlns:p14="http://schemas.microsoft.com/office/powerpoint/2010/main" val="2933538989"/>
              </p:ext>
            </p:extLst>
          </p:nvPr>
        </p:nvGraphicFramePr>
        <p:xfrm>
          <a:off x="1312141" y="217894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265966" y="5251846"/>
            <a:ext cx="378113" cy="369332"/>
          </a:xfrm>
          <a:prstGeom prst="rect">
            <a:avLst/>
          </a:prstGeom>
          <a:noFill/>
        </p:spPr>
        <p:txBody>
          <a:bodyPr wrap="square" rtlCol="0">
            <a:spAutoFit/>
          </a:bodyPr>
          <a:lstStyle/>
          <a:p>
            <a:r>
              <a:rPr lang="en-US" dirty="0" smtClean="0"/>
              <a:t>*</a:t>
            </a:r>
            <a:endParaRPr lang="en-CA" dirty="0"/>
          </a:p>
        </p:txBody>
      </p:sp>
    </p:spTree>
    <p:extLst>
      <p:ext uri="{BB962C8B-B14F-4D97-AF65-F5344CB8AC3E}">
        <p14:creationId xmlns:p14="http://schemas.microsoft.com/office/powerpoint/2010/main" val="462357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42" y="1411448"/>
            <a:ext cx="8820150" cy="548640"/>
          </a:xfrm>
        </p:spPr>
        <p:txBody>
          <a:bodyPr/>
          <a:lstStyle/>
          <a:p>
            <a:r>
              <a:rPr lang="en-US" dirty="0" smtClean="0"/>
              <a:t>In the last fiscal year, CACs/CYACs served over 10,000 children and youth.</a:t>
            </a:r>
            <a:endParaRPr lang="en-CA" dirty="0"/>
          </a:p>
        </p:txBody>
      </p:sp>
      <p:sp>
        <p:nvSpPr>
          <p:cNvPr id="4" name="Slide Number Placeholder 3"/>
          <p:cNvSpPr>
            <a:spLocks noGrp="1"/>
          </p:cNvSpPr>
          <p:nvPr>
            <p:ph type="sldNum" sz="quarter" idx="12"/>
          </p:nvPr>
        </p:nvSpPr>
        <p:spPr/>
        <p:txBody>
          <a:bodyPr/>
          <a:lstStyle/>
          <a:p>
            <a:fld id="{136009B4-2E8F-4E28-A58F-16FA64DB9128}" type="slidenum">
              <a:rPr lang="en-US" smtClean="0"/>
              <a:pPr/>
              <a:t>7</a:t>
            </a:fld>
            <a:endParaRPr lang="en-US" dirty="0"/>
          </a:p>
        </p:txBody>
      </p:sp>
      <p:graphicFrame>
        <p:nvGraphicFramePr>
          <p:cNvPr id="8" name="Chart 7"/>
          <p:cNvGraphicFramePr/>
          <p:nvPr>
            <p:extLst>
              <p:ext uri="{D42A27DB-BD31-4B8C-83A1-F6EECF244321}">
                <p14:modId xmlns:p14="http://schemas.microsoft.com/office/powerpoint/2010/main" val="1159060318"/>
              </p:ext>
            </p:extLst>
          </p:nvPr>
        </p:nvGraphicFramePr>
        <p:xfrm>
          <a:off x="905163" y="2329411"/>
          <a:ext cx="6862618" cy="40492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273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8E04805-0251-448C-963D-406E978EBCA8}" type="slidenum">
              <a:rPr lang="en-US" smtClean="0"/>
              <a:pPr/>
              <a:t>8</a:t>
            </a:fld>
            <a:endParaRPr lang="en-US" dirty="0"/>
          </a:p>
        </p:txBody>
      </p:sp>
      <p:sp>
        <p:nvSpPr>
          <p:cNvPr id="9" name="Title 1"/>
          <p:cNvSpPr txBox="1">
            <a:spLocks/>
          </p:cNvSpPr>
          <p:nvPr/>
        </p:nvSpPr>
        <p:spPr>
          <a:xfrm>
            <a:off x="110836" y="1380784"/>
            <a:ext cx="8854856" cy="548640"/>
          </a:xfrm>
          <a:prstGeom prst="rect">
            <a:avLst/>
          </a:prstGeom>
        </p:spPr>
        <p:txBody>
          <a:bodyPr/>
          <a:lstStyle>
            <a:lvl1pPr algn="l" defTabSz="685800" rtl="0" eaLnBrk="1" latinLnBrk="0" hangingPunct="1">
              <a:lnSpc>
                <a:spcPct val="90000"/>
              </a:lnSpc>
              <a:spcBef>
                <a:spcPct val="0"/>
              </a:spcBef>
              <a:buNone/>
              <a:defRPr sz="2700" b="1" kern="1200" baseline="0">
                <a:solidFill>
                  <a:schemeClr val="tx1"/>
                </a:solidFill>
                <a:latin typeface="+mj-lt"/>
                <a:ea typeface="+mj-ea"/>
                <a:cs typeface="+mj-cs"/>
              </a:defRPr>
            </a:lvl1pPr>
          </a:lstStyle>
          <a:p>
            <a:r>
              <a:rPr lang="en-US" dirty="0" smtClean="0"/>
              <a:t>In the last year, most </a:t>
            </a:r>
            <a:r>
              <a:rPr lang="en-US" dirty="0" err="1" smtClean="0"/>
              <a:t>centres</a:t>
            </a:r>
            <a:r>
              <a:rPr lang="en-US" dirty="0" smtClean="0"/>
              <a:t> served Indigenous, 2SLBTQ+ and racialized clients as well as clients with disabilities.</a:t>
            </a:r>
            <a:endParaRPr lang="en-CA" dirty="0"/>
          </a:p>
        </p:txBody>
      </p:sp>
      <p:graphicFrame>
        <p:nvGraphicFramePr>
          <p:cNvPr id="6" name="Chart 5"/>
          <p:cNvGraphicFramePr/>
          <p:nvPr>
            <p:extLst>
              <p:ext uri="{D42A27DB-BD31-4B8C-83A1-F6EECF244321}">
                <p14:modId xmlns:p14="http://schemas.microsoft.com/office/powerpoint/2010/main" val="1108678092"/>
              </p:ext>
            </p:extLst>
          </p:nvPr>
        </p:nvGraphicFramePr>
        <p:xfrm>
          <a:off x="2369959" y="2203796"/>
          <a:ext cx="6234545" cy="39531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1412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78" y="1434498"/>
            <a:ext cx="8863514" cy="548640"/>
          </a:xfrm>
        </p:spPr>
        <p:txBody>
          <a:bodyPr/>
          <a:lstStyle/>
          <a:p>
            <a:r>
              <a:rPr lang="en-US" dirty="0" smtClean="0"/>
              <a:t>Children and youth served have experienced a wide range of victimization.</a:t>
            </a:r>
            <a:endParaRPr lang="en-CA" dirty="0"/>
          </a:p>
        </p:txBody>
      </p:sp>
      <p:sp>
        <p:nvSpPr>
          <p:cNvPr id="3" name="Content Placeholder 2"/>
          <p:cNvSpPr>
            <a:spLocks noGrp="1"/>
          </p:cNvSpPr>
          <p:nvPr>
            <p:ph sz="half" idx="1"/>
          </p:nvPr>
        </p:nvSpPr>
        <p:spPr>
          <a:xfrm>
            <a:off x="687966" y="2461852"/>
            <a:ext cx="8277726" cy="3334237"/>
          </a:xfrm>
        </p:spPr>
        <p:txBody>
          <a:bodyPr/>
          <a:lstStyle/>
          <a:p>
            <a:pPr marL="0" indent="0">
              <a:buNone/>
            </a:pPr>
            <a:r>
              <a:rPr lang="en-US" dirty="0" smtClean="0"/>
              <a:t>Out of the child/youth victims served in the last fiscal year, 22 </a:t>
            </a:r>
            <a:r>
              <a:rPr lang="en-US" dirty="0" err="1" smtClean="0"/>
              <a:t>centres</a:t>
            </a:r>
            <a:r>
              <a:rPr lang="en-US" dirty="0" smtClean="0"/>
              <a:t> report that:</a:t>
            </a:r>
            <a:endParaRPr lang="en-CA" dirty="0" smtClean="0"/>
          </a:p>
          <a:p>
            <a:r>
              <a:rPr lang="en-CA" b="1" dirty="0" smtClean="0">
                <a:solidFill>
                  <a:schemeClr val="accent2"/>
                </a:solidFill>
              </a:rPr>
              <a:t>2,745 </a:t>
            </a:r>
            <a:r>
              <a:rPr lang="en-CA" dirty="0" smtClean="0"/>
              <a:t>experienced physical abuse;</a:t>
            </a:r>
          </a:p>
          <a:p>
            <a:r>
              <a:rPr lang="en-US" b="1" dirty="0" smtClean="0">
                <a:solidFill>
                  <a:schemeClr val="accent2"/>
                </a:solidFill>
              </a:rPr>
              <a:t>6,970</a:t>
            </a:r>
            <a:r>
              <a:rPr lang="en-US" dirty="0" smtClean="0"/>
              <a:t> experienced sexual abuse;</a:t>
            </a:r>
          </a:p>
          <a:p>
            <a:r>
              <a:rPr lang="en-US" b="1" dirty="0" smtClean="0">
                <a:solidFill>
                  <a:schemeClr val="accent2"/>
                </a:solidFill>
              </a:rPr>
              <a:t>27</a:t>
            </a:r>
            <a:r>
              <a:rPr lang="en-US" dirty="0" smtClean="0"/>
              <a:t> experienced emotional harm;</a:t>
            </a:r>
          </a:p>
          <a:p>
            <a:r>
              <a:rPr lang="en-US" b="1" dirty="0" smtClean="0">
                <a:solidFill>
                  <a:schemeClr val="accent2"/>
                </a:solidFill>
              </a:rPr>
              <a:t>62</a:t>
            </a:r>
            <a:r>
              <a:rPr lang="en-US" dirty="0" smtClean="0"/>
              <a:t> experienced neglect;</a:t>
            </a:r>
          </a:p>
          <a:p>
            <a:r>
              <a:rPr lang="en-US" b="1" dirty="0" smtClean="0">
                <a:solidFill>
                  <a:schemeClr val="accent2"/>
                </a:solidFill>
              </a:rPr>
              <a:t>223</a:t>
            </a:r>
            <a:r>
              <a:rPr lang="en-US" dirty="0" smtClean="0"/>
              <a:t> were exposed to family violence;</a:t>
            </a:r>
          </a:p>
          <a:p>
            <a:r>
              <a:rPr lang="en-US" b="1" dirty="0" smtClean="0">
                <a:solidFill>
                  <a:schemeClr val="accent2"/>
                </a:solidFill>
              </a:rPr>
              <a:t>250</a:t>
            </a:r>
            <a:r>
              <a:rPr lang="en-US" dirty="0" smtClean="0"/>
              <a:t> experienced online child sexual exploitation; and</a:t>
            </a:r>
          </a:p>
          <a:p>
            <a:r>
              <a:rPr lang="en-US" b="1" dirty="0" smtClean="0">
                <a:solidFill>
                  <a:schemeClr val="accent2"/>
                </a:solidFill>
              </a:rPr>
              <a:t>54</a:t>
            </a:r>
            <a:r>
              <a:rPr lang="en-US" dirty="0" smtClean="0"/>
              <a:t> experienced human trafficking.</a:t>
            </a:r>
            <a:endParaRPr lang="en-CA" dirty="0" smtClean="0"/>
          </a:p>
          <a:p>
            <a:endParaRPr lang="en-CA" dirty="0"/>
          </a:p>
        </p:txBody>
      </p:sp>
      <p:sp>
        <p:nvSpPr>
          <p:cNvPr id="5" name="Slide Number Placeholder 4"/>
          <p:cNvSpPr>
            <a:spLocks noGrp="1"/>
          </p:cNvSpPr>
          <p:nvPr>
            <p:ph type="sldNum" sz="quarter" idx="12"/>
          </p:nvPr>
        </p:nvSpPr>
        <p:spPr/>
        <p:txBody>
          <a:bodyPr/>
          <a:lstStyle/>
          <a:p>
            <a:fld id="{EF5F9721-8C23-46FE-8110-BDDDB4DD0510}" type="slidenum">
              <a:rPr lang="en-US" smtClean="0"/>
              <a:pPr/>
              <a:t>9</a:t>
            </a:fld>
            <a:endParaRPr lang="en-US" dirty="0"/>
          </a:p>
        </p:txBody>
      </p:sp>
    </p:spTree>
    <p:extLst>
      <p:ext uri="{BB962C8B-B14F-4D97-AF65-F5344CB8AC3E}">
        <p14:creationId xmlns:p14="http://schemas.microsoft.com/office/powerpoint/2010/main" val="2741913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SharedContentType xmlns="Microsoft.SharePoint.Taxonomy.ContentTypeSync" SourceId="35648788-ecba-4b04-acbd-732497e0cf61" ContentTypeId="0x010100BA8611C8BA8DB2418B4D4CF993FC9B62" PreviousValue="false"/>
</file>

<file path=customXml/item3.xml><?xml version="1.0" encoding="utf-8"?>
<ct:contentTypeSchema xmlns:ct="http://schemas.microsoft.com/office/2006/metadata/contentType" xmlns:ma="http://schemas.microsoft.com/office/2006/metadata/properties/metaAttributes" ct:_="" ma:_="" ma:contentTypeName="Justice Document" ma:contentTypeID="0x010100BA8611C8BA8DB2418B4D4CF993FC9B6200BD0457B3EF693C4DB3234C712BA0B3AB" ma:contentTypeVersion="142" ma:contentTypeDescription="" ma:contentTypeScope="" ma:versionID="d7f284ab3c00aef9e1e95493d78e20bd">
  <xsd:schema xmlns:xsd="http://www.w3.org/2001/XMLSchema" xmlns:xs="http://www.w3.org/2001/XMLSchema" xmlns:p="http://schemas.microsoft.com/office/2006/metadata/properties" xmlns:ns2="b725f225-bea6-44e9-8570-dad8cce9101e" xmlns:ns3="41a6cafc-83af-4d70-9959-ce517a6e6e20" targetNamespace="http://schemas.microsoft.com/office/2006/metadata/properties" ma:root="true" ma:fieldsID="bbb033f42b2d2a8b1351937ba9cd5e1f" ns2:_="" ns3:_="">
    <xsd:import namespace="b725f225-bea6-44e9-8570-dad8cce9101e"/>
    <xsd:import namespace="41a6cafc-83af-4d70-9959-ce517a6e6e20"/>
    <xsd:element name="properties">
      <xsd:complexType>
        <xsd:sequence>
          <xsd:element name="documentManagement">
            <xsd:complexType>
              <xsd:all>
                <xsd:element ref="ns2:j1b5dcd4430249c18cbaee35a4c35ad9" minOccurs="0"/>
                <xsd:element ref="ns2:TaxCatchAll" minOccurs="0"/>
                <xsd:element ref="ns2:TaxCatchAllLabel" minOccurs="0"/>
                <xsd:element ref="ns2:b6e2b5c1b9f145019440d5a90b55edf8" minOccurs="0"/>
                <xsd:element ref="ns2:i93b4daf849840eeaef05c05bfeec49d" minOccurs="0"/>
                <xsd:element ref="ns2:p98d4e7371714dd68ba8ead81c2f0b01" minOccurs="0"/>
                <xsd:element ref="ns2:i155234f7ce9406785afd802285f54b6" minOccurs="0"/>
                <xsd:element ref="ns2:File_x0020_Number" minOccurs="0"/>
                <xsd:element ref="ns2:TaxKeywordTaxHTField" minOccurs="0"/>
                <xsd:element ref="ns2:Archived" minOccurs="0"/>
                <xsd:element ref="ns2:Final" minOccurs="0"/>
                <xsd:element ref="ns2:paf1ef07923d4093b7c49d613771fe3b" minOccurs="0"/>
                <xsd:element ref="ns2:DWFrom" minOccurs="0"/>
                <xsd:element ref="ns2:DWTo" minOccurs="0"/>
                <xsd:element ref="ns2:DWCc" minOccurs="0"/>
                <xsd:element ref="ns2:DWEmailSubject" minOccurs="0"/>
                <xsd:element ref="ns2:DWHasAttachments" minOccurs="0"/>
                <xsd:element ref="ns2:DWEmailDate" minOccurs="0"/>
                <xsd:element ref="ns2:MailPreviewData"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25f225-bea6-44e9-8570-dad8cce9101e" elementFormDefault="qualified">
    <xsd:import namespace="http://schemas.microsoft.com/office/2006/documentManagement/types"/>
    <xsd:import namespace="http://schemas.microsoft.com/office/infopath/2007/PartnerControls"/>
    <xsd:element name="j1b5dcd4430249c18cbaee35a4c35ad9" ma:index="8" ma:taxonomy="true" ma:internalName="j1b5dcd4430249c18cbaee35a4c35ad9" ma:taxonomyFieldName="Organisation" ma:displayName="Organisation" ma:readOnly="false" ma:default="" ma:fieldId="{31b5dcd4-4302-49c1-8cba-ee35a4c35ad9}" ma:sspId="35648788-ecba-4b04-acbd-732497e0cf61" ma:termSetId="84f0215e-65c0-40e7-bc93-875151567c5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65413e55-9a2f-4b3c-a231-57e224d5eec8}" ma:internalName="TaxCatchAll" ma:showField="CatchAllData" ma:web="41a6cafc-83af-4d70-9959-ce517a6e6e2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65413e55-9a2f-4b3c-a231-57e224d5eec8}" ma:internalName="TaxCatchAllLabel" ma:readOnly="true" ma:showField="CatchAllDataLabel" ma:web="41a6cafc-83af-4d70-9959-ce517a6e6e20">
      <xsd:complexType>
        <xsd:complexContent>
          <xsd:extension base="dms:MultiChoiceLookup">
            <xsd:sequence>
              <xsd:element name="Value" type="dms:Lookup" maxOccurs="unbounded" minOccurs="0" nillable="true"/>
            </xsd:sequence>
          </xsd:extension>
        </xsd:complexContent>
      </xsd:complexType>
    </xsd:element>
    <xsd:element name="b6e2b5c1b9f145019440d5a90b55edf8" ma:index="12" ma:taxonomy="true" ma:internalName="b6e2b5c1b9f145019440d5a90b55edf8" ma:taxonomyFieldName="Subject1" ma:displayName="Subject" ma:readOnly="false" ma:default="" ma:fieldId="{b6e2b5c1-b9f1-4501-9440-d5a90b55edf8}" ma:sspId="35648788-ecba-4b04-acbd-732497e0cf61" ma:termSetId="f370bc38-93b5-4f05-b213-d037f4953ec1" ma:anchorId="00000000-0000-0000-0000-000000000000" ma:open="false" ma:isKeyword="false">
      <xsd:complexType>
        <xsd:sequence>
          <xsd:element ref="pc:Terms" minOccurs="0" maxOccurs="1"/>
        </xsd:sequence>
      </xsd:complexType>
    </xsd:element>
    <xsd:element name="i93b4daf849840eeaef05c05bfeec49d" ma:index="14" ma:taxonomy="true" ma:internalName="i93b4daf849840eeaef05c05bfeec49d" ma:taxonomyFieldName="Document_x0020_type" ma:displayName="Document type" ma:indexed="true" ma:readOnly="false" ma:default="" ma:fieldId="{293b4daf-8498-40ee-aef0-5c05bfeec49d}" ma:sspId="35648788-ecba-4b04-acbd-732497e0cf61" ma:termSetId="0f0ac3ff-8dbb-42b5-89e8-f9c0db08d6db" ma:anchorId="00000000-0000-0000-0000-000000000000" ma:open="false" ma:isKeyword="false">
      <xsd:complexType>
        <xsd:sequence>
          <xsd:element ref="pc:Terms" minOccurs="0" maxOccurs="1"/>
        </xsd:sequence>
      </xsd:complexType>
    </xsd:element>
    <xsd:element name="p98d4e7371714dd68ba8ead81c2f0b01" ma:index="16" ma:taxonomy="true" ma:internalName="p98d4e7371714dd68ba8ead81c2f0b01" ma:taxonomyFieldName="Language1" ma:displayName="Language" ma:readOnly="false" ma:default="1;#English|a4bed915-78d8-458e-a073-85b2d5287cd2" ma:fieldId="{998d4e73-7171-4dd6-8ba8-ead81c2f0b01}" ma:sspId="35648788-ecba-4b04-acbd-732497e0cf61" ma:termSetId="d8f9ee4c-8009-4a39-b4e3-1804e0ffca2c" ma:anchorId="00000000-0000-0000-0000-000000000000" ma:open="false" ma:isKeyword="false">
      <xsd:complexType>
        <xsd:sequence>
          <xsd:element ref="pc:Terms" minOccurs="0" maxOccurs="1"/>
        </xsd:sequence>
      </xsd:complexType>
    </xsd:element>
    <xsd:element name="i155234f7ce9406785afd802285f54b6" ma:index="18" ma:taxonomy="true" ma:internalName="i155234f7ce9406785afd802285f54b6" ma:taxonomyFieldName="Security" ma:displayName="Security" ma:readOnly="false" ma:default="2;#Unclassified|46e30526-9ff0-4654-a636-aa8b02ed351c" ma:fieldId="{2155234f-7ce9-4067-85af-d802285f54b6}" ma:sspId="35648788-ecba-4b04-acbd-732497e0cf61" ma:termSetId="034b84e2-83a5-49f9-8e55-1e1dcc71e576" ma:anchorId="00000000-0000-0000-0000-000000000000" ma:open="false" ma:isKeyword="false">
      <xsd:complexType>
        <xsd:sequence>
          <xsd:element ref="pc:Terms" minOccurs="0" maxOccurs="1"/>
        </xsd:sequence>
      </xsd:complexType>
    </xsd:element>
    <xsd:element name="File_x0020_Number" ma:index="20" nillable="true" ma:displayName="File Number" ma:internalName="File_x0020_Number">
      <xsd:simpleType>
        <xsd:restriction base="dms:Text">
          <xsd:maxLength value="255"/>
        </xsd:restriction>
      </xsd:simpleType>
    </xsd:element>
    <xsd:element name="TaxKeywordTaxHTField" ma:index="21" nillable="true" ma:taxonomy="true" ma:internalName="TaxKeywordTaxHTField" ma:taxonomyFieldName="TaxKeyword" ma:displayName="Enterprise Keywords" ma:fieldId="{23f27201-bee3-471e-b2e7-b64fd8b7ca38}" ma:taxonomyMulti="true" ma:sspId="35648788-ecba-4b04-acbd-732497e0cf61" ma:termSetId="00000000-0000-0000-0000-000000000000" ma:anchorId="00000000-0000-0000-0000-000000000000" ma:open="true" ma:isKeyword="true">
      <xsd:complexType>
        <xsd:sequence>
          <xsd:element ref="pc:Terms" minOccurs="0" maxOccurs="1"/>
        </xsd:sequence>
      </xsd:complexType>
    </xsd:element>
    <xsd:element name="Archived" ma:index="23" nillable="true" ma:displayName="Archived" ma:default="No" ma:format="Dropdown" ma:hidden="true" ma:internalName="Archived" ma:readOnly="false">
      <xsd:simpleType>
        <xsd:restriction base="dms:Choice">
          <xsd:enumeration value="No"/>
          <xsd:enumeration value="Yes"/>
        </xsd:restriction>
      </xsd:simpleType>
    </xsd:element>
    <xsd:element name="Final" ma:index="24" nillable="true" ma:displayName="Final" ma:default="0" ma:internalName="Final">
      <xsd:simpleType>
        <xsd:restriction base="dms:Boolean"/>
      </xsd:simpleType>
    </xsd:element>
    <xsd:element name="paf1ef07923d4093b7c49d613771fe3b" ma:index="25" nillable="true" ma:taxonomy="true" ma:internalName="paf1ef07923d4093b7c49d613771fe3b" ma:taxonomyFieldName="Fiscal_x0020_Year" ma:displayName="Fiscal Year" ma:default="" ma:fieldId="{9af1ef07-923d-4093-b7c4-9d613771fe3b}" ma:sspId="35648788-ecba-4b04-acbd-732497e0cf61" ma:termSetId="a8aa7fdb-df41-4efd-a7ce-79adda59bbd6" ma:anchorId="00000000-0000-0000-0000-000000000000" ma:open="false" ma:isKeyword="false">
      <xsd:complexType>
        <xsd:sequence>
          <xsd:element ref="pc:Terms" minOccurs="0" maxOccurs="1"/>
        </xsd:sequence>
      </xsd:complexType>
    </xsd:element>
    <xsd:element name="DWFrom" ma:index="27" nillable="true" ma:displayName="From" ma:description="This field auto-populates for emails." ma:internalName="DWFrom">
      <xsd:simpleType>
        <xsd:restriction base="dms:Text">
          <xsd:maxLength value="255"/>
        </xsd:restriction>
      </xsd:simpleType>
    </xsd:element>
    <xsd:element name="DWTo" ma:index="28" nillable="true" ma:displayName="To" ma:description="This field auto-populates for emails." ma:internalName="DWTo">
      <xsd:simpleType>
        <xsd:restriction base="dms:Note">
          <xsd:maxLength value="255"/>
        </xsd:restriction>
      </xsd:simpleType>
    </xsd:element>
    <xsd:element name="DWCc" ma:index="29" nillable="true" ma:displayName="Cc" ma:description="This field auto-populates for emails." ma:internalName="DWCc">
      <xsd:simpleType>
        <xsd:restriction base="dms:Note">
          <xsd:maxLength value="255"/>
        </xsd:restriction>
      </xsd:simpleType>
    </xsd:element>
    <xsd:element name="DWEmailSubject" ma:index="30" nillable="true" ma:displayName="EmailSubject" ma:description="This field auto-populates for emails." ma:internalName="DWEmailSubject">
      <xsd:simpleType>
        <xsd:restriction base="dms:Text">
          <xsd:maxLength value="255"/>
        </xsd:restriction>
      </xsd:simpleType>
    </xsd:element>
    <xsd:element name="DWHasAttachments" ma:index="31" nillable="true" ma:displayName="Has Attachments" ma:default="0" ma:description="This field auto-populates for emails." ma:internalName="DWHasAttachments">
      <xsd:simpleType>
        <xsd:restriction base="dms:Boolean"/>
      </xsd:simpleType>
    </xsd:element>
    <xsd:element name="DWEmailDate" ma:index="32" nillable="true" ma:displayName="EmailDate" ma:description="This field auto-populates for emails." ma:format="DateTime" ma:internalName="DWEmailDate">
      <xsd:simpleType>
        <xsd:restriction base="dms:DateTime"/>
      </xsd:simpleType>
    </xsd:element>
    <xsd:element name="MailPreviewData" ma:index="33" nillable="true" ma:displayName="MailPreviewData" ma:description="Required for Harmon.ie to enable the Email Preview feature" ma:hidden="true" ma:internalName="MailPreviewData"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a6cafc-83af-4d70-9959-ce517a6e6e20" elementFormDefault="qualified">
    <xsd:import namespace="http://schemas.microsoft.com/office/2006/documentManagement/types"/>
    <xsd:import namespace="http://schemas.microsoft.com/office/infopath/2007/PartnerControls"/>
    <xsd:element name="_dlc_DocId" ma:index="34" nillable="true" ma:displayName="Document ID Value" ma:description="The value of the document ID assigned to this item." ma:internalName="_dlc_DocId" ma:readOnly="true">
      <xsd:simpleType>
        <xsd:restriction base="dms:Text"/>
      </xsd:simpleType>
    </xsd:element>
    <xsd:element name="_dlc_DocIdUrl" ma:index="3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DWCc xmlns="b725f225-bea6-44e9-8570-dad8cce9101e" xsi:nil="true"/>
    <Final xmlns="b725f225-bea6-44e9-8570-dad8cce9101e">false</Final>
    <DWEmailDate xmlns="b725f225-bea6-44e9-8570-dad8cce9101e" xsi:nil="true"/>
    <TaxKeywordTaxHTField xmlns="b725f225-bea6-44e9-8570-dad8cce9101e">
      <Terms xmlns="http://schemas.microsoft.com/office/infopath/2007/PartnerControls"/>
    </TaxKeywordTaxHTField>
    <Archived xmlns="b725f225-bea6-44e9-8570-dad8cce9101e">No</Archived>
    <TaxCatchAll xmlns="b725f225-bea6-44e9-8570-dad8cce9101e">
      <Value>6</Value>
      <Value>96</Value>
      <Value>16</Value>
      <Value>1</Value>
      <Value>2</Value>
    </TaxCatchAll>
    <DWFrom xmlns="b725f225-bea6-44e9-8570-dad8cce9101e" xsi:nil="true"/>
    <i155234f7ce9406785afd802285f54b6 xmlns="b725f225-bea6-44e9-8570-dad8cce9101e">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46e30526-9ff0-4654-a636-aa8b02ed351c</TermId>
        </TermInfo>
      </Terms>
    </i155234f7ce9406785afd802285f54b6>
    <j1b5dcd4430249c18cbaee35a4c35ad9 xmlns="b725f225-bea6-44e9-8570-dad8cce9101e">
      <Terms xmlns="http://schemas.microsoft.com/office/infopath/2007/PartnerControls">
        <TermInfo xmlns="http://schemas.microsoft.com/office/infopath/2007/PartnerControls">
          <TermName xmlns="http://schemas.microsoft.com/office/infopath/2007/PartnerControls">Research and Statistics Division</TermName>
          <TermId xmlns="http://schemas.microsoft.com/office/infopath/2007/PartnerControls">febd70a3-837c-4151-a3ed-6c6a1c7ada37</TermId>
        </TermInfo>
      </Terms>
    </j1b5dcd4430249c18cbaee35a4c35ad9>
    <DWEmailSubject xmlns="b725f225-bea6-44e9-8570-dad8cce9101e" xsi:nil="true"/>
    <paf1ef07923d4093b7c49d613771fe3b xmlns="b725f225-bea6-44e9-8570-dad8cce9101e">
      <Terms xmlns="http://schemas.microsoft.com/office/infopath/2007/PartnerControls"/>
    </paf1ef07923d4093b7c49d613771fe3b>
    <p98d4e7371714dd68ba8ead81c2f0b01 xmlns="b725f225-bea6-44e9-8570-dad8cce9101e">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a4bed915-78d8-458e-a073-85b2d5287cd2</TermId>
        </TermInfo>
      </Terms>
    </p98d4e7371714dd68ba8ead81c2f0b01>
    <DWHasAttachments xmlns="b725f225-bea6-44e9-8570-dad8cce9101e">false</DWHasAttachments>
    <MailPreviewData xmlns="b725f225-bea6-44e9-8570-dad8cce9101e" xsi:nil="true"/>
    <b6e2b5c1b9f145019440d5a90b55edf8 xmlns="b725f225-bea6-44e9-8570-dad8cce9101e">
      <Terms xmlns="http://schemas.microsoft.com/office/infopath/2007/PartnerControls">
        <TermInfo xmlns="http://schemas.microsoft.com/office/infopath/2007/PartnerControls">
          <TermName xmlns="http://schemas.microsoft.com/office/infopath/2007/PartnerControls">Policy Development</TermName>
          <TermId xmlns="http://schemas.microsoft.com/office/infopath/2007/PartnerControls">e7aa4d95-5b46-48a0-84bd-496bd3bf8e1d</TermId>
        </TermInfo>
      </Terms>
    </b6e2b5c1b9f145019440d5a90b55edf8>
    <i93b4daf849840eeaef05c05bfeec49d xmlns="b725f225-bea6-44e9-8570-dad8cce9101e">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6ee8efa6-82d0-4cbd-af42-7bf02449ba0b</TermId>
        </TermInfo>
      </Terms>
    </i93b4daf849840eeaef05c05bfeec49d>
    <DWTo xmlns="b725f225-bea6-44e9-8570-dad8cce9101e" xsi:nil="true"/>
    <File_x0020_Number xmlns="b725f225-bea6-44e9-8570-dad8cce9101e" xsi:nil="true"/>
    <_dlc_DocId xmlns="41a6cafc-83af-4d70-9959-ce517a6e6e20">1012-846803003-39289</_dlc_DocId>
    <_dlc_DocIdUrl xmlns="41a6cafc-83af-4d70-9959-ce517a6e6e20">
      <Url>https://collaboration.justice.gc.ca/ts/pics-sicp/rsd-drs/_layouts/15/DocIdRedir.aspx?ID=1012-846803003-39289</Url>
      <Description>1012-846803003-39289</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37A2FF6-0043-43B8-AD1B-42D9439A9BFE}">
  <ds:schemaRefs>
    <ds:schemaRef ds:uri="http://schemas.microsoft.com/office/2006/metadata/customXsn"/>
  </ds:schemaRefs>
</ds:datastoreItem>
</file>

<file path=customXml/itemProps2.xml><?xml version="1.0" encoding="utf-8"?>
<ds:datastoreItem xmlns:ds="http://schemas.openxmlformats.org/officeDocument/2006/customXml" ds:itemID="{971030F5-ED7D-40D8-ABDB-10F542D3A86A}">
  <ds:schemaRefs>
    <ds:schemaRef ds:uri="Microsoft.SharePoint.Taxonomy.ContentTypeSync"/>
  </ds:schemaRefs>
</ds:datastoreItem>
</file>

<file path=customXml/itemProps3.xml><?xml version="1.0" encoding="utf-8"?>
<ds:datastoreItem xmlns:ds="http://schemas.openxmlformats.org/officeDocument/2006/customXml" ds:itemID="{9A70F8F1-8D37-4360-A45C-76C1E43BC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25f225-bea6-44e9-8570-dad8cce9101e"/>
    <ds:schemaRef ds:uri="41a6cafc-83af-4d70-9959-ce517a6e6e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41BB6AA-9F32-4783-9F93-D99E71022457}">
  <ds:schemaRefs>
    <ds:schemaRef ds:uri="http://purl.org/dc/elements/1.1/"/>
    <ds:schemaRef ds:uri="http://schemas.microsoft.com/office/2006/metadata/properties"/>
    <ds:schemaRef ds:uri="b725f225-bea6-44e9-8570-dad8cce9101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1a6cafc-83af-4d70-9959-ce517a6e6e20"/>
    <ds:schemaRef ds:uri="http://www.w3.org/XML/1998/namespace"/>
    <ds:schemaRef ds:uri="http://purl.org/dc/dcmitype/"/>
  </ds:schemaRefs>
</ds:datastoreItem>
</file>

<file path=customXml/itemProps5.xml><?xml version="1.0" encoding="utf-8"?>
<ds:datastoreItem xmlns:ds="http://schemas.openxmlformats.org/officeDocument/2006/customXml" ds:itemID="{2FC29C41-EB18-4A95-961B-3EA04FF21538}">
  <ds:schemaRefs>
    <ds:schemaRef ds:uri="http://schemas.microsoft.com/sharepoint/v3/contenttype/forms"/>
  </ds:schemaRefs>
</ds:datastoreItem>
</file>

<file path=customXml/itemProps6.xml><?xml version="1.0" encoding="utf-8"?>
<ds:datastoreItem xmlns:ds="http://schemas.openxmlformats.org/officeDocument/2006/customXml" ds:itemID="{1EB9A75D-4541-4FD9-864F-5E5D7100F42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1566</TotalTime>
  <Words>1544</Words>
  <Application>Microsoft Office PowerPoint</Application>
  <PresentationFormat>On-screen Show (4:3)</PresentationFormat>
  <Paragraphs>179</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Open Sans</vt:lpstr>
      <vt:lpstr>1_Custom Design</vt:lpstr>
      <vt:lpstr>2022 National Operational Survey of CACs/CYACs</vt:lpstr>
      <vt:lpstr>Background</vt:lpstr>
      <vt:lpstr>Methodology</vt:lpstr>
      <vt:lpstr>¾ of CACs/CYACs that responded to the survey are open.</vt:lpstr>
      <vt:lpstr>Most centres operate under another host non-profit and offer a site-approach model.</vt:lpstr>
      <vt:lpstr>All CACs/CYACs serve children aged 3 to 15 years. </vt:lpstr>
      <vt:lpstr>In the last fiscal year, CACs/CYACs served over 10,000 children and youth.</vt:lpstr>
      <vt:lpstr>PowerPoint Presentation</vt:lpstr>
      <vt:lpstr>Children and youth served have experienced a wide range of victimization.</vt:lpstr>
      <vt:lpstr>Criminal investigations most common in sexual and physical assault cases.</vt:lpstr>
      <vt:lpstr>MDTs commonly include representatives of child protection, law enforcement, CAC/CYAC, victim services and mental health professionals.</vt:lpstr>
      <vt:lpstr>Most centres conduct case reviews and have an information-sharing protocol in place.</vt:lpstr>
      <vt:lpstr>Almost all centres have a case management system in place or in development.</vt:lpstr>
      <vt:lpstr>Most centres offer forensic interviews on-site and off-site.</vt:lpstr>
      <vt:lpstr>Victim and family support/advocacy and forensic medical examination are services commonly offered by CACs/CYACs.</vt:lpstr>
      <vt:lpstr>Most centres offer mental health services only on-site or on-site and off-site.</vt:lpstr>
      <vt:lpstr>CACs/CYACs provide assistance with the preparation of Victim Impact Statements and seeking compensation.</vt:lpstr>
      <vt:lpstr>Over a third of centres have a support dog.</vt:lpstr>
      <vt:lpstr>Most centres provide some type of education and awareness activities.</vt:lpstr>
      <vt:lpstr>Child-friendly facilities and virtual testimony offered by many CACs/CYACs.</vt:lpstr>
      <vt:lpstr>CAC/CYAC staff attended many different types of training in the past year.</vt:lpstr>
      <vt:lpstr>Most centres have conducted or participated in research and evaluation.</vt:lpstr>
      <vt:lpstr>Most centres receive funding from federal and/or PT governments.</vt:lpstr>
      <vt:lpstr>CAC/CYAC biggest successes and challenges</vt:lpstr>
      <vt:lpstr>Questions?</vt:lpstr>
    </vt:vector>
  </TitlesOfParts>
  <Company>NA1SCCM1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 Devon</dc:creator>
  <cp:keywords/>
  <cp:lastModifiedBy>Stumpf, Bianca</cp:lastModifiedBy>
  <cp:revision>120</cp:revision>
  <dcterms:created xsi:type="dcterms:W3CDTF">2018-05-23T14:58:41Z</dcterms:created>
  <dcterms:modified xsi:type="dcterms:W3CDTF">2023-02-21T16:45:00Z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0x010100BA8611C8BA8DB2418B4D4CF993FC9B6200BD0457B3EF693C4DB3234C712BA0B3AB</vt:lpwstr>
  </property>
  <property fmtid="{D5CDD505-2E9C-101B-9397-08002B2CF9AE}" pid="3" name="_dlc_DocIdItemGuid">
    <vt:lpwstr>4778da25-5c7c-45da-8c54-129104e00643</vt:lpwstr>
  </property>
  <property fmtid="{D5CDD505-2E9C-101B-9397-08002B2CF9AE}" pid="4" name="TaxKeyword">
    <vt:lpwstr/>
  </property>
  <property fmtid="{D5CDD505-2E9C-101B-9397-08002B2CF9AE}" pid="5" name="Security">
    <vt:lpwstr>2;#Unclassified|46e30526-9ff0-4654-a636-aa8b02ed351c</vt:lpwstr>
  </property>
  <property fmtid="{D5CDD505-2E9C-101B-9397-08002B2CF9AE}" pid="6" name="Organisation">
    <vt:lpwstr>16;#Research and Statistics Division|febd70a3-837c-4151-a3ed-6c6a1c7ada37</vt:lpwstr>
  </property>
  <property fmtid="{D5CDD505-2E9C-101B-9397-08002B2CF9AE}" pid="7" name="Language1">
    <vt:lpwstr>1;#English|a4bed915-78d8-458e-a073-85b2d5287cd2</vt:lpwstr>
  </property>
  <property fmtid="{D5CDD505-2E9C-101B-9397-08002B2CF9AE}" pid="8" name="Subject1">
    <vt:lpwstr>6;#Policy Development|e7aa4d95-5b46-48a0-84bd-496bd3bf8e1d</vt:lpwstr>
  </property>
  <property fmtid="{D5CDD505-2E9C-101B-9397-08002B2CF9AE}" pid="9" name="Fiscal Year">
    <vt:lpwstr/>
  </property>
  <property fmtid="{D5CDD505-2E9C-101B-9397-08002B2CF9AE}" pid="10" name="Document type">
    <vt:lpwstr>96;#Presentation|6ee8efa6-82d0-4cbd-af42-7bf02449ba0b</vt:lpwstr>
  </property>
</Properties>
</file>