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2.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3.xml" ContentType="application/vnd.openxmlformats-officedocument.drawingml.chartshapes+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4.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7"/>
  </p:sldMasterIdLst>
  <p:notesMasterIdLst>
    <p:notesMasterId r:id="rId33"/>
  </p:notesMasterIdLst>
  <p:sldIdLst>
    <p:sldId id="256" r:id="rId8"/>
    <p:sldId id="258" r:id="rId9"/>
    <p:sldId id="259" r:id="rId10"/>
    <p:sldId id="264" r:id="rId11"/>
    <p:sldId id="265" r:id="rId12"/>
    <p:sldId id="266" r:id="rId13"/>
    <p:sldId id="286" r:id="rId14"/>
    <p:sldId id="262" r:id="rId15"/>
    <p:sldId id="261" r:id="rId16"/>
    <p:sldId id="269" r:id="rId17"/>
    <p:sldId id="268" r:id="rId18"/>
    <p:sldId id="270" r:id="rId19"/>
    <p:sldId id="271" r:id="rId20"/>
    <p:sldId id="274" r:id="rId21"/>
    <p:sldId id="276" r:id="rId22"/>
    <p:sldId id="273" r:id="rId23"/>
    <p:sldId id="272" r:id="rId24"/>
    <p:sldId id="277" r:id="rId25"/>
    <p:sldId id="278" r:id="rId26"/>
    <p:sldId id="280" r:id="rId27"/>
    <p:sldId id="281" r:id="rId28"/>
    <p:sldId id="282" r:id="rId29"/>
    <p:sldId id="283" r:id="rId30"/>
    <p:sldId id="284" r:id="rId31"/>
    <p:sldId id="28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umpf, Bianca" initials="SB" lastIdx="1" clrIdx="0">
    <p:extLst>
      <p:ext uri="{19B8F6BF-5375-455C-9EA6-DF929625EA0E}">
        <p15:presenceInfo xmlns:p15="http://schemas.microsoft.com/office/powerpoint/2012/main" userId="S-1-5-21-922368595-526787211-398547282-200714" providerId="AD"/>
      </p:ext>
    </p:extLst>
  </p:cmAuthor>
  <p:cmAuthor id="2" name="Bianca Stumpf" initials="BS" lastIdx="2" clrIdx="1">
    <p:extLst>
      <p:ext uri="{19B8F6BF-5375-455C-9EA6-DF929625EA0E}">
        <p15:presenceInfo xmlns:p15="http://schemas.microsoft.com/office/powerpoint/2012/main" userId="Bianca Stumpf" providerId="None"/>
      </p:ext>
    </p:extLst>
  </p:cmAuthor>
  <p:cmAuthor id="3" name="McDonald, Susan" initials="MS" lastIdx="22" clrIdx="2">
    <p:extLst>
      <p:ext uri="{19B8F6BF-5375-455C-9EA6-DF929625EA0E}">
        <p15:presenceInfo xmlns:p15="http://schemas.microsoft.com/office/powerpoint/2012/main" userId="S-1-5-21-922368595-526787211-398547282-10958" providerId="AD"/>
      </p:ext>
    </p:extLst>
  </p:cmAuthor>
  <p:cmAuthor id="4" name="Lara Rooney" initials="LR" lastIdx="31" clrIdx="3">
    <p:extLst>
      <p:ext uri="{19B8F6BF-5375-455C-9EA6-DF929625EA0E}">
        <p15:presenceInfo xmlns:p15="http://schemas.microsoft.com/office/powerpoint/2012/main" userId="Lara Rooney" providerId="None"/>
      </p:ext>
    </p:extLst>
  </p:cmAuthor>
  <p:cmAuthor id="5" name="Rooney, Lara" initials="RL" lastIdx="1" clrIdx="4">
    <p:extLst>
      <p:ext uri="{19B8F6BF-5375-455C-9EA6-DF929625EA0E}">
        <p15:presenceInfo xmlns:p15="http://schemas.microsoft.com/office/powerpoint/2012/main" userId="S-1-5-21-922368595-526787211-398547282-48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78" autoAdjust="0"/>
    <p:restoredTop sz="94660"/>
  </p:normalViewPr>
  <p:slideViewPr>
    <p:cSldViewPr snapToGrid="0">
      <p:cViewPr varScale="1">
        <p:scale>
          <a:sx n="81" d="100"/>
          <a:sy n="81" d="100"/>
        </p:scale>
        <p:origin x="996"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commentAuthors" Target="commentAuthors.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3.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4.xml"/></Relationships>
</file>

<file path=ppt/charts/_rels/chart2.xml.rels><?xml version="1.0" encoding="UTF-8" standalone="yes"?>
<Relationships xmlns="http://schemas.openxmlformats.org/package/2006/relationships"><Relationship Id="rId3" Type="http://schemas.openxmlformats.org/officeDocument/2006/relationships/oleObject" Target="https://collaboration.justice.gc.ca/ts/pics-sicp/rsd-drs/Policy%20Research_Archive/Victims/Child_Advocacy_Centre_Operational_Survey/Data%20analysis_2022%20CAC%20Operational%20Survey.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2.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585498687664041"/>
          <c:y val="0.10680664916885389"/>
          <c:w val="0.40829002624671917"/>
          <c:h val="0.68048337707786521"/>
        </c:manualLayout>
      </c:layout>
      <c:doughnutChart>
        <c:varyColors val="1"/>
        <c:dLbls>
          <c:showLegendKey val="0"/>
          <c:showVal val="1"/>
          <c:showCatName val="0"/>
          <c:showSerName val="0"/>
          <c:showPercent val="0"/>
          <c:showBubbleSize val="0"/>
          <c:showLeaderLines val="0"/>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1600" b="0" i="0" u="none" strike="noStrike" kern="1200" baseline="0">
              <a:solidFill>
                <a:sysClr val="windowText" lastClr="000000"/>
              </a:solidFill>
              <a:latin typeface="+mn-lt"/>
              <a:ea typeface="+mn-ea"/>
              <a:cs typeface="+mn-cs"/>
            </a:defRPr>
          </a:pPr>
          <a:endParaRPr lang="fr-FR"/>
        </a:p>
      </c:txPr>
    </c:legend>
    <c:plotVisOnly val="1"/>
    <c:dispBlanksAs val="gap"/>
    <c:showDLblsOverMax val="0"/>
  </c:chart>
  <c:spPr>
    <a:noFill/>
    <a:ln>
      <a:noFill/>
    </a:ln>
    <a:effectLst/>
  </c:spPr>
  <c:txPr>
    <a:bodyPr/>
    <a:lstStyle/>
    <a:p>
      <a:pPr rtl="0">
        <a:defRPr/>
      </a:pPr>
      <a:endParaRPr lang="fr-FR"/>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rtl="0">
              <a:defRPr sz="1862" b="0" i="0" u="none" strike="noStrike" kern="1200" spc="0" baseline="0">
                <a:solidFill>
                  <a:schemeClr val="tx1"/>
                </a:solidFill>
                <a:latin typeface="+mn-lt"/>
                <a:ea typeface="+mn-ea"/>
                <a:cs typeface="+mn-cs"/>
              </a:defRPr>
            </a:pPr>
            <a:r>
              <a:rPr lang="fr-ca" b="0" i="0" u="none" baseline="0" dirty="0">
                <a:solidFill>
                  <a:schemeClr val="tx1"/>
                </a:solidFill>
              </a:rPr>
              <a:t>Types de services éducatifs fournis (n=25)</a:t>
            </a:r>
            <a:endParaRPr lang="fr-ca" dirty="0">
              <a:solidFill>
                <a:schemeClr val="tx1"/>
              </a:solidFill>
            </a:endParaRPr>
          </a:p>
        </c:rich>
      </c:tx>
      <c:overlay val="0"/>
      <c:spPr>
        <a:noFill/>
        <a:ln>
          <a:noFill/>
        </a:ln>
        <a:effectLst/>
      </c:spPr>
      <c:txPr>
        <a:bodyPr rot="0" spcFirstLastPara="1" vertOverflow="ellipsis" vert="horz" wrap="square" anchor="ctr" anchorCtr="1"/>
        <a:lstStyle/>
        <a:p>
          <a:pPr rtl="0">
            <a:defRPr sz="1862" b="0" i="0" u="none" strike="noStrike" kern="1200" spc="0" baseline="0">
              <a:solidFill>
                <a:schemeClr val="tx1"/>
              </a:solidFill>
              <a:latin typeface="+mn-lt"/>
              <a:ea typeface="+mn-ea"/>
              <a:cs typeface="+mn-cs"/>
            </a:defRPr>
          </a:pPr>
          <a:endParaRPr lang="fr-FR"/>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rtl="0">
                  <a:defRPr sz="1197" b="0" i="0" u="none" strike="noStrike" kern="1200" baseline="0">
                    <a:solidFill>
                      <a:schemeClr val="tx1"/>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Online resources</c:v>
                </c:pt>
                <c:pt idx="1">
                  <c:v>Webinars/presentations/workshops</c:v>
                </c:pt>
                <c:pt idx="2">
                  <c:v>Conferences</c:v>
                </c:pt>
                <c:pt idx="3">
                  <c:v>Community events</c:v>
                </c:pt>
                <c:pt idx="4">
                  <c:v>Media campaigns</c:v>
                </c:pt>
                <c:pt idx="5">
                  <c:v>Other</c:v>
                </c:pt>
              </c:strCache>
            </c:strRef>
          </c:cat>
          <c:val>
            <c:numRef>
              <c:f>Sheet1!$B$2:$B$7</c:f>
              <c:numCache>
                <c:formatCode>General</c:formatCode>
                <c:ptCount val="6"/>
                <c:pt idx="0">
                  <c:v>14</c:v>
                </c:pt>
                <c:pt idx="1">
                  <c:v>21</c:v>
                </c:pt>
                <c:pt idx="2">
                  <c:v>7</c:v>
                </c:pt>
                <c:pt idx="3">
                  <c:v>13</c:v>
                </c:pt>
                <c:pt idx="4">
                  <c:v>19</c:v>
                </c:pt>
                <c:pt idx="5">
                  <c:v>7</c:v>
                </c:pt>
              </c:numCache>
            </c:numRef>
          </c:val>
          <c:extLst>
            <c:ext xmlns:c16="http://schemas.microsoft.com/office/drawing/2014/chart" uri="{C3380CC4-5D6E-409C-BE32-E72D297353CC}">
              <c16:uniqueId val="{00000000-020C-429C-8187-226F4E7507C7}"/>
            </c:ext>
          </c:extLst>
        </c:ser>
        <c:dLbls>
          <c:dLblPos val="outEnd"/>
          <c:showLegendKey val="0"/>
          <c:showVal val="1"/>
          <c:showCatName val="0"/>
          <c:showSerName val="0"/>
          <c:showPercent val="0"/>
          <c:showBubbleSize val="0"/>
        </c:dLbls>
        <c:gapWidth val="219"/>
        <c:overlap val="-27"/>
        <c:axId val="588491976"/>
        <c:axId val="588499848"/>
      </c:barChart>
      <c:catAx>
        <c:axId val="588491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rtl="0">
              <a:defRPr sz="1197" b="0" i="0" u="none" strike="noStrike" kern="1200" baseline="0">
                <a:solidFill>
                  <a:schemeClr val="tx1"/>
                </a:solidFill>
                <a:latin typeface="+mn-lt"/>
                <a:ea typeface="+mn-ea"/>
                <a:cs typeface="+mn-cs"/>
              </a:defRPr>
            </a:pPr>
            <a:endParaRPr lang="fr-FR"/>
          </a:p>
        </c:txPr>
        <c:crossAx val="588499848"/>
        <c:crosses val="autoZero"/>
        <c:auto val="1"/>
        <c:lblAlgn val="ctr"/>
        <c:lblOffset val="100"/>
        <c:noMultiLvlLbl val="0"/>
      </c:catAx>
      <c:valAx>
        <c:axId val="5884998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fr-FR"/>
          </a:p>
        </c:txPr>
        <c:crossAx val="588491976"/>
        <c:crosses val="autoZero"/>
        <c:crossBetween val="between"/>
      </c:valAx>
      <c:spPr>
        <a:noFill/>
        <a:ln>
          <a:noFill/>
        </a:ln>
        <a:effectLst/>
      </c:spPr>
    </c:plotArea>
    <c:plotVisOnly val="1"/>
    <c:dispBlanksAs val="gap"/>
    <c:showDLblsOverMax val="0"/>
  </c:chart>
  <c:spPr>
    <a:noFill/>
    <a:ln>
      <a:noFill/>
    </a:ln>
    <a:effectLst/>
  </c:spPr>
  <c:txPr>
    <a:bodyPr/>
    <a:lstStyle/>
    <a:p>
      <a:pPr rtl="0">
        <a:defRPr/>
      </a:pPr>
      <a:endParaRPr lang="fr-FR"/>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rtl="0">
              <a:defRPr sz="1862" b="0" i="0" u="none" strike="noStrike" kern="1200" spc="0" baseline="0">
                <a:solidFill>
                  <a:schemeClr val="tx1"/>
                </a:solidFill>
                <a:latin typeface="+mn-lt"/>
                <a:ea typeface="+mn-ea"/>
                <a:cs typeface="+mn-cs"/>
              </a:defRPr>
            </a:pPr>
            <a:r>
              <a:rPr lang="fr-ca" sz="1500" b="0" i="0" u="none" baseline="0" dirty="0">
                <a:solidFill>
                  <a:schemeClr val="tx1"/>
                </a:solidFill>
              </a:rPr>
              <a:t>Types de formation suivie par le personnel des CAE/CAEJ au cours du dernier exercice financier (n=28)</a:t>
            </a:r>
            <a:endParaRPr lang="fr-ca" sz="1500" dirty="0">
              <a:solidFill>
                <a:schemeClr val="tx1"/>
              </a:solidFill>
            </a:endParaRPr>
          </a:p>
        </c:rich>
      </c:tx>
      <c:layout>
        <c:manualLayout>
          <c:xMode val="edge"/>
          <c:yMode val="edge"/>
          <c:x val="0.10554847345476993"/>
          <c:y val="7.8014275015185139E-2"/>
        </c:manualLayout>
      </c:layout>
      <c:overlay val="0"/>
      <c:spPr>
        <a:noFill/>
        <a:ln>
          <a:noFill/>
        </a:ln>
        <a:effectLst/>
      </c:spPr>
      <c:txPr>
        <a:bodyPr rot="0" spcFirstLastPara="1" vertOverflow="ellipsis" vert="horz" wrap="square" anchor="ctr" anchorCtr="1"/>
        <a:lstStyle/>
        <a:p>
          <a:pPr rtl="0">
            <a:defRPr sz="1862" b="0" i="0" u="none" strike="noStrike" kern="1200" spc="0" baseline="0">
              <a:solidFill>
                <a:schemeClr val="tx1"/>
              </a:solidFill>
              <a:latin typeface="+mn-lt"/>
              <a:ea typeface="+mn-ea"/>
              <a:cs typeface="+mn-cs"/>
            </a:defRPr>
          </a:pPr>
          <a:endParaRPr lang="fr-FR"/>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rtl="0">
                  <a:defRPr sz="1197" b="0" i="0" u="none" strike="noStrike" kern="1200" baseline="0">
                    <a:solidFill>
                      <a:schemeClr val="tx1"/>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Child abuse</c:v>
                </c:pt>
                <c:pt idx="1">
                  <c:v>Trauma-informed organizations</c:v>
                </c:pt>
                <c:pt idx="2">
                  <c:v>MDT</c:v>
                </c:pt>
                <c:pt idx="3">
                  <c:v>Diversity and inclusion</c:v>
                </c:pt>
                <c:pt idx="4">
                  <c:v>Forensic interviewing</c:v>
                </c:pt>
                <c:pt idx="5">
                  <c:v>Victim support and advocacy</c:v>
                </c:pt>
                <c:pt idx="6">
                  <c:v>Mental health</c:v>
                </c:pt>
                <c:pt idx="7">
                  <c:v>Organizational capacity</c:v>
                </c:pt>
              </c:strCache>
            </c:strRef>
          </c:cat>
          <c:val>
            <c:numRef>
              <c:f>Sheet1!$B$2:$B$9</c:f>
              <c:numCache>
                <c:formatCode>General</c:formatCode>
                <c:ptCount val="8"/>
                <c:pt idx="0">
                  <c:v>22</c:v>
                </c:pt>
                <c:pt idx="1">
                  <c:v>24</c:v>
                </c:pt>
                <c:pt idx="2">
                  <c:v>20</c:v>
                </c:pt>
                <c:pt idx="3">
                  <c:v>22</c:v>
                </c:pt>
                <c:pt idx="4">
                  <c:v>13</c:v>
                </c:pt>
                <c:pt idx="5">
                  <c:v>22</c:v>
                </c:pt>
                <c:pt idx="6">
                  <c:v>23</c:v>
                </c:pt>
                <c:pt idx="7">
                  <c:v>7</c:v>
                </c:pt>
              </c:numCache>
            </c:numRef>
          </c:val>
          <c:extLst>
            <c:ext xmlns:c16="http://schemas.microsoft.com/office/drawing/2014/chart" uri="{C3380CC4-5D6E-409C-BE32-E72D297353CC}">
              <c16:uniqueId val="{00000000-371E-49AE-AD49-19683DD30AA8}"/>
            </c:ext>
          </c:extLst>
        </c:ser>
        <c:dLbls>
          <c:dLblPos val="outEnd"/>
          <c:showLegendKey val="0"/>
          <c:showVal val="1"/>
          <c:showCatName val="0"/>
          <c:showSerName val="0"/>
          <c:showPercent val="0"/>
          <c:showBubbleSize val="0"/>
        </c:dLbls>
        <c:gapWidth val="219"/>
        <c:overlap val="-27"/>
        <c:axId val="585563016"/>
        <c:axId val="585562032"/>
      </c:barChart>
      <c:catAx>
        <c:axId val="585563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rtl="0">
              <a:defRPr sz="1197" b="0" i="0" u="none" strike="noStrike" kern="1200" baseline="0">
                <a:solidFill>
                  <a:schemeClr val="tx1"/>
                </a:solidFill>
                <a:latin typeface="+mn-lt"/>
                <a:ea typeface="+mn-ea"/>
                <a:cs typeface="+mn-cs"/>
              </a:defRPr>
            </a:pPr>
            <a:endParaRPr lang="fr-FR"/>
          </a:p>
        </c:txPr>
        <c:crossAx val="585562032"/>
        <c:crosses val="autoZero"/>
        <c:auto val="1"/>
        <c:lblAlgn val="ctr"/>
        <c:lblOffset val="100"/>
        <c:noMultiLvlLbl val="0"/>
      </c:catAx>
      <c:valAx>
        <c:axId val="5855620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rtl="0">
              <a:defRPr sz="1197" b="0" i="0" u="none" strike="noStrike" kern="1200" baseline="0">
                <a:solidFill>
                  <a:schemeClr val="tx1"/>
                </a:solidFill>
                <a:latin typeface="+mn-lt"/>
                <a:ea typeface="+mn-ea"/>
                <a:cs typeface="+mn-cs"/>
              </a:defRPr>
            </a:pPr>
            <a:endParaRPr lang="fr-FR"/>
          </a:p>
        </c:txPr>
        <c:crossAx val="585563016"/>
        <c:crosses val="autoZero"/>
        <c:crossBetween val="between"/>
      </c:valAx>
      <c:spPr>
        <a:noFill/>
        <a:ln>
          <a:noFill/>
        </a:ln>
        <a:effectLst/>
      </c:spPr>
    </c:plotArea>
    <c:plotVisOnly val="1"/>
    <c:dispBlanksAs val="gap"/>
    <c:showDLblsOverMax val="0"/>
  </c:chart>
  <c:spPr>
    <a:noFill/>
    <a:ln>
      <a:noFill/>
    </a:ln>
    <a:effectLst/>
  </c:spPr>
  <c:txPr>
    <a:bodyPr/>
    <a:lstStyle/>
    <a:p>
      <a:pPr rtl="0">
        <a:defRPr/>
      </a:pPr>
      <a:endParaRPr lang="fr-FR"/>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585498687664041"/>
          <c:y val="0.10680664916885389"/>
          <c:w val="0.40829002624671917"/>
          <c:h val="0.68048337707786521"/>
        </c:manualLayout>
      </c:layout>
      <c:doughnutChart>
        <c:varyColors val="1"/>
        <c:ser>
          <c:idx val="0"/>
          <c:order val="0"/>
          <c:dPt>
            <c:idx val="0"/>
            <c:bubble3D val="0"/>
            <c:spPr>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9525" cap="flat" cmpd="sng" algn="ctr">
                <a:solidFill>
                  <a:schemeClr val="accent2">
                    <a:shade val="95000"/>
                  </a:schemeClr>
                </a:solidFill>
                <a:round/>
              </a:ln>
              <a:effectLst/>
            </c:spPr>
            <c:extLst>
              <c:ext xmlns:c16="http://schemas.microsoft.com/office/drawing/2014/chart" uri="{C3380CC4-5D6E-409C-BE32-E72D297353CC}">
                <c16:uniqueId val="{00000001-95CD-470A-BBC8-5FF2475471FC}"/>
              </c:ext>
            </c:extLst>
          </c:dPt>
          <c:dPt>
            <c:idx val="1"/>
            <c:bubble3D val="0"/>
            <c:spPr>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9525" cap="flat" cmpd="sng" algn="ctr">
                <a:solidFill>
                  <a:schemeClr val="accent4">
                    <a:shade val="95000"/>
                  </a:schemeClr>
                </a:solidFill>
                <a:round/>
              </a:ln>
              <a:effectLst/>
            </c:spPr>
            <c:extLst>
              <c:ext xmlns:c16="http://schemas.microsoft.com/office/drawing/2014/chart" uri="{C3380CC4-5D6E-409C-BE32-E72D297353CC}">
                <c16:uniqueId val="{00000003-95CD-470A-BBC8-5FF2475471FC}"/>
              </c:ext>
            </c:extLst>
          </c:dPt>
          <c:dPt>
            <c:idx val="2"/>
            <c:bubble3D val="0"/>
            <c:spPr>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9525" cap="flat" cmpd="sng" algn="ctr">
                <a:solidFill>
                  <a:schemeClr val="accent6">
                    <a:shade val="95000"/>
                  </a:schemeClr>
                </a:solidFill>
                <a:round/>
              </a:ln>
              <a:effectLst/>
            </c:spPr>
            <c:extLst>
              <c:ext xmlns:c16="http://schemas.microsoft.com/office/drawing/2014/chart" uri="{C3380CC4-5D6E-409C-BE32-E72D297353CC}">
                <c16:uniqueId val="{00000005-95CD-470A-BBC8-5FF2475471FC}"/>
              </c:ext>
            </c:extLst>
          </c:dPt>
          <c:dPt>
            <c:idx val="3"/>
            <c:bubble3D val="0"/>
            <c:spPr>
              <a:gradFill rotWithShape="1">
                <a:gsLst>
                  <a:gs pos="0">
                    <a:schemeClr val="accent2">
                      <a:lumMod val="60000"/>
                      <a:lumMod val="110000"/>
                      <a:satMod val="105000"/>
                      <a:tint val="67000"/>
                    </a:schemeClr>
                  </a:gs>
                  <a:gs pos="50000">
                    <a:schemeClr val="accent2">
                      <a:lumMod val="60000"/>
                      <a:lumMod val="105000"/>
                      <a:satMod val="103000"/>
                      <a:tint val="73000"/>
                    </a:schemeClr>
                  </a:gs>
                  <a:gs pos="100000">
                    <a:schemeClr val="accent2">
                      <a:lumMod val="60000"/>
                      <a:lumMod val="105000"/>
                      <a:satMod val="109000"/>
                      <a:tint val="81000"/>
                    </a:schemeClr>
                  </a:gs>
                </a:gsLst>
                <a:lin ang="5400000" scaled="0"/>
              </a:gradFill>
              <a:ln w="9525" cap="flat" cmpd="sng" algn="ctr">
                <a:solidFill>
                  <a:schemeClr val="accent2">
                    <a:lumMod val="60000"/>
                    <a:shade val="95000"/>
                  </a:schemeClr>
                </a:solidFill>
                <a:round/>
              </a:ln>
              <a:effectLst/>
            </c:spPr>
            <c:extLst>
              <c:ext xmlns:c16="http://schemas.microsoft.com/office/drawing/2014/chart" uri="{C3380CC4-5D6E-409C-BE32-E72D297353CC}">
                <c16:uniqueId val="{00000007-95CD-470A-BBC8-5FF2475471FC}"/>
              </c:ext>
            </c:extLst>
          </c:dPt>
          <c:dLbls>
            <c:dLbl>
              <c:idx val="0"/>
              <c:layout>
                <c:manualLayout>
                  <c:x val="9.267515562693214E-2"/>
                  <c:y val="2.4240684419500415E-2"/>
                </c:manualLayout>
              </c:layou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95CD-470A-BBC8-5FF2475471FC}"/>
                </c:ext>
              </c:extLst>
            </c:dLbl>
            <c:dLbl>
              <c:idx val="1"/>
              <c:layout>
                <c:manualLayout>
                  <c:x val="-5.1480364497194959E-2"/>
                  <c:y val="-7.272205325850151E-3"/>
                </c:manualLayout>
              </c:layou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95CD-470A-BBC8-5FF2475471FC}"/>
                </c:ext>
              </c:extLst>
            </c:dLbl>
            <c:dLbl>
              <c:idx val="2"/>
              <c:layout>
                <c:manualLayout>
                  <c:x val="-6.0356289410504402E-2"/>
                  <c:y val="-5.3329505722901134E-2"/>
                </c:manualLayout>
              </c:layou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95CD-470A-BBC8-5FF2475471FC}"/>
                </c:ext>
              </c:extLst>
            </c:dLbl>
            <c:dLbl>
              <c:idx val="3"/>
              <c:layout>
                <c:manualLayout>
                  <c:x val="-7.1007399306475764E-3"/>
                  <c:y val="-7.5146121700451568E-2"/>
                </c:manualLayout>
              </c:layou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95CD-470A-BBC8-5FF2475471FC}"/>
                </c:ext>
              </c:extLst>
            </c:dLbl>
            <c:spPr>
              <a:noFill/>
              <a:ln>
                <a:noFill/>
              </a:ln>
              <a:effectLst/>
            </c:spPr>
            <c:txPr>
              <a:bodyPr rot="0" spcFirstLastPara="1" vertOverflow="ellipsis" vert="horz" wrap="square" lIns="38100" tIns="19050" rIns="38100" bIns="19050" anchor="ctr" anchorCtr="1">
                <a:spAutoFit/>
              </a:bodyPr>
              <a:lstStyle/>
              <a:p>
                <a:pPr rtl="0">
                  <a:defRPr sz="1800" b="1" i="0" u="none" strike="noStrike" kern="1200" baseline="0">
                    <a:solidFill>
                      <a:schemeClr val="tx1"/>
                    </a:solidFill>
                    <a:latin typeface="+mn-lt"/>
                    <a:ea typeface="+mn-ea"/>
                    <a:cs typeface="+mn-cs"/>
                  </a:defRPr>
                </a:pPr>
                <a:endParaRPr lang="fr-FR"/>
              </a:p>
            </c:txPr>
            <c:showLegendKey val="0"/>
            <c:showVal val="1"/>
            <c:showCatName val="0"/>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Sheet1!$A$1:$A$4</c:f>
              <c:strCache>
                <c:ptCount val="4"/>
                <c:pt idx="0">
                  <c:v>Open</c:v>
                </c:pt>
                <c:pt idx="1">
                  <c:v>In development</c:v>
                </c:pt>
                <c:pt idx="2">
                  <c:v>Feasibility study</c:v>
                </c:pt>
                <c:pt idx="3">
                  <c:v>Other</c:v>
                </c:pt>
              </c:strCache>
            </c:strRef>
          </c:cat>
          <c:val>
            <c:numRef>
              <c:f>Sheet1!$B$1:$B$4</c:f>
              <c:numCache>
                <c:formatCode>General</c:formatCode>
                <c:ptCount val="4"/>
                <c:pt idx="0">
                  <c:v>22</c:v>
                </c:pt>
                <c:pt idx="1">
                  <c:v>4</c:v>
                </c:pt>
                <c:pt idx="2">
                  <c:v>2</c:v>
                </c:pt>
                <c:pt idx="3">
                  <c:v>1</c:v>
                </c:pt>
              </c:numCache>
            </c:numRef>
          </c:val>
          <c:extLst>
            <c:ext xmlns:c16="http://schemas.microsoft.com/office/drawing/2014/chart" uri="{C3380CC4-5D6E-409C-BE32-E72D297353CC}">
              <c16:uniqueId val="{00000008-95CD-470A-BBC8-5FF2475471FC}"/>
            </c:ext>
          </c:extLst>
        </c:ser>
        <c:dLbls>
          <c:showLegendKey val="0"/>
          <c:showVal val="1"/>
          <c:showCatName val="0"/>
          <c:showSerName val="0"/>
          <c:showPercent val="0"/>
          <c:showBubbleSize val="0"/>
          <c:showLeaderLines val="1"/>
        </c:dLbls>
        <c:firstSliceAng val="0"/>
        <c:holeSize val="75"/>
      </c:doughnutChart>
      <c:spPr>
        <a:noFill/>
        <a:ln>
          <a:noFill/>
        </a:ln>
        <a:effectLst/>
      </c:spPr>
    </c:plotArea>
    <c:legend>
      <c:legendPos val="b"/>
      <c:layout>
        <c:manualLayout>
          <c:xMode val="edge"/>
          <c:yMode val="edge"/>
          <c:x val="0.69535609543538968"/>
          <c:y val="0.14937281523673987"/>
          <c:w val="0.30464390456461032"/>
          <c:h val="0.28097110090499827"/>
        </c:manualLayout>
      </c:layout>
      <c:overlay val="0"/>
      <c:spPr>
        <a:noFill/>
        <a:ln>
          <a:noFill/>
        </a:ln>
        <a:effectLst/>
      </c:spPr>
      <c:txPr>
        <a:bodyPr rot="0" spcFirstLastPara="1" vertOverflow="ellipsis" vert="horz" wrap="square" anchor="ctr" anchorCtr="1"/>
        <a:lstStyle/>
        <a:p>
          <a:pPr rtl="0">
            <a:defRPr sz="1800" b="0" i="0" u="none" strike="noStrike" kern="1200" baseline="0">
              <a:solidFill>
                <a:sysClr val="windowText" lastClr="000000"/>
              </a:solidFill>
              <a:latin typeface="+mn-lt"/>
              <a:ea typeface="+mn-ea"/>
              <a:cs typeface="+mn-cs"/>
            </a:defRPr>
          </a:pPr>
          <a:endParaRPr lang="fr-FR"/>
        </a:p>
      </c:txPr>
    </c:legend>
    <c:plotVisOnly val="1"/>
    <c:dispBlanksAs val="gap"/>
    <c:showDLblsOverMax val="0"/>
  </c:chart>
  <c:spPr>
    <a:noFill/>
    <a:ln>
      <a:noFill/>
    </a:ln>
    <a:effectLst/>
  </c:spPr>
  <c:txPr>
    <a:bodyPr/>
    <a:lstStyle/>
    <a:p>
      <a:pPr rtl="0">
        <a:defRPr/>
      </a:pPr>
      <a:endParaRPr lang="fr-FR"/>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rtl="0">
              <a:defRPr sz="2200" b="0" i="0" u="none" strike="noStrike" kern="1200" cap="none" spc="0" normalizeH="0" baseline="0">
                <a:solidFill>
                  <a:schemeClr val="tx1"/>
                </a:solidFill>
                <a:latin typeface="+mj-lt"/>
                <a:ea typeface="+mj-ea"/>
                <a:cs typeface="+mj-cs"/>
              </a:defRPr>
            </a:pPr>
            <a:r>
              <a:rPr lang="fr-ca" b="0" i="0" u="none" baseline="0" dirty="0">
                <a:solidFill>
                  <a:schemeClr val="tx1"/>
                </a:solidFill>
              </a:rPr>
              <a:t>Âge de la clientèle servie (n=23)</a:t>
            </a:r>
            <a:endParaRPr lang="fr-ca" dirty="0">
              <a:solidFill>
                <a:schemeClr val="tx1"/>
              </a:solidFill>
            </a:endParaRPr>
          </a:p>
        </c:rich>
      </c:tx>
      <c:overlay val="0"/>
      <c:spPr>
        <a:noFill/>
        <a:ln>
          <a:noFill/>
        </a:ln>
        <a:effectLst/>
      </c:spPr>
      <c:txPr>
        <a:bodyPr rot="0" spcFirstLastPara="1" vertOverflow="ellipsis" vert="horz" wrap="square" anchor="ctr" anchorCtr="1"/>
        <a:lstStyle/>
        <a:p>
          <a:pPr rtl="0">
            <a:defRPr sz="2200" b="0" i="0" u="none" strike="noStrike" kern="1200" cap="none" spc="0" normalizeH="0" baseline="0">
              <a:solidFill>
                <a:schemeClr val="tx1"/>
              </a:solidFill>
              <a:latin typeface="+mj-lt"/>
              <a:ea typeface="+mj-ea"/>
              <a:cs typeface="+mj-cs"/>
            </a:defRPr>
          </a:pPr>
          <a:endParaRPr lang="fr-FR"/>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6"/>
            </a:solidFill>
            <a:ln>
              <a:noFill/>
            </a:ln>
            <a:effectLst/>
          </c:spPr>
          <c:invertIfNegative val="0"/>
          <c:cat>
            <c:strRef>
              <c:f>Sheet1!$A$2:$A$22</c:f>
              <c:strCache>
                <c:ptCount val="2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18+</c:v>
                </c:pt>
              </c:strCache>
            </c:strRef>
          </c:cat>
          <c:val>
            <c:numRef>
              <c:f>Sheet1!$B$2:$B$22</c:f>
              <c:numCache>
                <c:formatCode>General</c:formatCode>
                <c:ptCount val="21"/>
                <c:pt idx="0">
                  <c:v>15</c:v>
                </c:pt>
                <c:pt idx="1">
                  <c:v>15</c:v>
                </c:pt>
                <c:pt idx="2">
                  <c:v>17</c:v>
                </c:pt>
                <c:pt idx="3">
                  <c:v>23</c:v>
                </c:pt>
                <c:pt idx="4">
                  <c:v>23</c:v>
                </c:pt>
                <c:pt idx="5">
                  <c:v>23</c:v>
                </c:pt>
                <c:pt idx="6">
                  <c:v>23</c:v>
                </c:pt>
                <c:pt idx="7">
                  <c:v>23</c:v>
                </c:pt>
                <c:pt idx="8">
                  <c:v>23</c:v>
                </c:pt>
                <c:pt idx="9">
                  <c:v>23</c:v>
                </c:pt>
                <c:pt idx="10">
                  <c:v>23</c:v>
                </c:pt>
                <c:pt idx="11">
                  <c:v>23</c:v>
                </c:pt>
                <c:pt idx="12">
                  <c:v>23</c:v>
                </c:pt>
                <c:pt idx="13">
                  <c:v>23</c:v>
                </c:pt>
                <c:pt idx="14">
                  <c:v>23</c:v>
                </c:pt>
                <c:pt idx="15">
                  <c:v>23</c:v>
                </c:pt>
                <c:pt idx="16">
                  <c:v>22</c:v>
                </c:pt>
                <c:pt idx="17">
                  <c:v>21</c:v>
                </c:pt>
                <c:pt idx="18">
                  <c:v>19</c:v>
                </c:pt>
                <c:pt idx="19">
                  <c:v>5</c:v>
                </c:pt>
                <c:pt idx="20">
                  <c:v>4</c:v>
                </c:pt>
              </c:numCache>
            </c:numRef>
          </c:val>
          <c:extLst>
            <c:ext xmlns:c16="http://schemas.microsoft.com/office/drawing/2014/chart" uri="{C3380CC4-5D6E-409C-BE32-E72D297353CC}">
              <c16:uniqueId val="{00000000-D67C-4A8B-A19C-AEC629F3AC70}"/>
            </c:ext>
          </c:extLst>
        </c:ser>
        <c:dLbls>
          <c:showLegendKey val="0"/>
          <c:showVal val="0"/>
          <c:showCatName val="0"/>
          <c:showSerName val="0"/>
          <c:showPercent val="0"/>
          <c:showBubbleSize val="0"/>
        </c:dLbls>
        <c:gapWidth val="199"/>
        <c:axId val="427707712"/>
        <c:axId val="427707384"/>
      </c:barChart>
      <c:catAx>
        <c:axId val="427707712"/>
        <c:scaling>
          <c:orientation val="minMax"/>
        </c:scaling>
        <c:delete val="0"/>
        <c:axPos val="b"/>
        <c:title>
          <c:tx>
            <c:rich>
              <a:bodyPr rot="0" spcFirstLastPara="1" vertOverflow="ellipsis" vert="horz" wrap="square" anchor="ctr" anchorCtr="1"/>
              <a:lstStyle/>
              <a:p>
                <a:pPr rtl="0">
                  <a:defRPr sz="1197" b="1" i="0" u="none" strike="noStrike" kern="1200" cap="all" baseline="0">
                    <a:solidFill>
                      <a:schemeClr val="tx1"/>
                    </a:solidFill>
                    <a:latin typeface="+mn-lt"/>
                    <a:ea typeface="+mn-ea"/>
                    <a:cs typeface="+mn-cs"/>
                  </a:defRPr>
                </a:pPr>
                <a:r>
                  <a:rPr lang="fr-ca" b="1" i="0" u="none" baseline="0" dirty="0">
                    <a:solidFill>
                      <a:schemeClr val="tx1"/>
                    </a:solidFill>
                  </a:rPr>
                  <a:t>Âge</a:t>
                </a:r>
                <a:endParaRPr lang="fr-ca" b="1" dirty="0">
                  <a:solidFill>
                    <a:schemeClr val="tx1"/>
                  </a:solidFill>
                </a:endParaRPr>
              </a:p>
            </c:rich>
          </c:tx>
          <c:overlay val="0"/>
          <c:spPr>
            <a:noFill/>
            <a:ln>
              <a:noFill/>
            </a:ln>
            <a:effectLst/>
          </c:spPr>
          <c:txPr>
            <a:bodyPr rot="0" spcFirstLastPara="1" vertOverflow="ellipsis" vert="horz" wrap="square" anchor="ctr" anchorCtr="1"/>
            <a:lstStyle/>
            <a:p>
              <a:pPr rtl="0">
                <a:defRPr sz="1197" b="1" i="0" u="none" strike="noStrike" kern="1200" cap="all" baseline="0">
                  <a:solidFill>
                    <a:schemeClr val="tx1"/>
                  </a:solidFill>
                  <a:latin typeface="+mn-lt"/>
                  <a:ea typeface="+mn-ea"/>
                  <a:cs typeface="+mn-cs"/>
                </a:defRPr>
              </a:pPr>
              <a:endParaRPr lang="fr-FR"/>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rtl="0">
              <a:defRPr sz="1197" b="0" i="0" u="none" strike="noStrike" kern="1200" cap="none" spc="0" normalizeH="0" baseline="0">
                <a:solidFill>
                  <a:schemeClr val="tx1"/>
                </a:solidFill>
                <a:latin typeface="+mn-lt"/>
                <a:ea typeface="+mn-ea"/>
                <a:cs typeface="+mn-cs"/>
              </a:defRPr>
            </a:pPr>
            <a:endParaRPr lang="fr-FR"/>
          </a:p>
        </c:txPr>
        <c:crossAx val="427707384"/>
        <c:crosses val="autoZero"/>
        <c:auto val="1"/>
        <c:lblAlgn val="ctr"/>
        <c:lblOffset val="100"/>
        <c:noMultiLvlLbl val="0"/>
      </c:catAx>
      <c:valAx>
        <c:axId val="427707384"/>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rtl="0">
              <a:defRPr sz="1197" b="0" i="0" u="none" strike="noStrike" kern="1200" baseline="0">
                <a:solidFill>
                  <a:schemeClr val="tx1"/>
                </a:solidFill>
                <a:latin typeface="+mn-lt"/>
                <a:ea typeface="+mn-ea"/>
                <a:cs typeface="+mn-cs"/>
              </a:defRPr>
            </a:pPr>
            <a:endParaRPr lang="fr-FR"/>
          </a:p>
        </c:txPr>
        <c:crossAx val="427707712"/>
        <c:crosses val="autoZero"/>
        <c:crossBetween val="between"/>
      </c:valAx>
      <c:spPr>
        <a:noFill/>
        <a:ln>
          <a:noFill/>
        </a:ln>
        <a:effectLst/>
      </c:spPr>
    </c:plotArea>
    <c:plotVisOnly val="1"/>
    <c:dispBlanksAs val="gap"/>
    <c:showDLblsOverMax val="0"/>
  </c:chart>
  <c:spPr>
    <a:noFill/>
    <a:ln>
      <a:noFill/>
    </a:ln>
    <a:effectLst/>
  </c:spPr>
  <c:txPr>
    <a:bodyPr/>
    <a:lstStyle/>
    <a:p>
      <a:pPr rtl="0">
        <a:defRPr/>
      </a:pPr>
      <a:endParaRPr lang="fr-F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rtl="0">
              <a:defRPr sz="1862" b="0" i="0" u="none" strike="noStrike" kern="1200" cap="none" spc="20" baseline="0">
                <a:solidFill>
                  <a:schemeClr val="tx1"/>
                </a:solidFill>
                <a:latin typeface="+mn-lt"/>
                <a:ea typeface="+mn-ea"/>
                <a:cs typeface="+mn-cs"/>
              </a:defRPr>
            </a:pPr>
            <a:r>
              <a:rPr lang="fr-ca" b="0" i="0" u="none" baseline="0" dirty="0">
                <a:solidFill>
                  <a:schemeClr val="tx1"/>
                </a:solidFill>
              </a:rPr>
              <a:t>Nombre de clients servis (n=20)</a:t>
            </a:r>
            <a:endParaRPr lang="fr-ca" dirty="0">
              <a:solidFill>
                <a:schemeClr val="tx1"/>
              </a:solidFill>
            </a:endParaRPr>
          </a:p>
        </c:rich>
      </c:tx>
      <c:overlay val="0"/>
      <c:spPr>
        <a:noFill/>
        <a:ln>
          <a:noFill/>
        </a:ln>
        <a:effectLst/>
      </c:spPr>
      <c:txPr>
        <a:bodyPr rot="0" spcFirstLastPara="1" vertOverflow="ellipsis" vert="horz" wrap="square" anchor="ctr" anchorCtr="1"/>
        <a:lstStyle/>
        <a:p>
          <a:pPr rtl="0">
            <a:defRPr sz="1862" b="0" i="0" u="none" strike="noStrike" kern="1200" cap="none" spc="20" baseline="0">
              <a:solidFill>
                <a:schemeClr val="tx1"/>
              </a:solidFill>
              <a:latin typeface="+mn-lt"/>
              <a:ea typeface="+mn-ea"/>
              <a:cs typeface="+mn-cs"/>
            </a:defRPr>
          </a:pPr>
          <a:endParaRPr lang="fr-F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Sales</c:v>
                </c:pt>
              </c:strCache>
            </c:strRef>
          </c:tx>
          <c:dPt>
            <c:idx val="0"/>
            <c:bubble3D val="0"/>
            <c:spPr>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a:noFill/>
              </a:ln>
              <a:effectLst/>
              <a:sp3d/>
            </c:spPr>
            <c:extLst>
              <c:ext xmlns:c16="http://schemas.microsoft.com/office/drawing/2014/chart" uri="{C3380CC4-5D6E-409C-BE32-E72D297353CC}">
                <c16:uniqueId val="{00000001-A092-4655-A0BB-0757FD60CE90}"/>
              </c:ext>
            </c:extLst>
          </c:dPt>
          <c:dPt>
            <c:idx val="1"/>
            <c:bubble3D val="0"/>
            <c:spPr>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a:noFill/>
              </a:ln>
              <a:effectLst/>
              <a:sp3d/>
            </c:spPr>
            <c:extLst>
              <c:ext xmlns:c16="http://schemas.microsoft.com/office/drawing/2014/chart" uri="{C3380CC4-5D6E-409C-BE32-E72D297353CC}">
                <c16:uniqueId val="{00000003-A092-4655-A0BB-0757FD60CE90}"/>
              </c:ext>
            </c:extLst>
          </c:dPt>
          <c:dPt>
            <c:idx val="2"/>
            <c:bubble3D val="0"/>
            <c:spPr>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a:noFill/>
              </a:ln>
              <a:effectLst/>
              <a:sp3d/>
            </c:spPr>
            <c:extLst>
              <c:ext xmlns:c16="http://schemas.microsoft.com/office/drawing/2014/chart" uri="{C3380CC4-5D6E-409C-BE32-E72D297353CC}">
                <c16:uniqueId val="{00000005-A092-4655-A0BB-0757FD60CE90}"/>
              </c:ext>
            </c:extLst>
          </c:dPt>
          <c:dLbls>
            <c:spPr>
              <a:noFill/>
              <a:ln>
                <a:noFill/>
              </a:ln>
              <a:effectLst/>
            </c:spPr>
            <c:txPr>
              <a:bodyPr rot="0" spcFirstLastPara="1" vertOverflow="ellipsis" vert="horz" wrap="square" lIns="38100" tIns="19050" rIns="38100" bIns="19050" anchor="ctr" anchorCtr="1">
                <a:spAutoFit/>
              </a:bodyPr>
              <a:lstStyle/>
              <a:p>
                <a:pPr rtl="0">
                  <a:defRPr sz="1200" b="1" i="0" u="none" strike="noStrike" kern="1200" baseline="0">
                    <a:solidFill>
                      <a:schemeClr val="tx1"/>
                    </a:solidFill>
                    <a:latin typeface="+mn-lt"/>
                    <a:ea typeface="+mn-ea"/>
                    <a:cs typeface="+mn-cs"/>
                  </a:defRPr>
                </a:pPr>
                <a:endParaRPr lang="fr-FR"/>
              </a:p>
            </c:txPr>
            <c:dLblPos val="outEnd"/>
            <c:showLegendKey val="0"/>
            <c:showVal val="1"/>
            <c:showCatName val="0"/>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Sheet1!$A$2:$A$4</c:f>
              <c:strCache>
                <c:ptCount val="3"/>
                <c:pt idx="0">
                  <c:v>Boys</c:v>
                </c:pt>
                <c:pt idx="1">
                  <c:v>Girls</c:v>
                </c:pt>
                <c:pt idx="2">
                  <c:v>Non-binary, two-spirit and gender diverse children</c:v>
                </c:pt>
              </c:strCache>
            </c:strRef>
          </c:cat>
          <c:val>
            <c:numRef>
              <c:f>Sheet1!$B$2:$B$4</c:f>
              <c:numCache>
                <c:formatCode>General</c:formatCode>
                <c:ptCount val="3"/>
                <c:pt idx="0">
                  <c:v>2836</c:v>
                </c:pt>
                <c:pt idx="1">
                  <c:v>7205</c:v>
                </c:pt>
                <c:pt idx="2">
                  <c:v>66</c:v>
                </c:pt>
              </c:numCache>
            </c:numRef>
          </c:val>
          <c:extLst>
            <c:ext xmlns:c16="http://schemas.microsoft.com/office/drawing/2014/chart" uri="{C3380CC4-5D6E-409C-BE32-E72D297353CC}">
              <c16:uniqueId val="{00000000-330A-4D83-8FD7-80BC3091367D}"/>
            </c:ext>
          </c:extLst>
        </c:ser>
        <c:dLbls>
          <c:showLegendKey val="0"/>
          <c:showVal val="0"/>
          <c:showCatName val="0"/>
          <c:showSerName val="0"/>
          <c:showPercent val="0"/>
          <c:showBubbleSize val="0"/>
          <c:showLeaderLines val="1"/>
        </c:dLbls>
      </c:pie3DChart>
      <c:spPr>
        <a:noFill/>
        <a:ln>
          <a:noFill/>
        </a:ln>
        <a:effectLst/>
      </c:spPr>
    </c:plotArea>
    <c:legend>
      <c:legendPos val="b"/>
      <c:layout>
        <c:manualLayout>
          <c:xMode val="edge"/>
          <c:yMode val="edge"/>
          <c:x val="7.5967364058439499E-2"/>
          <c:y val="0.86889135740149592"/>
          <c:w val="0.87730207334868415"/>
          <c:h val="4.7691630639169667E-2"/>
        </c:manualLayout>
      </c:layout>
      <c:overlay val="0"/>
      <c:spPr>
        <a:noFill/>
        <a:ln>
          <a:noFill/>
        </a:ln>
        <a:effectLst/>
      </c:spPr>
      <c:txPr>
        <a:bodyPr rot="0" spcFirstLastPara="1" vertOverflow="ellipsis" vert="horz" wrap="square" anchor="ctr" anchorCtr="1"/>
        <a:lstStyle/>
        <a:p>
          <a:pPr rtl="0">
            <a:defRPr sz="1200" b="1" i="0" u="none" strike="noStrike" kern="1200" baseline="0">
              <a:solidFill>
                <a:schemeClr val="tx1"/>
              </a:solidFill>
              <a:latin typeface="+mn-lt"/>
              <a:ea typeface="+mn-ea"/>
              <a:cs typeface="+mn-cs"/>
            </a:defRPr>
          </a:pPr>
          <a:endParaRPr lang="fr-FR"/>
        </a:p>
      </c:txPr>
    </c:legend>
    <c:plotVisOnly val="1"/>
    <c:dispBlanksAs val="gap"/>
    <c:showDLblsOverMax val="0"/>
  </c:chart>
  <c:spPr>
    <a:noFill/>
    <a:ln>
      <a:noFill/>
    </a:ln>
    <a:effectLst/>
  </c:spPr>
  <c:txPr>
    <a:bodyPr/>
    <a:lstStyle/>
    <a:p>
      <a:pPr rtl="0">
        <a:defRPr/>
      </a:pPr>
      <a:endParaRPr lang="fr-FR"/>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rtl="0">
              <a:defRPr sz="2200" b="0" i="0" u="none" strike="noStrike" kern="1200" cap="none" spc="0" normalizeH="0" baseline="0">
                <a:solidFill>
                  <a:schemeClr val="tx1"/>
                </a:solidFill>
                <a:latin typeface="+mj-lt"/>
                <a:ea typeface="+mj-ea"/>
                <a:cs typeface="+mj-cs"/>
              </a:defRPr>
            </a:pPr>
            <a:r>
              <a:rPr lang="fr-ca" sz="1800" b="0" i="0" u="none" baseline="0" dirty="0">
                <a:solidFill>
                  <a:schemeClr val="tx1"/>
                </a:solidFill>
              </a:rPr>
              <a:t>Groupes de clients servis au cours du dernier exercice financier (n=23)</a:t>
            </a:r>
            <a:endParaRPr lang="fr-ca" sz="1800" dirty="0">
              <a:solidFill>
                <a:schemeClr val="tx1"/>
              </a:solidFill>
            </a:endParaRPr>
          </a:p>
        </c:rich>
      </c:tx>
      <c:layout>
        <c:manualLayout>
          <c:xMode val="edge"/>
          <c:yMode val="edge"/>
          <c:x val="0.12501698199307246"/>
          <c:y val="6.746494706518627E-2"/>
        </c:manualLayout>
      </c:layout>
      <c:overlay val="0"/>
      <c:spPr>
        <a:noFill/>
        <a:ln>
          <a:noFill/>
        </a:ln>
        <a:effectLst/>
      </c:spPr>
      <c:txPr>
        <a:bodyPr rot="0" spcFirstLastPara="1" vertOverflow="ellipsis" vert="horz" wrap="square" anchor="ctr" anchorCtr="1"/>
        <a:lstStyle/>
        <a:p>
          <a:pPr rtl="0">
            <a:defRPr sz="2200" b="0" i="0" u="none" strike="noStrike" kern="1200" cap="none" spc="0" normalizeH="0" baseline="0">
              <a:solidFill>
                <a:schemeClr val="tx1"/>
              </a:solidFill>
              <a:latin typeface="+mj-lt"/>
              <a:ea typeface="+mj-ea"/>
              <a:cs typeface="+mj-cs"/>
            </a:defRPr>
          </a:pPr>
          <a:endParaRPr lang="fr-FR"/>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rtl="0">
                  <a:defRPr sz="1197" b="1" i="0" u="none" strike="noStrike" kern="1200" baseline="0">
                    <a:solidFill>
                      <a:schemeClr val="tx1"/>
                    </a:solidFill>
                    <a:latin typeface="+mn-lt"/>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Sheet1!$A$2:$A$8</c:f>
              <c:strCache>
                <c:ptCount val="7"/>
                <c:pt idx="0">
                  <c:v>2SLGBTQ+ clients</c:v>
                </c:pt>
                <c:pt idx="1">
                  <c:v>Clients who are racialized</c:v>
                </c:pt>
                <c:pt idx="2">
                  <c:v>Clients with disabilities</c:v>
                </c:pt>
                <c:pt idx="3">
                  <c:v>First Nations, Inuit or Métis clients</c:v>
                </c:pt>
                <c:pt idx="4">
                  <c:v>Clients who are recent immigrants or refugees</c:v>
                </c:pt>
                <c:pt idx="5">
                  <c:v>Other</c:v>
                </c:pt>
                <c:pt idx="6">
                  <c:v>Don’t know</c:v>
                </c:pt>
              </c:strCache>
            </c:strRef>
          </c:cat>
          <c:val>
            <c:numRef>
              <c:f>Sheet1!$B$2:$B$8</c:f>
              <c:numCache>
                <c:formatCode>General</c:formatCode>
                <c:ptCount val="7"/>
                <c:pt idx="0">
                  <c:v>20</c:v>
                </c:pt>
                <c:pt idx="1">
                  <c:v>19</c:v>
                </c:pt>
                <c:pt idx="2">
                  <c:v>20</c:v>
                </c:pt>
                <c:pt idx="3">
                  <c:v>22</c:v>
                </c:pt>
                <c:pt idx="4">
                  <c:v>14</c:v>
                </c:pt>
                <c:pt idx="5">
                  <c:v>1</c:v>
                </c:pt>
                <c:pt idx="6">
                  <c:v>1</c:v>
                </c:pt>
              </c:numCache>
            </c:numRef>
          </c:val>
          <c:extLst>
            <c:ext xmlns:c16="http://schemas.microsoft.com/office/drawing/2014/chart" uri="{C3380CC4-5D6E-409C-BE32-E72D297353CC}">
              <c16:uniqueId val="{00000000-8679-47CA-B69D-A1FA4FD220E7}"/>
            </c:ext>
          </c:extLst>
        </c:ser>
        <c:dLbls>
          <c:dLblPos val="inEnd"/>
          <c:showLegendKey val="0"/>
          <c:showVal val="1"/>
          <c:showCatName val="0"/>
          <c:showSerName val="0"/>
          <c:showPercent val="0"/>
          <c:showBubbleSize val="0"/>
        </c:dLbls>
        <c:gapWidth val="199"/>
        <c:axId val="588449008"/>
        <c:axId val="588456552"/>
      </c:barChart>
      <c:catAx>
        <c:axId val="588449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rtl="0">
              <a:defRPr sz="1197" b="0" i="0" u="none" strike="noStrike" kern="1200" cap="none" spc="0" normalizeH="0" baseline="0">
                <a:solidFill>
                  <a:schemeClr val="tx1"/>
                </a:solidFill>
                <a:latin typeface="+mn-lt"/>
                <a:ea typeface="+mn-ea"/>
                <a:cs typeface="+mn-cs"/>
              </a:defRPr>
            </a:pPr>
            <a:endParaRPr lang="fr-FR"/>
          </a:p>
        </c:txPr>
        <c:crossAx val="588456552"/>
        <c:crosses val="autoZero"/>
        <c:auto val="1"/>
        <c:lblAlgn val="ctr"/>
        <c:lblOffset val="100"/>
        <c:noMultiLvlLbl val="0"/>
      </c:catAx>
      <c:valAx>
        <c:axId val="588456552"/>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fr-FR"/>
          </a:p>
        </c:txPr>
        <c:crossAx val="588449008"/>
        <c:crosses val="autoZero"/>
        <c:crossBetween val="between"/>
      </c:valAx>
      <c:spPr>
        <a:noFill/>
        <a:ln>
          <a:noFill/>
        </a:ln>
        <a:effectLst/>
      </c:spPr>
    </c:plotArea>
    <c:plotVisOnly val="1"/>
    <c:dispBlanksAs val="gap"/>
    <c:showDLblsOverMax val="0"/>
  </c:chart>
  <c:spPr>
    <a:noFill/>
    <a:ln>
      <a:noFill/>
    </a:ln>
    <a:effectLst/>
  </c:spPr>
  <c:txPr>
    <a:bodyPr/>
    <a:lstStyle/>
    <a:p>
      <a:pPr rtl="0">
        <a:defRPr/>
      </a:pPr>
      <a:endParaRPr lang="fr-F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rtl="0">
              <a:defRPr sz="1862" b="1" i="0" u="none" strike="noStrike" kern="1200" spc="0" baseline="0">
                <a:solidFill>
                  <a:schemeClr val="tx1"/>
                </a:solidFill>
                <a:latin typeface="+mn-lt"/>
                <a:ea typeface="+mn-ea"/>
                <a:cs typeface="+mn-cs"/>
              </a:defRPr>
            </a:pPr>
            <a:r>
              <a:rPr lang="fr-ca" b="1" i="0" u="none" baseline="0" dirty="0">
                <a:solidFill>
                  <a:schemeClr val="tx1"/>
                </a:solidFill>
              </a:rPr>
              <a:t>Lieu des entrevues judiciaires (N=23)</a:t>
            </a:r>
            <a:endParaRPr lang="fr-ca" b="1" dirty="0">
              <a:solidFill>
                <a:schemeClr val="tx1"/>
              </a:solidFill>
            </a:endParaRPr>
          </a:p>
        </c:rich>
      </c:tx>
      <c:overlay val="0"/>
      <c:spPr>
        <a:noFill/>
        <a:ln>
          <a:noFill/>
        </a:ln>
        <a:effectLst/>
      </c:spPr>
      <c:txPr>
        <a:bodyPr rot="0" spcFirstLastPara="1" vertOverflow="ellipsis" vert="horz" wrap="square" anchor="ctr" anchorCtr="1"/>
        <a:lstStyle/>
        <a:p>
          <a:pPr rtl="0">
            <a:defRPr sz="1862" b="1" i="0" u="none" strike="noStrike" kern="1200" spc="0" baseline="0">
              <a:solidFill>
                <a:schemeClr val="tx1"/>
              </a:solidFill>
              <a:latin typeface="+mn-lt"/>
              <a:ea typeface="+mn-ea"/>
              <a:cs typeface="+mn-cs"/>
            </a:defRPr>
          </a:pPr>
          <a:endParaRPr lang="fr-FR"/>
        </a:p>
      </c:txPr>
    </c:title>
    <c:autoTitleDeleted val="0"/>
    <c:plotArea>
      <c:layout/>
      <c:pieChart>
        <c:varyColors val="1"/>
        <c:ser>
          <c:idx val="0"/>
          <c:order val="0"/>
          <c:tx>
            <c:strRef>
              <c:f>Sheet1!$B$1</c:f>
              <c:strCache>
                <c:ptCount val="1"/>
                <c:pt idx="0">
                  <c:v>Location of forensic interviews</c:v>
                </c:pt>
              </c:strCache>
            </c:strRef>
          </c:tx>
          <c:dPt>
            <c:idx val="0"/>
            <c:bubble3D val="0"/>
            <c:spPr>
              <a:solidFill>
                <a:schemeClr val="accent2"/>
              </a:solidFill>
              <a:ln w="19050">
                <a:solidFill>
                  <a:schemeClr val="lt1"/>
                </a:solidFill>
              </a:ln>
              <a:effectLst/>
            </c:spPr>
            <c:extLst>
              <c:ext xmlns:c16="http://schemas.microsoft.com/office/drawing/2014/chart" uri="{C3380CC4-5D6E-409C-BE32-E72D297353CC}">
                <c16:uniqueId val="{00000001-A07C-47EB-B9C0-2BA76E5A2E82}"/>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A07C-47EB-B9C0-2BA76E5A2E82}"/>
              </c:ext>
            </c:extLst>
          </c:dPt>
          <c:dPt>
            <c:idx val="2"/>
            <c:bubble3D val="0"/>
            <c:spPr>
              <a:solidFill>
                <a:schemeClr val="accent6"/>
              </a:solidFill>
              <a:ln w="19050">
                <a:solidFill>
                  <a:schemeClr val="lt1"/>
                </a:solidFill>
              </a:ln>
              <a:effectLst/>
            </c:spPr>
            <c:extLst>
              <c:ext xmlns:c16="http://schemas.microsoft.com/office/drawing/2014/chart" uri="{C3380CC4-5D6E-409C-BE32-E72D297353CC}">
                <c16:uniqueId val="{00000005-A07C-47EB-B9C0-2BA76E5A2E82}"/>
              </c:ext>
            </c:extLst>
          </c:dPt>
          <c:dLbls>
            <c:spPr>
              <a:noFill/>
              <a:ln>
                <a:noFill/>
              </a:ln>
              <a:effectLst/>
            </c:spPr>
            <c:txPr>
              <a:bodyPr rot="0" spcFirstLastPara="1" vertOverflow="ellipsis" vert="horz" wrap="square" lIns="38100" tIns="19050" rIns="38100" bIns="19050" anchor="ctr" anchorCtr="1">
                <a:spAutoFit/>
              </a:bodyPr>
              <a:lstStyle/>
              <a:p>
                <a:pPr rtl="0">
                  <a:defRPr sz="1197" b="1" i="0" u="none" strike="noStrike" kern="1200" baseline="0">
                    <a:solidFill>
                      <a:schemeClr val="tx1"/>
                    </a:solidFill>
                    <a:latin typeface="+mn-lt"/>
                    <a:ea typeface="+mn-ea"/>
                    <a:cs typeface="+mn-cs"/>
                  </a:defRPr>
                </a:pPr>
                <a:endParaRPr lang="fr-FR"/>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On-site</c:v>
                </c:pt>
                <c:pt idx="1">
                  <c:v>Off-site</c:v>
                </c:pt>
                <c:pt idx="2">
                  <c:v>On-site and off-site</c:v>
                </c:pt>
              </c:strCache>
            </c:strRef>
          </c:cat>
          <c:val>
            <c:numRef>
              <c:f>Sheet1!$B$2:$B$4</c:f>
              <c:numCache>
                <c:formatCode>General</c:formatCode>
                <c:ptCount val="3"/>
                <c:pt idx="0">
                  <c:v>15</c:v>
                </c:pt>
                <c:pt idx="1">
                  <c:v>1</c:v>
                </c:pt>
                <c:pt idx="2">
                  <c:v>7</c:v>
                </c:pt>
              </c:numCache>
            </c:numRef>
          </c:val>
          <c:extLst>
            <c:ext xmlns:c16="http://schemas.microsoft.com/office/drawing/2014/chart" uri="{C3380CC4-5D6E-409C-BE32-E72D297353CC}">
              <c16:uniqueId val="{00000000-E24E-49B4-9674-CB5BF1433B9E}"/>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1197" b="1" i="0" u="none" strike="noStrike" kern="1200" baseline="0">
              <a:solidFill>
                <a:schemeClr val="tx1"/>
              </a:solidFill>
              <a:latin typeface="+mn-lt"/>
              <a:ea typeface="+mn-ea"/>
              <a:cs typeface="+mn-cs"/>
            </a:defRPr>
          </a:pPr>
          <a:endParaRPr lang="fr-FR"/>
        </a:p>
      </c:txPr>
    </c:legend>
    <c:plotVisOnly val="1"/>
    <c:dispBlanksAs val="gap"/>
    <c:showDLblsOverMax val="0"/>
  </c:chart>
  <c:spPr>
    <a:noFill/>
    <a:ln>
      <a:noFill/>
    </a:ln>
    <a:effectLst/>
  </c:spPr>
  <c:txPr>
    <a:bodyPr/>
    <a:lstStyle/>
    <a:p>
      <a:pPr rtl="0">
        <a:defRPr/>
      </a:pPr>
      <a:endParaRPr lang="fr-FR"/>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rtl="0">
              <a:defRPr sz="1862" b="0" i="0" u="none" strike="noStrike" kern="1200" spc="0" baseline="0">
                <a:solidFill>
                  <a:schemeClr val="tx1"/>
                </a:solidFill>
                <a:latin typeface="+mn-lt"/>
                <a:ea typeface="+mn-ea"/>
                <a:cs typeface="+mn-cs"/>
              </a:defRPr>
            </a:pPr>
            <a:r>
              <a:rPr lang="fr-ca" b="0" i="0" u="none" baseline="0" dirty="0">
                <a:solidFill>
                  <a:schemeClr val="tx1"/>
                </a:solidFill>
              </a:rPr>
              <a:t>Lieu des autres services</a:t>
            </a:r>
            <a:endParaRPr lang="fr-ca" dirty="0">
              <a:solidFill>
                <a:schemeClr val="tx1"/>
              </a:solidFill>
            </a:endParaRPr>
          </a:p>
        </c:rich>
      </c:tx>
      <c:overlay val="0"/>
      <c:spPr>
        <a:noFill/>
        <a:ln>
          <a:noFill/>
        </a:ln>
        <a:effectLst/>
      </c:spPr>
      <c:txPr>
        <a:bodyPr rot="0" spcFirstLastPara="1" vertOverflow="ellipsis" vert="horz" wrap="square" anchor="ctr" anchorCtr="1"/>
        <a:lstStyle/>
        <a:p>
          <a:pPr rtl="0">
            <a:defRPr sz="1862" b="0" i="0" u="none" strike="noStrike" kern="1200" spc="0" baseline="0">
              <a:solidFill>
                <a:schemeClr val="tx1"/>
              </a:solidFill>
              <a:latin typeface="+mn-lt"/>
              <a:ea typeface="+mn-ea"/>
              <a:cs typeface="+mn-cs"/>
            </a:defRPr>
          </a:pPr>
          <a:endParaRPr lang="fr-FR"/>
        </a:p>
      </c:txPr>
    </c:title>
    <c:autoTitleDeleted val="0"/>
    <c:plotArea>
      <c:layout/>
      <c:barChart>
        <c:barDir val="bar"/>
        <c:grouping val="stacked"/>
        <c:varyColors val="0"/>
        <c:ser>
          <c:idx val="0"/>
          <c:order val="0"/>
          <c:tx>
            <c:strRef>
              <c:f>Sheet1!$B$1</c:f>
              <c:strCache>
                <c:ptCount val="1"/>
                <c:pt idx="0">
                  <c:v>On-site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rtl="0">
                  <a:defRPr sz="1197" b="1" i="0" u="none" strike="noStrike" kern="1200" baseline="0">
                    <a:solidFill>
                      <a:schemeClr val="tx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Forensic medical examination</c:v>
                </c:pt>
                <c:pt idx="1">
                  <c:v>Court preparation</c:v>
                </c:pt>
                <c:pt idx="2">
                  <c:v>Court accompaniment</c:v>
                </c:pt>
                <c:pt idx="3">
                  <c:v>Trauma assessment</c:v>
                </c:pt>
                <c:pt idx="4">
                  <c:v>Victim and family support and advocacy</c:v>
                </c:pt>
              </c:strCache>
            </c:strRef>
          </c:cat>
          <c:val>
            <c:numRef>
              <c:f>Sheet1!$B$2:$B$6</c:f>
              <c:numCache>
                <c:formatCode>General</c:formatCode>
                <c:ptCount val="5"/>
                <c:pt idx="0">
                  <c:v>4</c:v>
                </c:pt>
                <c:pt idx="1">
                  <c:v>4</c:v>
                </c:pt>
                <c:pt idx="2">
                  <c:v>1</c:v>
                </c:pt>
                <c:pt idx="3">
                  <c:v>6</c:v>
                </c:pt>
                <c:pt idx="4">
                  <c:v>8</c:v>
                </c:pt>
              </c:numCache>
            </c:numRef>
          </c:val>
          <c:extLst>
            <c:ext xmlns:c16="http://schemas.microsoft.com/office/drawing/2014/chart" uri="{C3380CC4-5D6E-409C-BE32-E72D297353CC}">
              <c16:uniqueId val="{00000000-AF5B-400A-8638-3F9FA161A626}"/>
            </c:ext>
          </c:extLst>
        </c:ser>
        <c:ser>
          <c:idx val="1"/>
          <c:order val="1"/>
          <c:tx>
            <c:strRef>
              <c:f>Sheet1!$C$1</c:f>
              <c:strCache>
                <c:ptCount val="1"/>
                <c:pt idx="0">
                  <c:v>Off-site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rtl="0">
                  <a:defRPr sz="1197" b="1" i="0" u="none" strike="noStrike" kern="1200" baseline="0">
                    <a:solidFill>
                      <a:schemeClr val="tx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Forensic medical examination</c:v>
                </c:pt>
                <c:pt idx="1">
                  <c:v>Court preparation</c:v>
                </c:pt>
                <c:pt idx="2">
                  <c:v>Court accompaniment</c:v>
                </c:pt>
                <c:pt idx="3">
                  <c:v>Trauma assessment</c:v>
                </c:pt>
                <c:pt idx="4">
                  <c:v>Victim and family support and advocacy</c:v>
                </c:pt>
              </c:strCache>
            </c:strRef>
          </c:cat>
          <c:val>
            <c:numRef>
              <c:f>Sheet1!$C$2:$C$6</c:f>
              <c:numCache>
                <c:formatCode>General</c:formatCode>
                <c:ptCount val="5"/>
                <c:pt idx="0">
                  <c:v>11</c:v>
                </c:pt>
                <c:pt idx="1">
                  <c:v>3</c:v>
                </c:pt>
                <c:pt idx="2">
                  <c:v>6</c:v>
                </c:pt>
                <c:pt idx="3">
                  <c:v>1</c:v>
                </c:pt>
              </c:numCache>
            </c:numRef>
          </c:val>
          <c:extLst>
            <c:ext xmlns:c16="http://schemas.microsoft.com/office/drawing/2014/chart" uri="{C3380CC4-5D6E-409C-BE32-E72D297353CC}">
              <c16:uniqueId val="{00000001-AF5B-400A-8638-3F9FA161A626}"/>
            </c:ext>
          </c:extLst>
        </c:ser>
        <c:ser>
          <c:idx val="2"/>
          <c:order val="2"/>
          <c:tx>
            <c:strRef>
              <c:f>Sheet1!$D$1</c:f>
              <c:strCache>
                <c:ptCount val="1"/>
                <c:pt idx="0">
                  <c:v>On-site and off-site</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rtl="0">
                  <a:defRPr sz="1197" b="1" i="0" u="none" strike="noStrike" kern="1200" baseline="0">
                    <a:solidFill>
                      <a:schemeClr val="tx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Forensic medical examination</c:v>
                </c:pt>
                <c:pt idx="1">
                  <c:v>Court preparation</c:v>
                </c:pt>
                <c:pt idx="2">
                  <c:v>Court accompaniment</c:v>
                </c:pt>
                <c:pt idx="3">
                  <c:v>Trauma assessment</c:v>
                </c:pt>
                <c:pt idx="4">
                  <c:v>Victim and family support and advocacy</c:v>
                </c:pt>
              </c:strCache>
            </c:strRef>
          </c:cat>
          <c:val>
            <c:numRef>
              <c:f>Sheet1!$D$2:$D$6</c:f>
              <c:numCache>
                <c:formatCode>General</c:formatCode>
                <c:ptCount val="5"/>
                <c:pt idx="0">
                  <c:v>4</c:v>
                </c:pt>
                <c:pt idx="1">
                  <c:v>7</c:v>
                </c:pt>
                <c:pt idx="2">
                  <c:v>7</c:v>
                </c:pt>
                <c:pt idx="3">
                  <c:v>6</c:v>
                </c:pt>
                <c:pt idx="4">
                  <c:v>14</c:v>
                </c:pt>
              </c:numCache>
            </c:numRef>
          </c:val>
          <c:extLst>
            <c:ext xmlns:c16="http://schemas.microsoft.com/office/drawing/2014/chart" uri="{C3380CC4-5D6E-409C-BE32-E72D297353CC}">
              <c16:uniqueId val="{00000002-AF5B-400A-8638-3F9FA161A626}"/>
            </c:ext>
          </c:extLst>
        </c:ser>
        <c:dLbls>
          <c:dLblPos val="ctr"/>
          <c:showLegendKey val="0"/>
          <c:showVal val="1"/>
          <c:showCatName val="0"/>
          <c:showSerName val="0"/>
          <c:showPercent val="0"/>
          <c:showBubbleSize val="0"/>
        </c:dLbls>
        <c:gapWidth val="150"/>
        <c:overlap val="100"/>
        <c:axId val="525326840"/>
        <c:axId val="525329136"/>
      </c:barChart>
      <c:catAx>
        <c:axId val="5253268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rtl="0">
              <a:defRPr sz="1197" b="1" i="0" u="none" strike="noStrike" kern="1200" baseline="0">
                <a:solidFill>
                  <a:schemeClr val="tx1"/>
                </a:solidFill>
                <a:latin typeface="+mn-lt"/>
                <a:ea typeface="+mn-ea"/>
                <a:cs typeface="+mn-cs"/>
              </a:defRPr>
            </a:pPr>
            <a:endParaRPr lang="fr-FR"/>
          </a:p>
        </c:txPr>
        <c:crossAx val="525329136"/>
        <c:crosses val="autoZero"/>
        <c:auto val="1"/>
        <c:lblAlgn val="ctr"/>
        <c:lblOffset val="100"/>
        <c:noMultiLvlLbl val="0"/>
      </c:catAx>
      <c:valAx>
        <c:axId val="52532913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rtl="0">
              <a:defRPr sz="1197" b="0" i="0" u="none" strike="noStrike" kern="1200" baseline="0">
                <a:solidFill>
                  <a:schemeClr val="tx1"/>
                </a:solidFill>
                <a:latin typeface="+mn-lt"/>
                <a:ea typeface="+mn-ea"/>
                <a:cs typeface="+mn-cs"/>
              </a:defRPr>
            </a:pPr>
            <a:endParaRPr lang="fr-FR"/>
          </a:p>
        </c:txPr>
        <c:crossAx val="5253268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rtl="0">
            <a:defRPr sz="1197" b="0" i="0" u="none" strike="noStrike" kern="1200" baseline="0">
              <a:solidFill>
                <a:schemeClr val="tx1"/>
              </a:solidFill>
              <a:latin typeface="+mn-lt"/>
              <a:ea typeface="+mn-ea"/>
              <a:cs typeface="+mn-cs"/>
            </a:defRPr>
          </a:pPr>
          <a:endParaRPr lang="fr-FR"/>
        </a:p>
      </c:txPr>
    </c:legend>
    <c:plotVisOnly val="1"/>
    <c:dispBlanksAs val="gap"/>
    <c:showDLblsOverMax val="0"/>
  </c:chart>
  <c:spPr>
    <a:noFill/>
    <a:ln>
      <a:noFill/>
    </a:ln>
    <a:effectLst/>
  </c:spPr>
  <c:txPr>
    <a:bodyPr/>
    <a:lstStyle/>
    <a:p>
      <a:pPr rtl="0">
        <a:defRPr/>
      </a:pPr>
      <a:endParaRPr lang="fr-FR"/>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rtl="0">
              <a:defRPr sz="1862" b="1" i="0" u="none" strike="noStrike" kern="1200" spc="0" baseline="0">
                <a:solidFill>
                  <a:schemeClr val="tx1"/>
                </a:solidFill>
                <a:latin typeface="+mn-lt"/>
                <a:ea typeface="+mn-ea"/>
                <a:cs typeface="+mn-cs"/>
              </a:defRPr>
            </a:pPr>
            <a:r>
              <a:rPr lang="fr-ca" b="1" i="0" u="none" baseline="0" dirty="0">
                <a:solidFill>
                  <a:schemeClr val="tx1"/>
                </a:solidFill>
              </a:rPr>
              <a:t>Lieu des services de santé mentale (n=22)</a:t>
            </a:r>
            <a:endParaRPr lang="fr-ca" b="1" dirty="0">
              <a:solidFill>
                <a:schemeClr val="tx1"/>
              </a:solidFill>
            </a:endParaRPr>
          </a:p>
        </c:rich>
      </c:tx>
      <c:overlay val="0"/>
      <c:spPr>
        <a:noFill/>
        <a:ln>
          <a:noFill/>
        </a:ln>
        <a:effectLst/>
      </c:spPr>
      <c:txPr>
        <a:bodyPr rot="0" spcFirstLastPara="1" vertOverflow="ellipsis" vert="horz" wrap="square" anchor="ctr" anchorCtr="1"/>
        <a:lstStyle/>
        <a:p>
          <a:pPr rtl="0">
            <a:defRPr sz="1862" b="1" i="0" u="none" strike="noStrike" kern="1200" spc="0" baseline="0">
              <a:solidFill>
                <a:schemeClr val="tx1"/>
              </a:solidFill>
              <a:latin typeface="+mn-lt"/>
              <a:ea typeface="+mn-ea"/>
              <a:cs typeface="+mn-cs"/>
            </a:defRPr>
          </a:pPr>
          <a:endParaRPr lang="fr-FR"/>
        </a:p>
      </c:txPr>
    </c:title>
    <c:autoTitleDeleted val="0"/>
    <c:plotArea>
      <c:layout/>
      <c:pieChart>
        <c:varyColors val="1"/>
        <c:ser>
          <c:idx val="0"/>
          <c:order val="0"/>
          <c:tx>
            <c:strRef>
              <c:f>Sheet1!$B$1</c:f>
              <c:strCache>
                <c:ptCount val="1"/>
                <c:pt idx="0">
                  <c:v>Emplacement des services de santé mentale (n=22)</c:v>
                </c:pt>
              </c:strCache>
            </c:strRef>
          </c:tx>
          <c:dPt>
            <c:idx val="0"/>
            <c:bubble3D val="0"/>
            <c:spPr>
              <a:solidFill>
                <a:schemeClr val="accent2"/>
              </a:solidFill>
              <a:ln w="19050">
                <a:solidFill>
                  <a:schemeClr val="lt1"/>
                </a:solidFill>
              </a:ln>
              <a:effectLst/>
            </c:spPr>
            <c:extLst>
              <c:ext xmlns:c16="http://schemas.microsoft.com/office/drawing/2014/chart" uri="{C3380CC4-5D6E-409C-BE32-E72D297353CC}">
                <c16:uniqueId val="{00000001-5918-4704-9CBD-AB2713A0D1F7}"/>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5918-4704-9CBD-AB2713A0D1F7}"/>
              </c:ext>
            </c:extLst>
          </c:dPt>
          <c:dPt>
            <c:idx val="2"/>
            <c:bubble3D val="0"/>
            <c:spPr>
              <a:solidFill>
                <a:schemeClr val="accent6"/>
              </a:solidFill>
              <a:ln w="19050">
                <a:solidFill>
                  <a:schemeClr val="lt1"/>
                </a:solidFill>
              </a:ln>
              <a:effectLst/>
            </c:spPr>
            <c:extLst>
              <c:ext xmlns:c16="http://schemas.microsoft.com/office/drawing/2014/chart" uri="{C3380CC4-5D6E-409C-BE32-E72D297353CC}">
                <c16:uniqueId val="{00000005-5918-4704-9CBD-AB2713A0D1F7}"/>
              </c:ext>
            </c:extLst>
          </c:dPt>
          <c:dLbls>
            <c:spPr>
              <a:noFill/>
              <a:ln>
                <a:noFill/>
              </a:ln>
              <a:effectLst/>
            </c:spPr>
            <c:txPr>
              <a:bodyPr rot="0" spcFirstLastPara="1" vertOverflow="ellipsis" vert="horz" wrap="square" lIns="38100" tIns="19050" rIns="38100" bIns="19050" anchor="ctr" anchorCtr="1">
                <a:spAutoFit/>
              </a:bodyPr>
              <a:lstStyle/>
              <a:p>
                <a:pPr rtl="0">
                  <a:defRPr sz="1197" b="1" i="0" u="none" strike="noStrike" kern="1200" baseline="0">
                    <a:solidFill>
                      <a:schemeClr val="tx1"/>
                    </a:solidFill>
                    <a:latin typeface="+mn-lt"/>
                    <a:ea typeface="+mn-ea"/>
                    <a:cs typeface="+mn-cs"/>
                  </a:defRPr>
                </a:pPr>
                <a:endParaRPr lang="fr-FR"/>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Sur place</c:v>
                </c:pt>
                <c:pt idx="1">
                  <c:v>Hors site</c:v>
                </c:pt>
                <c:pt idx="2">
                  <c:v>Sur place et hors site</c:v>
                </c:pt>
              </c:strCache>
            </c:strRef>
          </c:cat>
          <c:val>
            <c:numRef>
              <c:f>Sheet1!$B$2:$B$4</c:f>
              <c:numCache>
                <c:formatCode>General</c:formatCode>
                <c:ptCount val="3"/>
                <c:pt idx="0">
                  <c:v>10</c:v>
                </c:pt>
                <c:pt idx="1">
                  <c:v>5</c:v>
                </c:pt>
                <c:pt idx="2">
                  <c:v>7</c:v>
                </c:pt>
              </c:numCache>
            </c:numRef>
          </c:val>
          <c:extLst>
            <c:ext xmlns:c16="http://schemas.microsoft.com/office/drawing/2014/chart" uri="{C3380CC4-5D6E-409C-BE32-E72D297353CC}">
              <c16:uniqueId val="{00000000-5721-40B9-A1AC-017A0135E1AC}"/>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1197" b="1" i="0" u="none" strike="noStrike" kern="1200" baseline="0">
              <a:solidFill>
                <a:schemeClr val="tx1"/>
              </a:solidFill>
              <a:latin typeface="+mn-lt"/>
              <a:ea typeface="+mn-ea"/>
              <a:cs typeface="+mn-cs"/>
            </a:defRPr>
          </a:pPr>
          <a:endParaRPr lang="fr-FR"/>
        </a:p>
      </c:txPr>
    </c:legend>
    <c:plotVisOnly val="1"/>
    <c:dispBlanksAs val="gap"/>
    <c:showDLblsOverMax val="0"/>
  </c:chart>
  <c:spPr>
    <a:noFill/>
    <a:ln>
      <a:noFill/>
    </a:ln>
    <a:effectLst/>
  </c:spPr>
  <c:txPr>
    <a:bodyPr/>
    <a:lstStyle/>
    <a:p>
      <a:pPr rtl="0">
        <a:defRPr/>
      </a:pPr>
      <a:endParaRPr lang="fr-FR"/>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rtl="0">
              <a:defRPr sz="1862" b="1" i="0" u="none" strike="noStrike" kern="1200" spc="0" baseline="0">
                <a:solidFill>
                  <a:schemeClr val="tx1"/>
                </a:solidFill>
                <a:latin typeface="+mn-lt"/>
                <a:ea typeface="+mn-ea"/>
                <a:cs typeface="+mn-cs"/>
              </a:defRPr>
            </a:pPr>
            <a:r>
              <a:rPr lang="fr-ca" b="1" i="0" u="none" baseline="0" dirty="0">
                <a:solidFill>
                  <a:schemeClr val="tx1"/>
                </a:solidFill>
              </a:rPr>
              <a:t>Lieu des services d’aide</a:t>
            </a:r>
            <a:endParaRPr lang="fr-ca" b="1" dirty="0">
              <a:solidFill>
                <a:schemeClr val="tx1"/>
              </a:solidFill>
            </a:endParaRPr>
          </a:p>
        </c:rich>
      </c:tx>
      <c:layout>
        <c:manualLayout>
          <c:xMode val="edge"/>
          <c:yMode val="edge"/>
          <c:x val="0.14508805368032834"/>
          <c:y val="2.4354813191870862E-2"/>
        </c:manualLayout>
      </c:layout>
      <c:overlay val="0"/>
      <c:spPr>
        <a:noFill/>
        <a:ln>
          <a:noFill/>
        </a:ln>
        <a:effectLst/>
      </c:spPr>
      <c:txPr>
        <a:bodyPr rot="0" spcFirstLastPara="1" vertOverflow="ellipsis" vert="horz" wrap="square" anchor="ctr" anchorCtr="1"/>
        <a:lstStyle/>
        <a:p>
          <a:pPr rtl="0">
            <a:defRPr sz="1862" b="1" i="0" u="none" strike="noStrike" kern="1200" spc="0" baseline="0">
              <a:solidFill>
                <a:schemeClr val="tx1"/>
              </a:solidFill>
              <a:latin typeface="+mn-lt"/>
              <a:ea typeface="+mn-ea"/>
              <a:cs typeface="+mn-cs"/>
            </a:defRPr>
          </a:pPr>
          <a:endParaRPr lang="fr-FR"/>
        </a:p>
      </c:txPr>
    </c:title>
    <c:autoTitleDeleted val="0"/>
    <c:plotArea>
      <c:layout/>
      <c:barChart>
        <c:barDir val="bar"/>
        <c:grouping val="stacked"/>
        <c:varyColors val="0"/>
        <c:ser>
          <c:idx val="0"/>
          <c:order val="0"/>
          <c:tx>
            <c:strRef>
              <c:f>Sheet1!$B$1</c:f>
              <c:strCache>
                <c:ptCount val="1"/>
                <c:pt idx="0">
                  <c:v>On-site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rtl="0">
                  <a:defRPr sz="1197" b="1" i="0" u="none" strike="noStrike" kern="1200" baseline="0">
                    <a:solidFill>
                      <a:schemeClr val="tx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Assistance in seeking compensation or restitution</c:v>
                </c:pt>
                <c:pt idx="1">
                  <c:v>Assistance in the preparation of Victim Impact Statements</c:v>
                </c:pt>
              </c:strCache>
            </c:strRef>
          </c:cat>
          <c:val>
            <c:numRef>
              <c:f>Sheet1!$B$2:$B$3</c:f>
              <c:numCache>
                <c:formatCode>General</c:formatCode>
                <c:ptCount val="2"/>
                <c:pt idx="0">
                  <c:v>5</c:v>
                </c:pt>
                <c:pt idx="1">
                  <c:v>5</c:v>
                </c:pt>
              </c:numCache>
            </c:numRef>
          </c:val>
          <c:extLst>
            <c:ext xmlns:c16="http://schemas.microsoft.com/office/drawing/2014/chart" uri="{C3380CC4-5D6E-409C-BE32-E72D297353CC}">
              <c16:uniqueId val="{00000000-B8D2-4F8F-A47C-50837B2DB4AE}"/>
            </c:ext>
          </c:extLst>
        </c:ser>
        <c:ser>
          <c:idx val="1"/>
          <c:order val="1"/>
          <c:tx>
            <c:strRef>
              <c:f>Sheet1!$C$1</c:f>
              <c:strCache>
                <c:ptCount val="1"/>
                <c:pt idx="0">
                  <c:v>Off-site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rtl="0">
                  <a:defRPr sz="1197" b="1" i="0" u="none" strike="noStrike" kern="1200" baseline="0">
                    <a:solidFill>
                      <a:schemeClr val="tx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Assistance in seeking compensation or restitution</c:v>
                </c:pt>
                <c:pt idx="1">
                  <c:v>Assistance in the preparation of Victim Impact Statements</c:v>
                </c:pt>
              </c:strCache>
            </c:strRef>
          </c:cat>
          <c:val>
            <c:numRef>
              <c:f>Sheet1!$C$2:$C$3</c:f>
              <c:numCache>
                <c:formatCode>General</c:formatCode>
                <c:ptCount val="2"/>
                <c:pt idx="0">
                  <c:v>3</c:v>
                </c:pt>
                <c:pt idx="1">
                  <c:v>4</c:v>
                </c:pt>
              </c:numCache>
            </c:numRef>
          </c:val>
          <c:extLst>
            <c:ext xmlns:c16="http://schemas.microsoft.com/office/drawing/2014/chart" uri="{C3380CC4-5D6E-409C-BE32-E72D297353CC}">
              <c16:uniqueId val="{00000001-B8D2-4F8F-A47C-50837B2DB4AE}"/>
            </c:ext>
          </c:extLst>
        </c:ser>
        <c:ser>
          <c:idx val="2"/>
          <c:order val="2"/>
          <c:tx>
            <c:strRef>
              <c:f>Sheet1!$D$1</c:f>
              <c:strCache>
                <c:ptCount val="1"/>
                <c:pt idx="0">
                  <c:v>On-site and off-site</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rtl="0">
                  <a:defRPr sz="1197" b="1" i="0" u="none" strike="noStrike" kern="1200" baseline="0">
                    <a:solidFill>
                      <a:schemeClr val="tx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Assistance in seeking compensation or restitution</c:v>
                </c:pt>
                <c:pt idx="1">
                  <c:v>Assistance in the preparation of Victim Impact Statements</c:v>
                </c:pt>
              </c:strCache>
            </c:strRef>
          </c:cat>
          <c:val>
            <c:numRef>
              <c:f>Sheet1!$D$2:$D$3</c:f>
              <c:numCache>
                <c:formatCode>General</c:formatCode>
                <c:ptCount val="2"/>
                <c:pt idx="0">
                  <c:v>5</c:v>
                </c:pt>
                <c:pt idx="1">
                  <c:v>7</c:v>
                </c:pt>
              </c:numCache>
            </c:numRef>
          </c:val>
          <c:extLst>
            <c:ext xmlns:c16="http://schemas.microsoft.com/office/drawing/2014/chart" uri="{C3380CC4-5D6E-409C-BE32-E72D297353CC}">
              <c16:uniqueId val="{00000002-B8D2-4F8F-A47C-50837B2DB4AE}"/>
            </c:ext>
          </c:extLst>
        </c:ser>
        <c:dLbls>
          <c:dLblPos val="ctr"/>
          <c:showLegendKey val="0"/>
          <c:showVal val="1"/>
          <c:showCatName val="0"/>
          <c:showSerName val="0"/>
          <c:showPercent val="0"/>
          <c:showBubbleSize val="0"/>
        </c:dLbls>
        <c:gapWidth val="182"/>
        <c:overlap val="100"/>
        <c:axId val="588442448"/>
        <c:axId val="588445400"/>
      </c:barChart>
      <c:catAx>
        <c:axId val="5884424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rtl="0">
              <a:defRPr sz="1197" b="1" i="0" u="none" strike="noStrike" kern="1200" baseline="0">
                <a:solidFill>
                  <a:schemeClr val="tx1"/>
                </a:solidFill>
                <a:latin typeface="+mn-lt"/>
                <a:ea typeface="+mn-ea"/>
                <a:cs typeface="+mn-cs"/>
              </a:defRPr>
            </a:pPr>
            <a:endParaRPr lang="fr-FR"/>
          </a:p>
        </c:txPr>
        <c:crossAx val="588445400"/>
        <c:crosses val="autoZero"/>
        <c:auto val="1"/>
        <c:lblAlgn val="ctr"/>
        <c:lblOffset val="100"/>
        <c:noMultiLvlLbl val="0"/>
      </c:catAx>
      <c:valAx>
        <c:axId val="5884454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rtl="0">
              <a:defRPr sz="1197" b="0" i="0" u="none" strike="noStrike" kern="1200" baseline="0">
                <a:solidFill>
                  <a:schemeClr val="tx1"/>
                </a:solidFill>
                <a:latin typeface="+mn-lt"/>
                <a:ea typeface="+mn-ea"/>
                <a:cs typeface="+mn-cs"/>
              </a:defRPr>
            </a:pPr>
            <a:endParaRPr lang="fr-FR"/>
          </a:p>
        </c:txPr>
        <c:crossAx val="5884424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rtl="0">
            <a:defRPr sz="1197" b="1" i="0" u="none" strike="noStrike" kern="1200" baseline="0">
              <a:solidFill>
                <a:schemeClr val="tx1"/>
              </a:solidFill>
              <a:latin typeface="+mn-lt"/>
              <a:ea typeface="+mn-ea"/>
              <a:cs typeface="+mn-cs"/>
            </a:defRPr>
          </a:pPr>
          <a:endParaRPr lang="fr-FR"/>
        </a:p>
      </c:txPr>
    </c:legend>
    <c:plotVisOnly val="1"/>
    <c:dispBlanksAs val="gap"/>
    <c:showDLblsOverMax val="0"/>
  </c:chart>
  <c:spPr>
    <a:noFill/>
    <a:ln>
      <a:noFill/>
    </a:ln>
    <a:effectLst/>
  </c:spPr>
  <c:txPr>
    <a:bodyPr/>
    <a:lstStyle/>
    <a:p>
      <a:pPr rtl="0">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0.75563</cdr:x>
      <cdr:y>0.14879</cdr:y>
    </cdr:from>
    <cdr:to>
      <cdr:x>0.87023</cdr:x>
      <cdr:y>0.21213</cdr:y>
    </cdr:to>
    <cdr:sp macro="" textlink="">
      <cdr:nvSpPr>
        <cdr:cNvPr id="2" name="TextBox 1">
          <a:extLst xmlns:a="http://schemas.openxmlformats.org/drawingml/2006/main">
            <a:ext uri="{FF2B5EF4-FFF2-40B4-BE49-F238E27FC236}">
              <a16:creationId xmlns:a16="http://schemas.microsoft.com/office/drawing/2014/main" id="{117DEEA3-1478-5630-2CB0-25A8A4A87183}"/>
            </a:ext>
          </a:extLst>
        </cdr:cNvPr>
        <cdr:cNvSpPr txBox="1"/>
      </cdr:nvSpPr>
      <cdr:spPr>
        <a:xfrm xmlns:a="http://schemas.openxmlformats.org/drawingml/2006/main">
          <a:off x="5868216" y="779539"/>
          <a:ext cx="890015" cy="331839"/>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0"/>
        <a:lstStyle xmlns:a="http://schemas.openxmlformats.org/drawingml/2006/main"/>
        <a:p xmlns:a="http://schemas.openxmlformats.org/drawingml/2006/main">
          <a:r>
            <a:rPr lang="fr-CA" sz="1600" dirty="0"/>
            <a:t>Ouvert</a:t>
          </a:r>
          <a:endParaRPr lang="en-US" sz="1100" dirty="0"/>
        </a:p>
      </cdr:txBody>
    </cdr:sp>
  </cdr:relSizeAnchor>
  <cdr:relSizeAnchor xmlns:cdr="http://schemas.openxmlformats.org/drawingml/2006/chartDrawing">
    <cdr:from>
      <cdr:x>0.75432</cdr:x>
      <cdr:y>0.20342</cdr:y>
    </cdr:from>
    <cdr:to>
      <cdr:x>1</cdr:x>
      <cdr:y>0.30562</cdr:y>
    </cdr:to>
    <cdr:sp macro="" textlink="">
      <cdr:nvSpPr>
        <cdr:cNvPr id="3" name="TextBox 1">
          <a:extLst xmlns:a="http://schemas.openxmlformats.org/drawingml/2006/main">
            <a:ext uri="{FF2B5EF4-FFF2-40B4-BE49-F238E27FC236}">
              <a16:creationId xmlns:a16="http://schemas.microsoft.com/office/drawing/2014/main" id="{B3F0650E-DC77-1F76-0686-F191A8C105F5}"/>
            </a:ext>
          </a:extLst>
        </cdr:cNvPr>
        <cdr:cNvSpPr txBox="1"/>
      </cdr:nvSpPr>
      <cdr:spPr>
        <a:xfrm xmlns:a="http://schemas.openxmlformats.org/drawingml/2006/main">
          <a:off x="5858056" y="1065744"/>
          <a:ext cx="1907952" cy="535415"/>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CA" sz="1500" dirty="0"/>
            <a:t>En cours</a:t>
          </a:r>
          <a:endParaRPr lang="en-US" sz="1500" dirty="0"/>
        </a:p>
      </cdr:txBody>
    </cdr:sp>
  </cdr:relSizeAnchor>
  <cdr:relSizeAnchor xmlns:cdr="http://schemas.openxmlformats.org/drawingml/2006/chartDrawing">
    <cdr:from>
      <cdr:x>0.75781</cdr:x>
      <cdr:y>0.29691</cdr:y>
    </cdr:from>
    <cdr:to>
      <cdr:x>0.9917</cdr:x>
      <cdr:y>0.36024</cdr:y>
    </cdr:to>
    <cdr:sp macro="" textlink="">
      <cdr:nvSpPr>
        <cdr:cNvPr id="4" name="TextBox 1">
          <a:extLst xmlns:a="http://schemas.openxmlformats.org/drawingml/2006/main">
            <a:ext uri="{FF2B5EF4-FFF2-40B4-BE49-F238E27FC236}">
              <a16:creationId xmlns:a16="http://schemas.microsoft.com/office/drawing/2014/main" id="{CCE83C9B-493B-5E89-0A3A-DBCF0B2EEF67}"/>
            </a:ext>
          </a:extLst>
        </cdr:cNvPr>
        <cdr:cNvSpPr txBox="1"/>
      </cdr:nvSpPr>
      <cdr:spPr>
        <a:xfrm xmlns:a="http://schemas.openxmlformats.org/drawingml/2006/main">
          <a:off x="5885180" y="1555526"/>
          <a:ext cx="1816341" cy="331839"/>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CA" sz="1500" dirty="0"/>
            <a:t>Étude de faisabilité</a:t>
          </a:r>
          <a:endParaRPr lang="en-US" sz="1500" dirty="0"/>
        </a:p>
      </cdr:txBody>
    </cdr:sp>
  </cdr:relSizeAnchor>
  <cdr:relSizeAnchor xmlns:cdr="http://schemas.openxmlformats.org/drawingml/2006/chartDrawing">
    <cdr:from>
      <cdr:x>0.75432</cdr:x>
      <cdr:y>0.36024</cdr:y>
    </cdr:from>
    <cdr:to>
      <cdr:x>0.86892</cdr:x>
      <cdr:y>0.42358</cdr:y>
    </cdr:to>
    <cdr:sp macro="" textlink="">
      <cdr:nvSpPr>
        <cdr:cNvPr id="5" name="TextBox 1">
          <a:extLst xmlns:a="http://schemas.openxmlformats.org/drawingml/2006/main">
            <a:ext uri="{FF2B5EF4-FFF2-40B4-BE49-F238E27FC236}">
              <a16:creationId xmlns:a16="http://schemas.microsoft.com/office/drawing/2014/main" id="{F55D693A-48F4-A6F2-71DC-7755BA77E9A1}"/>
            </a:ext>
          </a:extLst>
        </cdr:cNvPr>
        <cdr:cNvSpPr txBox="1"/>
      </cdr:nvSpPr>
      <cdr:spPr>
        <a:xfrm xmlns:a="http://schemas.openxmlformats.org/drawingml/2006/main">
          <a:off x="5858056" y="1887365"/>
          <a:ext cx="890015" cy="331839"/>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CA" sz="1600" dirty="0"/>
            <a:t>Autre</a:t>
          </a:r>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0.2621</cdr:x>
      <cdr:y>0.86082</cdr:y>
    </cdr:from>
    <cdr:to>
      <cdr:x>0.34106</cdr:x>
      <cdr:y>0.92163</cdr:y>
    </cdr:to>
    <cdr:sp macro="" textlink="">
      <cdr:nvSpPr>
        <cdr:cNvPr id="2" name="TextBox 2">
          <a:extLst xmlns:a="http://schemas.openxmlformats.org/drawingml/2006/main">
            <a:ext uri="{FF2B5EF4-FFF2-40B4-BE49-F238E27FC236}">
              <a16:creationId xmlns:a16="http://schemas.microsoft.com/office/drawing/2014/main" id="{4AA7D482-FBF7-947D-4038-E11AD8FC1149}"/>
            </a:ext>
          </a:extLst>
        </cdr:cNvPr>
        <cdr:cNvSpPr txBox="1"/>
      </cdr:nvSpPr>
      <cdr:spPr>
        <a:xfrm xmlns:a="http://schemas.openxmlformats.org/drawingml/2006/main">
          <a:off x="1798660" y="3485667"/>
          <a:ext cx="541885" cy="246221"/>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fr-CA" sz="1000" b="1" dirty="0"/>
            <a:t>Filles</a:t>
          </a:r>
          <a:endParaRPr lang="en-US" sz="400" b="1" dirty="0"/>
        </a:p>
      </cdr:txBody>
    </cdr:sp>
  </cdr:relSizeAnchor>
  <cdr:relSizeAnchor xmlns:cdr="http://schemas.openxmlformats.org/drawingml/2006/chartDrawing">
    <cdr:from>
      <cdr:x>0.37582</cdr:x>
      <cdr:y>0.86079</cdr:y>
    </cdr:from>
    <cdr:to>
      <cdr:x>0.92024</cdr:x>
      <cdr:y>0.9216</cdr:y>
    </cdr:to>
    <cdr:sp macro="" textlink="">
      <cdr:nvSpPr>
        <cdr:cNvPr id="3" name="TextBox 2">
          <a:extLst xmlns:a="http://schemas.openxmlformats.org/drawingml/2006/main">
            <a:ext uri="{FF2B5EF4-FFF2-40B4-BE49-F238E27FC236}">
              <a16:creationId xmlns:a16="http://schemas.microsoft.com/office/drawing/2014/main" id="{E05ADD2C-D824-26AE-0172-5A6FAB655AFC}"/>
            </a:ext>
          </a:extLst>
        </cdr:cNvPr>
        <cdr:cNvSpPr txBox="1"/>
      </cdr:nvSpPr>
      <cdr:spPr>
        <a:xfrm xmlns:a="http://schemas.openxmlformats.org/drawingml/2006/main">
          <a:off x="2579084" y="3485542"/>
          <a:ext cx="3736197" cy="246221"/>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CA" sz="1000" b="1" dirty="0"/>
            <a:t>Enfants non binaires, bispirituels et de genre différent</a:t>
          </a:r>
          <a:endParaRPr lang="en-US" sz="200" b="1" dirty="0"/>
        </a:p>
      </cdr:txBody>
    </cdr:sp>
  </cdr:relSizeAnchor>
</c:userShapes>
</file>

<file path=ppt/drawings/drawing3.xml><?xml version="1.0" encoding="utf-8"?>
<c:userShapes xmlns:c="http://schemas.openxmlformats.org/drawingml/2006/chart">
  <cdr:relSizeAnchor xmlns:cdr="http://schemas.openxmlformats.org/drawingml/2006/chartDrawing">
    <cdr:from>
      <cdr:x>0.01645</cdr:x>
      <cdr:y>0.5907</cdr:y>
    </cdr:from>
    <cdr:to>
      <cdr:x>0.27007</cdr:x>
      <cdr:y>0.97088</cdr:y>
    </cdr:to>
    <cdr:sp macro="" textlink="">
      <cdr:nvSpPr>
        <cdr:cNvPr id="4" name="Rectangle 3">
          <a:extLst xmlns:a="http://schemas.openxmlformats.org/drawingml/2006/main">
            <a:ext uri="{FF2B5EF4-FFF2-40B4-BE49-F238E27FC236}">
              <a16:creationId xmlns:a16="http://schemas.microsoft.com/office/drawing/2014/main" id="{13216855-7637-9761-74CE-DBA5A3604DDB}"/>
            </a:ext>
          </a:extLst>
        </cdr:cNvPr>
        <cdr:cNvSpPr/>
      </cdr:nvSpPr>
      <cdr:spPr>
        <a:xfrm xmlns:a="http://schemas.openxmlformats.org/drawingml/2006/main">
          <a:off x="139325" y="2407410"/>
          <a:ext cx="2147455" cy="1549400"/>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dr:relSizeAnchor xmlns:cdr="http://schemas.openxmlformats.org/drawingml/2006/chartDrawing">
    <cdr:from>
      <cdr:x>0.031</cdr:x>
      <cdr:y>0.54797</cdr:y>
    </cdr:from>
    <cdr:to>
      <cdr:x>0.07388</cdr:x>
      <cdr:y>1</cdr:y>
    </cdr:to>
    <cdr:sp macro="" textlink="">
      <cdr:nvSpPr>
        <cdr:cNvPr id="2" name="TextBox 1">
          <a:extLst xmlns:a="http://schemas.openxmlformats.org/drawingml/2006/main">
            <a:ext uri="{FF2B5EF4-FFF2-40B4-BE49-F238E27FC236}">
              <a16:creationId xmlns:a16="http://schemas.microsoft.com/office/drawing/2014/main" id="{CCABE57F-C30D-93AD-0858-2FD3F71AB140}"/>
            </a:ext>
          </a:extLst>
        </cdr:cNvPr>
        <cdr:cNvSpPr txBox="1"/>
      </cdr:nvSpPr>
      <cdr:spPr>
        <a:xfrm xmlns:a="http://schemas.openxmlformats.org/drawingml/2006/main" rot="18830272">
          <a:off x="-477102" y="2972839"/>
          <a:ext cx="1842247" cy="363070"/>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0"/>
        <a:lstStyle xmlns:a="http://schemas.openxmlformats.org/drawingml/2006/main"/>
        <a:p xmlns:a="http://schemas.openxmlformats.org/drawingml/2006/main">
          <a:pPr algn="r"/>
          <a:r>
            <a:rPr lang="fr-CA" sz="1100" dirty="0">
              <a:effectLst/>
              <a:latin typeface="+mn-lt"/>
              <a:ea typeface="+mn-ea"/>
              <a:cs typeface="+mn-cs"/>
            </a:rPr>
            <a:t>Ressources en ligne </a:t>
          </a:r>
          <a:endParaRPr lang="en-US" sz="1100" dirty="0"/>
        </a:p>
      </cdr:txBody>
    </cdr:sp>
  </cdr:relSizeAnchor>
  <cdr:relSizeAnchor xmlns:cdr="http://schemas.openxmlformats.org/drawingml/2006/chartDrawing">
    <cdr:from>
      <cdr:x>0.18692</cdr:x>
      <cdr:y>0.54147</cdr:y>
    </cdr:from>
    <cdr:to>
      <cdr:x>0.2298</cdr:x>
      <cdr:y>0.98267</cdr:y>
    </cdr:to>
    <cdr:sp macro="" textlink="">
      <cdr:nvSpPr>
        <cdr:cNvPr id="3" name="TextBox 1">
          <a:extLst xmlns:a="http://schemas.openxmlformats.org/drawingml/2006/main">
            <a:ext uri="{FF2B5EF4-FFF2-40B4-BE49-F238E27FC236}">
              <a16:creationId xmlns:a16="http://schemas.microsoft.com/office/drawing/2014/main" id="{44853B9B-8EE8-A3C6-9035-A974F0FBC375}"/>
            </a:ext>
          </a:extLst>
        </cdr:cNvPr>
        <cdr:cNvSpPr txBox="1"/>
      </cdr:nvSpPr>
      <cdr:spPr>
        <a:xfrm xmlns:a="http://schemas.openxmlformats.org/drawingml/2006/main" rot="18830272">
          <a:off x="865143" y="2924283"/>
          <a:ext cx="1798116" cy="363070"/>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fr-CA" dirty="0"/>
            <a:t>Webinaires/présentations/</a:t>
          </a:r>
        </a:p>
        <a:p xmlns:a="http://schemas.openxmlformats.org/drawingml/2006/main">
          <a:pPr algn="r"/>
          <a:r>
            <a:rPr lang="fr-CA" dirty="0"/>
            <a:t>ateliers</a:t>
          </a:r>
          <a:endParaRPr lang="en-US" sz="1100" dirty="0"/>
        </a:p>
      </cdr:txBody>
    </cdr:sp>
  </cdr:relSizeAnchor>
  <cdr:relSizeAnchor xmlns:cdr="http://schemas.openxmlformats.org/drawingml/2006/chartDrawing">
    <cdr:from>
      <cdr:x>0.34827</cdr:x>
      <cdr:y>0.54797</cdr:y>
    </cdr:from>
    <cdr:to>
      <cdr:x>0.39115</cdr:x>
      <cdr:y>1</cdr:y>
    </cdr:to>
    <cdr:sp macro="" textlink="">
      <cdr:nvSpPr>
        <cdr:cNvPr id="5" name="TextBox 1">
          <a:extLst xmlns:a="http://schemas.openxmlformats.org/drawingml/2006/main">
            <a:ext uri="{FF2B5EF4-FFF2-40B4-BE49-F238E27FC236}">
              <a16:creationId xmlns:a16="http://schemas.microsoft.com/office/drawing/2014/main" id="{7143E24D-38C2-3EBF-889B-14D106BF551F}"/>
            </a:ext>
          </a:extLst>
        </cdr:cNvPr>
        <cdr:cNvSpPr txBox="1"/>
      </cdr:nvSpPr>
      <cdr:spPr>
        <a:xfrm xmlns:a="http://schemas.openxmlformats.org/drawingml/2006/main" rot="18830272">
          <a:off x="2209323" y="3020691"/>
          <a:ext cx="1842247" cy="363070"/>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fr-CA" dirty="0"/>
            <a:t>Conférences</a:t>
          </a:r>
          <a:endParaRPr lang="en-US" sz="1100" dirty="0"/>
        </a:p>
      </cdr:txBody>
    </cdr:sp>
  </cdr:relSizeAnchor>
  <cdr:relSizeAnchor xmlns:cdr="http://schemas.openxmlformats.org/drawingml/2006/chartDrawing">
    <cdr:from>
      <cdr:x>0.50165</cdr:x>
      <cdr:y>0.54797</cdr:y>
    </cdr:from>
    <cdr:to>
      <cdr:x>0.54453</cdr:x>
      <cdr:y>1</cdr:y>
    </cdr:to>
    <cdr:sp macro="" textlink="">
      <cdr:nvSpPr>
        <cdr:cNvPr id="6" name="TextBox 1">
          <a:extLst xmlns:a="http://schemas.openxmlformats.org/drawingml/2006/main">
            <a:ext uri="{FF2B5EF4-FFF2-40B4-BE49-F238E27FC236}">
              <a16:creationId xmlns:a16="http://schemas.microsoft.com/office/drawing/2014/main" id="{9D9C37F9-BB43-236C-4DFB-E0B0A87FE66D}"/>
            </a:ext>
          </a:extLst>
        </cdr:cNvPr>
        <cdr:cNvSpPr txBox="1"/>
      </cdr:nvSpPr>
      <cdr:spPr>
        <a:xfrm xmlns:a="http://schemas.openxmlformats.org/drawingml/2006/main" rot="18830272">
          <a:off x="3508009" y="3020691"/>
          <a:ext cx="1842247" cy="363070"/>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fr-CA" dirty="0"/>
            <a:t>Événements communautaires</a:t>
          </a:r>
          <a:endParaRPr lang="en-US" sz="1100" dirty="0"/>
        </a:p>
      </cdr:txBody>
    </cdr:sp>
  </cdr:relSizeAnchor>
  <cdr:relSizeAnchor xmlns:cdr="http://schemas.openxmlformats.org/drawingml/2006/chartDrawing">
    <cdr:from>
      <cdr:x>0.65578</cdr:x>
      <cdr:y>0.54593</cdr:y>
    </cdr:from>
    <cdr:to>
      <cdr:x>0.69866</cdr:x>
      <cdr:y>0.99796</cdr:y>
    </cdr:to>
    <cdr:sp macro="" textlink="">
      <cdr:nvSpPr>
        <cdr:cNvPr id="7" name="TextBox 1">
          <a:extLst xmlns:a="http://schemas.openxmlformats.org/drawingml/2006/main">
            <a:ext uri="{FF2B5EF4-FFF2-40B4-BE49-F238E27FC236}">
              <a16:creationId xmlns:a16="http://schemas.microsoft.com/office/drawing/2014/main" id="{D1AA2D3B-C695-4F45-3CC9-74A83540240E}"/>
            </a:ext>
          </a:extLst>
        </cdr:cNvPr>
        <cdr:cNvSpPr txBox="1"/>
      </cdr:nvSpPr>
      <cdr:spPr>
        <a:xfrm xmlns:a="http://schemas.openxmlformats.org/drawingml/2006/main" rot="18830272">
          <a:off x="4813014" y="2964528"/>
          <a:ext cx="1842247" cy="363070"/>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fr-CA" dirty="0"/>
            <a:t>Campagnes dans les médias</a:t>
          </a:r>
          <a:endParaRPr lang="en-US" sz="1100" dirty="0"/>
        </a:p>
      </cdr:txBody>
    </cdr:sp>
  </cdr:relSizeAnchor>
  <cdr:relSizeAnchor xmlns:cdr="http://schemas.openxmlformats.org/drawingml/2006/chartDrawing">
    <cdr:from>
      <cdr:x>0.82879</cdr:x>
      <cdr:y>0.54593</cdr:y>
    </cdr:from>
    <cdr:to>
      <cdr:x>0.87167</cdr:x>
      <cdr:y>0.99796</cdr:y>
    </cdr:to>
    <cdr:sp macro="" textlink="">
      <cdr:nvSpPr>
        <cdr:cNvPr id="8" name="TextBox 1">
          <a:extLst xmlns:a="http://schemas.openxmlformats.org/drawingml/2006/main">
            <a:ext uri="{FF2B5EF4-FFF2-40B4-BE49-F238E27FC236}">
              <a16:creationId xmlns:a16="http://schemas.microsoft.com/office/drawing/2014/main" id="{67A3621F-663E-3127-BFE1-935448E8D48E}"/>
            </a:ext>
          </a:extLst>
        </cdr:cNvPr>
        <cdr:cNvSpPr txBox="1"/>
      </cdr:nvSpPr>
      <cdr:spPr>
        <a:xfrm xmlns:a="http://schemas.openxmlformats.org/drawingml/2006/main" rot="18830272">
          <a:off x="6277987" y="2964528"/>
          <a:ext cx="1842247" cy="363070"/>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fr-CA" dirty="0"/>
            <a:t>Autre</a:t>
          </a:r>
          <a:endParaRPr lang="en-US" sz="1100" dirty="0"/>
        </a:p>
      </cdr:txBody>
    </cdr:sp>
  </cdr:relSizeAnchor>
</c:userShapes>
</file>

<file path=ppt/drawings/drawing4.xml><?xml version="1.0" encoding="utf-8"?>
<c:userShapes xmlns:c="http://schemas.openxmlformats.org/drawingml/2006/chart">
  <cdr:relSizeAnchor xmlns:cdr="http://schemas.openxmlformats.org/drawingml/2006/chartDrawing">
    <cdr:from>
      <cdr:x>0.44902</cdr:x>
      <cdr:y>0.89587</cdr:y>
    </cdr:from>
    <cdr:to>
      <cdr:x>0.52531</cdr:x>
      <cdr:y>0.97139</cdr:y>
    </cdr:to>
    <cdr:sp macro="" textlink="">
      <cdr:nvSpPr>
        <cdr:cNvPr id="2" name="Rectangle 1">
          <a:extLst xmlns:a="http://schemas.openxmlformats.org/drawingml/2006/main">
            <a:ext uri="{FF2B5EF4-FFF2-40B4-BE49-F238E27FC236}">
              <a16:creationId xmlns:a16="http://schemas.microsoft.com/office/drawing/2014/main" id="{4961FF92-F32C-A35D-8AEA-BF3D0F6EE73A}"/>
            </a:ext>
          </a:extLst>
        </cdr:cNvPr>
        <cdr:cNvSpPr/>
      </cdr:nvSpPr>
      <cdr:spPr>
        <a:xfrm xmlns:a="http://schemas.openxmlformats.org/drawingml/2006/main">
          <a:off x="2816447" y="3645997"/>
          <a:ext cx="478565" cy="307330"/>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438CB3-A113-45C7-BCFE-324639ECB75B}" type="datetimeFigureOut">
              <a:rPr lang="en-CA" smtClean="0"/>
              <a:t>2023-03-02</a:t>
            </a:fld>
            <a:endParaRPr lang="en-CA"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87890C-13EB-450C-9D02-C803379B5BF9}" type="slidenum">
              <a:rPr lang="en-CA" smtClean="0"/>
              <a:t>‹N°›</a:t>
            </a:fld>
            <a:endParaRPr lang="en-CA" dirty="0"/>
          </a:p>
        </p:txBody>
      </p:sp>
    </p:spTree>
    <p:extLst>
      <p:ext uri="{BB962C8B-B14F-4D97-AF65-F5344CB8AC3E}">
        <p14:creationId xmlns:p14="http://schemas.microsoft.com/office/powerpoint/2010/main" val="1295495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10"/>
          </p:nvPr>
        </p:nvSpPr>
        <p:spPr/>
        <p:txBody>
          <a:bodyPr/>
          <a:lstStyle/>
          <a:p>
            <a:pPr algn="l" rtl="0"/>
            <a:fld id="{B487890C-13EB-450C-9D02-C803379B5BF9}" type="slidenum">
              <a:rPr/>
              <a:t>1</a:t>
            </a:fld>
            <a:endParaRPr lang="fr-ca" dirty="0"/>
          </a:p>
        </p:txBody>
      </p:sp>
    </p:spTree>
    <p:extLst>
      <p:ext uri="{BB962C8B-B14F-4D97-AF65-F5344CB8AC3E}">
        <p14:creationId xmlns:p14="http://schemas.microsoft.com/office/powerpoint/2010/main" val="30046910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Cover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8012" y="3944258"/>
            <a:ext cx="8307977" cy="822709"/>
          </a:xfrm>
          <a:prstGeom prst="rect">
            <a:avLst/>
          </a:prstGeom>
        </p:spPr>
        <p:txBody>
          <a:bodyPr anchor="b"/>
          <a:lstStyle>
            <a:lvl1pPr algn="ctr">
              <a:defRPr sz="3300"/>
            </a:lvl1pPr>
          </a:lstStyle>
          <a:p>
            <a:r>
              <a:rPr lang="en-US" dirty="0"/>
              <a:t>Name of Presentation Goes Here in Arial</a:t>
            </a:r>
            <a:endParaRPr lang="en-CA" dirty="0"/>
          </a:p>
        </p:txBody>
      </p:sp>
      <p:sp>
        <p:nvSpPr>
          <p:cNvPr id="3" name="Subtitle 2"/>
          <p:cNvSpPr>
            <a:spLocks noGrp="1"/>
          </p:cNvSpPr>
          <p:nvPr>
            <p:ph type="subTitle" idx="1" hasCustomPrompt="1"/>
          </p:nvPr>
        </p:nvSpPr>
        <p:spPr>
          <a:xfrm>
            <a:off x="1143000" y="4911293"/>
            <a:ext cx="6858000" cy="652758"/>
          </a:xfrm>
          <a:prstGeom prst="rect">
            <a:avLst/>
          </a:prstGeom>
        </p:spPr>
        <p:txBody>
          <a:bodyPr/>
          <a:lstStyle>
            <a:lvl1pPr marL="0" indent="0" algn="ctr">
              <a:buNone/>
              <a:defRPr sz="2100" b="1"/>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Date</a:t>
            </a:r>
            <a:endParaRPr lang="en-CA"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31" y="0"/>
            <a:ext cx="9139938" cy="6858000"/>
          </a:xfrm>
          <a:prstGeom prst="rect">
            <a:avLst/>
          </a:prstGeom>
        </p:spPr>
      </p:pic>
    </p:spTree>
    <p:extLst>
      <p:ext uri="{BB962C8B-B14F-4D97-AF65-F5344CB8AC3E}">
        <p14:creationId xmlns:p14="http://schemas.microsoft.com/office/powerpoint/2010/main" val="2112910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87995" y="3265716"/>
            <a:ext cx="8568010" cy="906917"/>
          </a:xfrm>
          <a:prstGeom prst="rect">
            <a:avLst/>
          </a:prstGeom>
        </p:spPr>
        <p:txBody>
          <a:bodyPr/>
          <a:lstStyle>
            <a:lvl1pPr algn="ctr">
              <a:defRPr sz="4050"/>
            </a:lvl1pPr>
          </a:lstStyle>
          <a:p>
            <a:r>
              <a:rPr lang="en-US" dirty="0"/>
              <a:t>Place Title Here</a:t>
            </a:r>
            <a:endParaRPr lang="en-CA" dirty="0"/>
          </a:p>
        </p:txBody>
      </p:sp>
      <p:sp>
        <p:nvSpPr>
          <p:cNvPr id="4" name="Slide Number Placeholder 5"/>
          <p:cNvSpPr>
            <a:spLocks noGrp="1"/>
          </p:cNvSpPr>
          <p:nvPr>
            <p:ph type="sldNum" sz="quarter" idx="12"/>
          </p:nvPr>
        </p:nvSpPr>
        <p:spPr>
          <a:xfrm>
            <a:off x="8604504" y="5710174"/>
            <a:ext cx="361188" cy="446786"/>
          </a:xfrm>
          <a:prstGeom prst="rect">
            <a:avLst/>
          </a:prstGeom>
        </p:spPr>
        <p:txBody>
          <a:bodyPr/>
          <a:lstStyle>
            <a:lvl1pPr>
              <a:defRPr sz="1200"/>
            </a:lvl1pPr>
          </a:lstStyle>
          <a:p>
            <a:fld id="{BB1440BD-7AE6-44F2-8E7C-13B1D5A0F975}" type="slidenum">
              <a:rPr lang="en-US" smtClean="0"/>
              <a:pPr/>
              <a:t>‹N°›</a:t>
            </a:fld>
            <a:endParaRPr lang="en-US" dirty="0"/>
          </a:p>
        </p:txBody>
      </p:sp>
    </p:spTree>
    <p:extLst>
      <p:ext uri="{BB962C8B-B14F-4D97-AF65-F5344CB8AC3E}">
        <p14:creationId xmlns:p14="http://schemas.microsoft.com/office/powerpoint/2010/main" val="3323168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628650" y="1789611"/>
            <a:ext cx="7886700" cy="548640"/>
          </a:xfrm>
          <a:prstGeom prst="rect">
            <a:avLst/>
          </a:prstGeom>
        </p:spPr>
        <p:txBody>
          <a:bodyPr/>
          <a:lstStyle>
            <a:lvl1pPr>
              <a:defRPr baseline="0"/>
            </a:lvl1pPr>
          </a:lstStyle>
          <a:p>
            <a:r>
              <a:rPr lang="en-US" dirty="0"/>
              <a:t>Title</a:t>
            </a:r>
            <a:endParaRPr lang="en-CA" dirty="0"/>
          </a:p>
        </p:txBody>
      </p:sp>
      <p:sp>
        <p:nvSpPr>
          <p:cNvPr id="7" name="Content Placeholder 2"/>
          <p:cNvSpPr>
            <a:spLocks noGrp="1"/>
          </p:cNvSpPr>
          <p:nvPr>
            <p:ph sz="half" idx="1" hasCustomPrompt="1"/>
          </p:nvPr>
        </p:nvSpPr>
        <p:spPr>
          <a:xfrm>
            <a:off x="628650" y="2612572"/>
            <a:ext cx="7886700" cy="3207461"/>
          </a:xfrm>
          <a:prstGeom prst="rect">
            <a:avLst/>
          </a:prstGeom>
        </p:spPr>
        <p:txBody>
          <a:bodyPr/>
          <a:lstStyle>
            <a:lvl1pPr marL="0" marR="0" indent="0" algn="l" defTabSz="486000" rtl="0" eaLnBrk="1" fontAlgn="auto" latinLnBrk="0" hangingPunct="1">
              <a:lnSpc>
                <a:spcPct val="100000"/>
              </a:lnSpc>
              <a:spcBef>
                <a:spcPts val="750"/>
              </a:spcBef>
              <a:spcAft>
                <a:spcPts val="0"/>
              </a:spcAft>
              <a:buClrTx/>
              <a:buSzTx/>
              <a:buFont typeface="Arial" panose="020B0604020202020204" pitchFamily="34" charset="0"/>
              <a:buChar char="•"/>
              <a:tabLst/>
              <a:defRPr lang="en-CA" sz="1800" b="0" i="0" baseline="0">
                <a:effectLst/>
              </a:defRPr>
            </a:lvl1pPr>
            <a:lvl2pPr marL="594000" indent="-342900" defTabSz="486000">
              <a:lnSpc>
                <a:spcPct val="100000"/>
              </a:lnSpc>
              <a:spcAft>
                <a:spcPts val="0"/>
              </a:spcAft>
              <a:buFont typeface="Arial" panose="020B0604020202020204" pitchFamily="34" charset="0"/>
              <a:buChar char="•"/>
              <a:defRPr sz="1800" b="0" i="0" baseline="0"/>
            </a:lvl2pPr>
            <a:lvl3pPr marL="857250" indent="0">
              <a:buFont typeface="Arial" panose="020B0604020202020204" pitchFamily="34" charset="0"/>
              <a:buNone/>
              <a:defRPr baseline="0"/>
            </a:lvl3pPr>
            <a:lvl4pPr>
              <a:defRPr baseline="30000"/>
            </a:lvl4pPr>
          </a:lstStyle>
          <a:p>
            <a:pPr marL="342900" marR="0" lvl="0" indent="-342900" algn="l" defTabSz="685800" rtl="0" eaLnBrk="1" fontAlgn="auto" latinLnBrk="0" hangingPunct="1">
              <a:lnSpc>
                <a:spcPct val="90000"/>
              </a:lnSpc>
              <a:spcBef>
                <a:spcPts val="750"/>
              </a:spcBef>
              <a:spcAft>
                <a:spcPts val="0"/>
              </a:spcAft>
              <a:buClrTx/>
              <a:buSzTx/>
              <a:tabLst/>
              <a:defRPr/>
            </a:pPr>
            <a:r>
              <a:rPr lang="en-US" dirty="0"/>
              <a:t>Text Here</a:t>
            </a:r>
          </a:p>
          <a:p>
            <a:pPr marL="1125900" marR="0" lvl="1" indent="-342900" algn="l" defTabSz="685800" rtl="0" eaLnBrk="1" fontAlgn="auto" latinLnBrk="0" hangingPunct="1">
              <a:lnSpc>
                <a:spcPct val="90000"/>
              </a:lnSpc>
              <a:spcBef>
                <a:spcPts val="750"/>
              </a:spcBef>
              <a:spcAft>
                <a:spcPts val="0"/>
              </a:spcAft>
              <a:buClrTx/>
              <a:buSzTx/>
              <a:tabLst/>
              <a:defRPr/>
            </a:pPr>
            <a:r>
              <a:rPr lang="en-US" dirty="0"/>
              <a:t>Sub Text Here</a:t>
            </a:r>
          </a:p>
          <a:p>
            <a:pPr marL="342900" marR="0" lvl="0" indent="-342900" algn="l" defTabSz="685800" rtl="0" eaLnBrk="1" fontAlgn="auto" latinLnBrk="0" hangingPunct="1">
              <a:lnSpc>
                <a:spcPct val="90000"/>
              </a:lnSpc>
              <a:spcBef>
                <a:spcPts val="750"/>
              </a:spcBef>
              <a:spcAft>
                <a:spcPts val="0"/>
              </a:spcAft>
              <a:buClrTx/>
              <a:buSzTx/>
              <a:tabLst/>
              <a:defRPr/>
            </a:pPr>
            <a:r>
              <a:rPr lang="en-US" dirty="0"/>
              <a:t>Text Here</a:t>
            </a:r>
          </a:p>
          <a:p>
            <a:pPr marL="342900" marR="0" lvl="0" indent="-342900" algn="l" defTabSz="685800" rtl="0" eaLnBrk="1" fontAlgn="auto" latinLnBrk="0" hangingPunct="1">
              <a:lnSpc>
                <a:spcPct val="90000"/>
              </a:lnSpc>
              <a:spcBef>
                <a:spcPts val="750"/>
              </a:spcBef>
              <a:spcAft>
                <a:spcPts val="0"/>
              </a:spcAft>
              <a:buClrTx/>
              <a:buSzTx/>
              <a:tabLst/>
              <a:defRPr/>
            </a:pPr>
            <a:r>
              <a:rPr lang="en-US" dirty="0"/>
              <a:t>Text Here</a:t>
            </a:r>
          </a:p>
          <a:p>
            <a:pPr marL="342900" marR="0" lvl="0" indent="-342900" algn="l" defTabSz="685800" rtl="0" eaLnBrk="1" fontAlgn="auto" latinLnBrk="0" hangingPunct="1">
              <a:lnSpc>
                <a:spcPct val="90000"/>
              </a:lnSpc>
              <a:spcBef>
                <a:spcPts val="750"/>
              </a:spcBef>
              <a:spcAft>
                <a:spcPts val="0"/>
              </a:spcAft>
              <a:buClrTx/>
              <a:buSzTx/>
              <a:tabLst/>
              <a:defRPr/>
            </a:pPr>
            <a:r>
              <a:rPr lang="en-US" dirty="0"/>
              <a:t>Text Here</a:t>
            </a:r>
          </a:p>
          <a:p>
            <a:pPr marL="342900" marR="0" lvl="0" indent="-342900" algn="l" defTabSz="685800" rtl="0" eaLnBrk="1" fontAlgn="auto" latinLnBrk="0" hangingPunct="1">
              <a:lnSpc>
                <a:spcPct val="90000"/>
              </a:lnSpc>
              <a:spcBef>
                <a:spcPts val="750"/>
              </a:spcBef>
              <a:spcAft>
                <a:spcPts val="0"/>
              </a:spcAft>
              <a:buClrTx/>
              <a:buSzTx/>
              <a:tabLst/>
              <a:defRPr/>
            </a:pPr>
            <a:r>
              <a:rPr lang="en-US" dirty="0"/>
              <a:t>Text Here</a:t>
            </a:r>
          </a:p>
          <a:p>
            <a:pPr marL="342900" marR="0" lvl="0" indent="-342900" algn="l" defTabSz="685800" rtl="0" eaLnBrk="1" fontAlgn="auto" latinLnBrk="0" hangingPunct="1">
              <a:lnSpc>
                <a:spcPct val="90000"/>
              </a:lnSpc>
              <a:spcBef>
                <a:spcPts val="750"/>
              </a:spcBef>
              <a:spcAft>
                <a:spcPts val="0"/>
              </a:spcAft>
              <a:buClrTx/>
              <a:buSzTx/>
              <a:tabLst/>
              <a:defRPr/>
            </a:pPr>
            <a:endParaRPr lang="en-US" dirty="0"/>
          </a:p>
        </p:txBody>
      </p:sp>
      <p:sp>
        <p:nvSpPr>
          <p:cNvPr id="9" name="Slide Number Placeholder 5"/>
          <p:cNvSpPr>
            <a:spLocks noGrp="1"/>
          </p:cNvSpPr>
          <p:nvPr>
            <p:ph type="sldNum" sz="quarter" idx="12"/>
          </p:nvPr>
        </p:nvSpPr>
        <p:spPr>
          <a:xfrm>
            <a:off x="8604504" y="5710174"/>
            <a:ext cx="361188" cy="446786"/>
          </a:xfrm>
          <a:prstGeom prst="rect">
            <a:avLst/>
          </a:prstGeom>
        </p:spPr>
        <p:txBody>
          <a:bodyPr/>
          <a:lstStyle>
            <a:lvl1pPr>
              <a:defRPr sz="1200"/>
            </a:lvl1pPr>
          </a:lstStyle>
          <a:p>
            <a:fld id="{136009B4-2E8F-4E28-A58F-16FA64DB9128}" type="slidenum">
              <a:rPr lang="en-US" smtClean="0"/>
              <a:pPr/>
              <a:t>‹N°›</a:t>
            </a:fld>
            <a:endParaRPr lang="en-US" dirty="0"/>
          </a:p>
        </p:txBody>
      </p:sp>
    </p:spTree>
    <p:extLst>
      <p:ext uri="{BB962C8B-B14F-4D97-AF65-F5344CB8AC3E}">
        <p14:creationId xmlns:p14="http://schemas.microsoft.com/office/powerpoint/2010/main" val="403968759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and 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1789611"/>
            <a:ext cx="7886700" cy="548640"/>
          </a:xfrm>
          <a:prstGeom prst="rect">
            <a:avLst/>
          </a:prstGeom>
        </p:spPr>
        <p:txBody>
          <a:bodyPr/>
          <a:lstStyle>
            <a:lvl1pPr>
              <a:defRPr baseline="0"/>
            </a:lvl1pPr>
          </a:lstStyle>
          <a:p>
            <a:r>
              <a:rPr lang="en-US" dirty="0"/>
              <a:t>Title</a:t>
            </a:r>
            <a:endParaRPr lang="en-CA" dirty="0"/>
          </a:p>
        </p:txBody>
      </p:sp>
      <p:sp>
        <p:nvSpPr>
          <p:cNvPr id="3" name="Content Placeholder 2"/>
          <p:cNvSpPr>
            <a:spLocks noGrp="1"/>
          </p:cNvSpPr>
          <p:nvPr>
            <p:ph sz="half" idx="1" hasCustomPrompt="1"/>
          </p:nvPr>
        </p:nvSpPr>
        <p:spPr>
          <a:xfrm>
            <a:off x="628650" y="2612572"/>
            <a:ext cx="3761088" cy="3195105"/>
          </a:xfrm>
          <a:prstGeom prst="rect">
            <a:avLst/>
          </a:prstGeom>
        </p:spPr>
        <p:txBody>
          <a:bodyPr/>
          <a:lstStyle>
            <a:lvl1pPr>
              <a:lnSpc>
                <a:spcPct val="100000"/>
              </a:lnSpc>
              <a:defRPr lang="en-CA" sz="1800" b="0" i="0" smtClean="0">
                <a:effectLst/>
              </a:defRPr>
            </a:lvl1pPr>
          </a:lstStyle>
          <a:p>
            <a:pPr lvl="0"/>
            <a:r>
              <a:rPr lang="en-CA" b="0" i="0" dirty="0">
                <a:solidFill>
                  <a:srgbClr val="000000"/>
                </a:solidFill>
                <a:effectLst/>
                <a:latin typeface="Open Sans"/>
              </a:rPr>
              <a:t>Lorem ipsum dolor sit </a:t>
            </a:r>
            <a:r>
              <a:rPr lang="en-CA" b="0" i="0" dirty="0" err="1">
                <a:solidFill>
                  <a:srgbClr val="000000"/>
                </a:solidFill>
                <a:effectLst/>
                <a:latin typeface="Open Sans"/>
              </a:rPr>
              <a:t>amet</a:t>
            </a:r>
            <a:r>
              <a:rPr lang="en-CA" b="0" i="0" dirty="0">
                <a:solidFill>
                  <a:srgbClr val="000000"/>
                </a:solidFill>
                <a:effectLst/>
                <a:latin typeface="Open Sans"/>
              </a:rPr>
              <a:t>, </a:t>
            </a:r>
            <a:r>
              <a:rPr lang="en-CA" b="0" i="0" dirty="0" err="1">
                <a:solidFill>
                  <a:srgbClr val="000000"/>
                </a:solidFill>
                <a:effectLst/>
                <a:latin typeface="Open Sans"/>
              </a:rPr>
              <a:t>consectetur</a:t>
            </a:r>
            <a:r>
              <a:rPr lang="en-CA" b="0" i="0" dirty="0">
                <a:solidFill>
                  <a:srgbClr val="000000"/>
                </a:solidFill>
                <a:effectLst/>
                <a:latin typeface="Open Sans"/>
              </a:rPr>
              <a:t> </a:t>
            </a:r>
            <a:r>
              <a:rPr lang="en-CA" b="0" i="0" dirty="0" err="1">
                <a:solidFill>
                  <a:srgbClr val="000000"/>
                </a:solidFill>
                <a:effectLst/>
                <a:latin typeface="Open Sans"/>
              </a:rPr>
              <a:t>adipiscing</a:t>
            </a:r>
            <a:r>
              <a:rPr lang="en-CA" b="0" i="0" dirty="0">
                <a:solidFill>
                  <a:srgbClr val="000000"/>
                </a:solidFill>
                <a:effectLst/>
                <a:latin typeface="Open Sans"/>
              </a:rPr>
              <a:t> </a:t>
            </a:r>
            <a:r>
              <a:rPr lang="en-CA" b="0" i="0" dirty="0" err="1">
                <a:solidFill>
                  <a:srgbClr val="000000"/>
                </a:solidFill>
                <a:effectLst/>
                <a:latin typeface="Open Sans"/>
              </a:rPr>
              <a:t>elit</a:t>
            </a:r>
            <a:r>
              <a:rPr lang="en-CA" b="0" i="0" dirty="0">
                <a:solidFill>
                  <a:srgbClr val="000000"/>
                </a:solidFill>
                <a:effectLst/>
                <a:latin typeface="Open Sans"/>
              </a:rPr>
              <a:t>. </a:t>
            </a:r>
            <a:r>
              <a:rPr lang="en-CA" b="0" i="0" dirty="0" err="1">
                <a:solidFill>
                  <a:srgbClr val="000000"/>
                </a:solidFill>
                <a:effectLst/>
                <a:latin typeface="Open Sans"/>
              </a:rPr>
              <a:t>Sed</a:t>
            </a:r>
            <a:r>
              <a:rPr lang="en-CA" b="0" i="0" dirty="0">
                <a:solidFill>
                  <a:srgbClr val="000000"/>
                </a:solidFill>
                <a:effectLst/>
                <a:latin typeface="Open Sans"/>
              </a:rPr>
              <a:t> </a:t>
            </a:r>
            <a:r>
              <a:rPr lang="en-CA" b="0" i="0" dirty="0" err="1">
                <a:solidFill>
                  <a:srgbClr val="000000"/>
                </a:solidFill>
                <a:effectLst/>
                <a:latin typeface="Open Sans"/>
              </a:rPr>
              <a:t>urna</a:t>
            </a:r>
            <a:r>
              <a:rPr lang="en-CA" b="0" i="0" dirty="0">
                <a:solidFill>
                  <a:srgbClr val="000000"/>
                </a:solidFill>
                <a:effectLst/>
                <a:latin typeface="Open Sans"/>
              </a:rPr>
              <a:t> </a:t>
            </a:r>
            <a:r>
              <a:rPr lang="en-CA" b="0" i="0" dirty="0" err="1">
                <a:solidFill>
                  <a:srgbClr val="000000"/>
                </a:solidFill>
                <a:effectLst/>
                <a:latin typeface="Open Sans"/>
              </a:rPr>
              <a:t>lectus</a:t>
            </a:r>
            <a:r>
              <a:rPr lang="en-CA" b="0" i="0" dirty="0">
                <a:solidFill>
                  <a:srgbClr val="000000"/>
                </a:solidFill>
                <a:effectLst/>
                <a:latin typeface="Open Sans"/>
              </a:rPr>
              <a:t>, </a:t>
            </a:r>
            <a:r>
              <a:rPr lang="en-CA" b="0" i="0" dirty="0" err="1">
                <a:solidFill>
                  <a:srgbClr val="000000"/>
                </a:solidFill>
                <a:effectLst/>
                <a:latin typeface="Open Sans"/>
              </a:rPr>
              <a:t>pretium</a:t>
            </a:r>
            <a:r>
              <a:rPr lang="en-CA" b="0" i="0" dirty="0">
                <a:solidFill>
                  <a:srgbClr val="000000"/>
                </a:solidFill>
                <a:effectLst/>
                <a:latin typeface="Open Sans"/>
              </a:rPr>
              <a:t> </a:t>
            </a:r>
            <a:r>
              <a:rPr lang="en-CA" b="0" i="0" dirty="0" err="1">
                <a:solidFill>
                  <a:srgbClr val="000000"/>
                </a:solidFill>
                <a:effectLst/>
                <a:latin typeface="Open Sans"/>
              </a:rPr>
              <a:t>molestie</a:t>
            </a:r>
            <a:r>
              <a:rPr lang="en-CA" b="0" i="0" dirty="0">
                <a:solidFill>
                  <a:srgbClr val="000000"/>
                </a:solidFill>
                <a:effectLst/>
                <a:latin typeface="Open Sans"/>
              </a:rPr>
              <a:t> pharetra </a:t>
            </a:r>
            <a:r>
              <a:rPr lang="en-CA" b="0" i="0" dirty="0" err="1">
                <a:solidFill>
                  <a:srgbClr val="000000"/>
                </a:solidFill>
                <a:effectLst/>
                <a:latin typeface="Open Sans"/>
              </a:rPr>
              <a:t>sed</a:t>
            </a:r>
            <a:r>
              <a:rPr lang="en-CA" b="0" i="0" dirty="0">
                <a:solidFill>
                  <a:srgbClr val="000000"/>
                </a:solidFill>
                <a:effectLst/>
                <a:latin typeface="Open Sans"/>
              </a:rPr>
              <a:t>, </a:t>
            </a:r>
            <a:r>
              <a:rPr lang="en-CA" b="0" i="0" dirty="0" err="1">
                <a:solidFill>
                  <a:srgbClr val="000000"/>
                </a:solidFill>
                <a:effectLst/>
                <a:latin typeface="Open Sans"/>
              </a:rPr>
              <a:t>vehicula</a:t>
            </a:r>
            <a:r>
              <a:rPr lang="en-CA" b="0" i="0" dirty="0">
                <a:solidFill>
                  <a:srgbClr val="000000"/>
                </a:solidFill>
                <a:effectLst/>
                <a:latin typeface="Open Sans"/>
              </a:rPr>
              <a:t> a </a:t>
            </a:r>
            <a:r>
              <a:rPr lang="en-CA" b="0" i="0" dirty="0" err="1">
                <a:solidFill>
                  <a:srgbClr val="000000"/>
                </a:solidFill>
                <a:effectLst/>
                <a:latin typeface="Open Sans"/>
              </a:rPr>
              <a:t>erat</a:t>
            </a:r>
            <a:r>
              <a:rPr lang="en-CA" b="0" i="0" dirty="0">
                <a:solidFill>
                  <a:srgbClr val="000000"/>
                </a:solidFill>
                <a:effectLst/>
                <a:latin typeface="Open Sans"/>
              </a:rPr>
              <a:t>. Integer non </a:t>
            </a:r>
            <a:r>
              <a:rPr lang="en-CA" b="0" i="0" dirty="0" err="1">
                <a:solidFill>
                  <a:srgbClr val="000000"/>
                </a:solidFill>
                <a:effectLst/>
                <a:latin typeface="Open Sans"/>
              </a:rPr>
              <a:t>lectus</a:t>
            </a:r>
            <a:r>
              <a:rPr lang="en-CA" b="0" i="0" dirty="0">
                <a:solidFill>
                  <a:srgbClr val="000000"/>
                </a:solidFill>
                <a:effectLst/>
                <a:latin typeface="Open Sans"/>
              </a:rPr>
              <a:t> </a:t>
            </a:r>
            <a:r>
              <a:rPr lang="en-CA" b="0" i="0" dirty="0" err="1">
                <a:solidFill>
                  <a:srgbClr val="000000"/>
                </a:solidFill>
                <a:effectLst/>
                <a:latin typeface="Open Sans"/>
              </a:rPr>
              <a:t>vel</a:t>
            </a:r>
            <a:r>
              <a:rPr lang="en-CA" b="0" i="0" dirty="0">
                <a:solidFill>
                  <a:srgbClr val="000000"/>
                </a:solidFill>
                <a:effectLst/>
                <a:latin typeface="Open Sans"/>
              </a:rPr>
              <a:t> </a:t>
            </a:r>
            <a:r>
              <a:rPr lang="en-CA" b="0" i="0" dirty="0" err="1">
                <a:solidFill>
                  <a:srgbClr val="000000"/>
                </a:solidFill>
                <a:effectLst/>
                <a:latin typeface="Open Sans"/>
              </a:rPr>
              <a:t>enim</a:t>
            </a:r>
            <a:r>
              <a:rPr lang="en-CA" b="0" i="0" dirty="0">
                <a:solidFill>
                  <a:srgbClr val="000000"/>
                </a:solidFill>
                <a:effectLst/>
                <a:latin typeface="Open Sans"/>
              </a:rPr>
              <a:t> </a:t>
            </a:r>
            <a:r>
              <a:rPr lang="en-CA" b="0" i="0" dirty="0" err="1">
                <a:solidFill>
                  <a:srgbClr val="000000"/>
                </a:solidFill>
                <a:effectLst/>
                <a:latin typeface="Open Sans"/>
              </a:rPr>
              <a:t>tempor</a:t>
            </a:r>
            <a:r>
              <a:rPr lang="en-CA" b="0" i="0" dirty="0">
                <a:solidFill>
                  <a:srgbClr val="000000"/>
                </a:solidFill>
                <a:effectLst/>
                <a:latin typeface="Open Sans"/>
              </a:rPr>
              <a:t> </a:t>
            </a:r>
            <a:r>
              <a:rPr lang="en-CA" b="0" i="0" dirty="0" err="1">
                <a:solidFill>
                  <a:srgbClr val="000000"/>
                </a:solidFill>
                <a:effectLst/>
                <a:latin typeface="Open Sans"/>
              </a:rPr>
              <a:t>varius</a:t>
            </a:r>
            <a:r>
              <a:rPr lang="en-CA" b="0" i="0" dirty="0">
                <a:solidFill>
                  <a:srgbClr val="000000"/>
                </a:solidFill>
                <a:effectLst/>
                <a:latin typeface="Open Sans"/>
              </a:rPr>
              <a:t> at </a:t>
            </a:r>
            <a:r>
              <a:rPr lang="en-CA" b="0" i="0" dirty="0" err="1">
                <a:solidFill>
                  <a:srgbClr val="000000"/>
                </a:solidFill>
                <a:effectLst/>
                <a:latin typeface="Open Sans"/>
              </a:rPr>
              <a:t>eget</a:t>
            </a:r>
            <a:r>
              <a:rPr lang="en-CA" b="0" i="0" dirty="0">
                <a:solidFill>
                  <a:srgbClr val="000000"/>
                </a:solidFill>
                <a:effectLst/>
                <a:latin typeface="Open Sans"/>
              </a:rPr>
              <a:t> ante. </a:t>
            </a:r>
            <a:endParaRPr lang="en-US" dirty="0"/>
          </a:p>
        </p:txBody>
      </p:sp>
      <p:sp>
        <p:nvSpPr>
          <p:cNvPr id="4" name="Content Placeholder 3"/>
          <p:cNvSpPr>
            <a:spLocks noGrp="1"/>
          </p:cNvSpPr>
          <p:nvPr>
            <p:ph sz="half" idx="2" hasCustomPrompt="1"/>
          </p:nvPr>
        </p:nvSpPr>
        <p:spPr>
          <a:xfrm>
            <a:off x="4754262" y="2612572"/>
            <a:ext cx="3761088" cy="3195105"/>
          </a:xfrm>
          <a:prstGeom prst="rect">
            <a:avLst/>
          </a:prstGeom>
        </p:spPr>
        <p:txBody>
          <a:bodyPr/>
          <a:lstStyle>
            <a:lvl1pPr>
              <a:lnSpc>
                <a:spcPct val="100000"/>
              </a:lnSpc>
              <a:defRPr lang="en-CA" sz="1800" b="0" i="0" smtClean="0">
                <a:effectLst/>
              </a:defRPr>
            </a:lvl1pPr>
          </a:lstStyle>
          <a:p>
            <a:pPr lvl="0"/>
            <a:r>
              <a:rPr lang="en-CA" b="0" i="0" dirty="0" err="1">
                <a:solidFill>
                  <a:srgbClr val="000000"/>
                </a:solidFill>
                <a:effectLst/>
                <a:latin typeface="Open Sans"/>
              </a:rPr>
              <a:t>Quisque</a:t>
            </a:r>
            <a:r>
              <a:rPr lang="en-CA" b="0" i="0" dirty="0">
                <a:solidFill>
                  <a:srgbClr val="000000"/>
                </a:solidFill>
                <a:effectLst/>
                <a:latin typeface="Open Sans"/>
              </a:rPr>
              <a:t> at </a:t>
            </a:r>
            <a:r>
              <a:rPr lang="en-CA" b="0" i="0" dirty="0" err="1">
                <a:solidFill>
                  <a:srgbClr val="000000"/>
                </a:solidFill>
                <a:effectLst/>
                <a:latin typeface="Open Sans"/>
              </a:rPr>
              <a:t>neque</a:t>
            </a:r>
            <a:r>
              <a:rPr lang="en-CA" b="0" i="0" dirty="0">
                <a:solidFill>
                  <a:srgbClr val="000000"/>
                </a:solidFill>
                <a:effectLst/>
                <a:latin typeface="Open Sans"/>
              </a:rPr>
              <a:t> </a:t>
            </a:r>
            <a:r>
              <a:rPr lang="en-CA" b="0" i="0" dirty="0" err="1">
                <a:solidFill>
                  <a:srgbClr val="000000"/>
                </a:solidFill>
                <a:effectLst/>
                <a:latin typeface="Open Sans"/>
              </a:rPr>
              <a:t>elementum</a:t>
            </a:r>
            <a:r>
              <a:rPr lang="en-CA" b="0" i="0" dirty="0">
                <a:solidFill>
                  <a:srgbClr val="000000"/>
                </a:solidFill>
                <a:effectLst/>
                <a:latin typeface="Open Sans"/>
              </a:rPr>
              <a:t> </a:t>
            </a:r>
            <a:r>
              <a:rPr lang="en-CA" b="0" i="0" dirty="0" err="1">
                <a:solidFill>
                  <a:srgbClr val="000000"/>
                </a:solidFill>
                <a:effectLst/>
                <a:latin typeface="Open Sans"/>
              </a:rPr>
              <a:t>tellus</a:t>
            </a:r>
            <a:r>
              <a:rPr lang="en-CA" b="0" i="0" dirty="0">
                <a:solidFill>
                  <a:srgbClr val="000000"/>
                </a:solidFill>
                <a:effectLst/>
                <a:latin typeface="Open Sans"/>
              </a:rPr>
              <a:t> </a:t>
            </a:r>
            <a:r>
              <a:rPr lang="en-CA" b="0" i="0" dirty="0" err="1">
                <a:solidFill>
                  <a:srgbClr val="000000"/>
                </a:solidFill>
                <a:effectLst/>
                <a:latin typeface="Open Sans"/>
              </a:rPr>
              <a:t>suscipit</a:t>
            </a:r>
            <a:r>
              <a:rPr lang="en-CA" b="0" i="0" dirty="0">
                <a:solidFill>
                  <a:srgbClr val="000000"/>
                </a:solidFill>
                <a:effectLst/>
                <a:latin typeface="Open Sans"/>
              </a:rPr>
              <a:t> </a:t>
            </a:r>
            <a:r>
              <a:rPr lang="en-CA" b="0" i="0" dirty="0" err="1">
                <a:solidFill>
                  <a:srgbClr val="000000"/>
                </a:solidFill>
                <a:effectLst/>
                <a:latin typeface="Open Sans"/>
              </a:rPr>
              <a:t>auctor</a:t>
            </a:r>
            <a:r>
              <a:rPr lang="en-CA" b="0" i="0" dirty="0">
                <a:solidFill>
                  <a:srgbClr val="000000"/>
                </a:solidFill>
                <a:effectLst/>
                <a:latin typeface="Open Sans"/>
              </a:rPr>
              <a:t>. </a:t>
            </a:r>
            <a:r>
              <a:rPr lang="en-CA" b="0" i="0" dirty="0" err="1">
                <a:solidFill>
                  <a:srgbClr val="000000"/>
                </a:solidFill>
                <a:effectLst/>
                <a:latin typeface="Open Sans"/>
              </a:rPr>
              <a:t>Vestibulum</a:t>
            </a:r>
            <a:r>
              <a:rPr lang="en-CA" b="0" i="0" dirty="0">
                <a:solidFill>
                  <a:srgbClr val="000000"/>
                </a:solidFill>
                <a:effectLst/>
                <a:latin typeface="Open Sans"/>
              </a:rPr>
              <a:t> </a:t>
            </a:r>
            <a:r>
              <a:rPr lang="en-CA" b="0" i="0" dirty="0" err="1">
                <a:solidFill>
                  <a:srgbClr val="000000"/>
                </a:solidFill>
                <a:effectLst/>
                <a:latin typeface="Open Sans"/>
              </a:rPr>
              <a:t>nunc</a:t>
            </a:r>
            <a:r>
              <a:rPr lang="en-CA" b="0" i="0" dirty="0">
                <a:solidFill>
                  <a:srgbClr val="000000"/>
                </a:solidFill>
                <a:effectLst/>
                <a:latin typeface="Open Sans"/>
              </a:rPr>
              <a:t> </a:t>
            </a:r>
            <a:r>
              <a:rPr lang="en-CA" b="0" i="0" dirty="0" err="1">
                <a:solidFill>
                  <a:srgbClr val="000000"/>
                </a:solidFill>
                <a:effectLst/>
                <a:latin typeface="Open Sans"/>
              </a:rPr>
              <a:t>nunc</a:t>
            </a:r>
            <a:r>
              <a:rPr lang="en-CA" b="0" i="0" dirty="0">
                <a:solidFill>
                  <a:srgbClr val="000000"/>
                </a:solidFill>
                <a:effectLst/>
                <a:latin typeface="Open Sans"/>
              </a:rPr>
              <a:t>, dictum vitae </a:t>
            </a:r>
            <a:r>
              <a:rPr lang="en-CA" b="0" i="0" dirty="0" err="1">
                <a:solidFill>
                  <a:srgbClr val="000000"/>
                </a:solidFill>
                <a:effectLst/>
                <a:latin typeface="Open Sans"/>
              </a:rPr>
              <a:t>nisl</a:t>
            </a:r>
            <a:r>
              <a:rPr lang="en-CA" b="0" i="0" dirty="0">
                <a:solidFill>
                  <a:srgbClr val="000000"/>
                </a:solidFill>
                <a:effectLst/>
                <a:latin typeface="Open Sans"/>
              </a:rPr>
              <a:t> </a:t>
            </a:r>
            <a:r>
              <a:rPr lang="en-CA" b="0" i="0" dirty="0" err="1">
                <a:solidFill>
                  <a:srgbClr val="000000"/>
                </a:solidFill>
                <a:effectLst/>
                <a:latin typeface="Open Sans"/>
              </a:rPr>
              <a:t>eget</a:t>
            </a:r>
            <a:r>
              <a:rPr lang="en-CA" b="0" i="0" dirty="0">
                <a:solidFill>
                  <a:srgbClr val="000000"/>
                </a:solidFill>
                <a:effectLst/>
                <a:latin typeface="Open Sans"/>
              </a:rPr>
              <a:t>, </a:t>
            </a:r>
            <a:r>
              <a:rPr lang="en-CA" b="0" i="0" dirty="0" err="1">
                <a:solidFill>
                  <a:srgbClr val="000000"/>
                </a:solidFill>
                <a:effectLst/>
                <a:latin typeface="Open Sans"/>
              </a:rPr>
              <a:t>tempor</a:t>
            </a:r>
            <a:r>
              <a:rPr lang="en-CA" b="0" i="0" dirty="0">
                <a:solidFill>
                  <a:srgbClr val="000000"/>
                </a:solidFill>
                <a:effectLst/>
                <a:latin typeface="Open Sans"/>
              </a:rPr>
              <a:t> </a:t>
            </a:r>
            <a:r>
              <a:rPr lang="en-CA" b="0" i="0" dirty="0" err="1">
                <a:solidFill>
                  <a:srgbClr val="000000"/>
                </a:solidFill>
                <a:effectLst/>
                <a:latin typeface="Open Sans"/>
              </a:rPr>
              <a:t>laoreet</a:t>
            </a:r>
            <a:r>
              <a:rPr lang="en-CA" b="0" i="0" dirty="0">
                <a:solidFill>
                  <a:srgbClr val="000000"/>
                </a:solidFill>
                <a:effectLst/>
                <a:latin typeface="Open Sans"/>
              </a:rPr>
              <a:t> </a:t>
            </a:r>
            <a:r>
              <a:rPr lang="en-CA" b="0" i="0" dirty="0" err="1">
                <a:solidFill>
                  <a:srgbClr val="000000"/>
                </a:solidFill>
                <a:effectLst/>
                <a:latin typeface="Open Sans"/>
              </a:rPr>
              <a:t>justo</a:t>
            </a:r>
            <a:r>
              <a:rPr lang="en-CA" b="0" i="0" dirty="0">
                <a:solidFill>
                  <a:srgbClr val="000000"/>
                </a:solidFill>
                <a:effectLst/>
                <a:latin typeface="Open Sans"/>
              </a:rPr>
              <a:t>.</a:t>
            </a:r>
            <a:endParaRPr lang="en-CA" dirty="0"/>
          </a:p>
        </p:txBody>
      </p:sp>
      <p:sp>
        <p:nvSpPr>
          <p:cNvPr id="5" name="Slide Number Placeholder 5"/>
          <p:cNvSpPr>
            <a:spLocks noGrp="1"/>
          </p:cNvSpPr>
          <p:nvPr>
            <p:ph type="sldNum" sz="quarter" idx="12"/>
          </p:nvPr>
        </p:nvSpPr>
        <p:spPr>
          <a:xfrm>
            <a:off x="8604504" y="5710174"/>
            <a:ext cx="361188" cy="446786"/>
          </a:xfrm>
          <a:prstGeom prst="rect">
            <a:avLst/>
          </a:prstGeom>
        </p:spPr>
        <p:txBody>
          <a:bodyPr/>
          <a:lstStyle>
            <a:lvl1pPr>
              <a:defRPr sz="1200"/>
            </a:lvl1pPr>
          </a:lstStyle>
          <a:p>
            <a:fld id="{28E04805-0251-448C-963D-406E978EBCA8}" type="slidenum">
              <a:rPr lang="en-US" smtClean="0"/>
              <a:pPr/>
              <a:t>‹N°›</a:t>
            </a:fld>
            <a:endParaRPr lang="en-US" dirty="0"/>
          </a:p>
        </p:txBody>
      </p:sp>
    </p:spTree>
    <p:extLst>
      <p:ext uri="{BB962C8B-B14F-4D97-AF65-F5344CB8AC3E}">
        <p14:creationId xmlns:p14="http://schemas.microsoft.com/office/powerpoint/2010/main" val="2986243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0" name="Content Placeholder 2"/>
          <p:cNvSpPr>
            <a:spLocks noGrp="1"/>
          </p:cNvSpPr>
          <p:nvPr>
            <p:ph sz="half" idx="1" hasCustomPrompt="1"/>
          </p:nvPr>
        </p:nvSpPr>
        <p:spPr>
          <a:xfrm>
            <a:off x="628650" y="1748158"/>
            <a:ext cx="3761088" cy="4071875"/>
          </a:xfrm>
          <a:prstGeom prst="rect">
            <a:avLst/>
          </a:prstGeom>
        </p:spPr>
        <p:txBody>
          <a:bodyPr/>
          <a:lstStyle>
            <a:lvl1pPr marL="342900" indent="-342900">
              <a:lnSpc>
                <a:spcPct val="100000"/>
              </a:lnSpc>
              <a:buFont typeface="Arial" panose="020B0604020202020204" pitchFamily="34" charset="0"/>
              <a:buChar char="•"/>
              <a:defRPr lang="en-CA" sz="2100" b="0" i="0" baseline="0" smtClean="0">
                <a:effectLst/>
                <a:latin typeface="Arial" panose="020B0604020202020204" pitchFamily="34" charset="0"/>
                <a:cs typeface="Arial" panose="020B0604020202020204" pitchFamily="34" charset="0"/>
              </a:defRPr>
            </a:lvl1pPr>
            <a:lvl2pPr>
              <a:lnSpc>
                <a:spcPct val="100000"/>
              </a:lnSpc>
              <a:defRPr sz="2100"/>
            </a:lvl2pPr>
          </a:lstStyle>
          <a:p>
            <a:pPr lvl="0"/>
            <a:r>
              <a:rPr lang="en-US" dirty="0"/>
              <a:t>Text Here</a:t>
            </a:r>
          </a:p>
        </p:txBody>
      </p:sp>
      <p:sp>
        <p:nvSpPr>
          <p:cNvPr id="6" name="Slide Number Placeholder 5"/>
          <p:cNvSpPr>
            <a:spLocks noGrp="1"/>
          </p:cNvSpPr>
          <p:nvPr>
            <p:ph type="sldNum" sz="quarter" idx="12"/>
          </p:nvPr>
        </p:nvSpPr>
        <p:spPr>
          <a:xfrm>
            <a:off x="8604504" y="5710174"/>
            <a:ext cx="361188" cy="446786"/>
          </a:xfrm>
          <a:prstGeom prst="rect">
            <a:avLst/>
          </a:prstGeom>
        </p:spPr>
        <p:txBody>
          <a:bodyPr/>
          <a:lstStyle>
            <a:lvl1pPr>
              <a:defRPr sz="1200"/>
            </a:lvl1pPr>
          </a:lstStyle>
          <a:p>
            <a:fld id="{7155A463-068A-4C5F-BEEE-64408761CA39}" type="slidenum">
              <a:rPr lang="en-US" smtClean="0"/>
              <a:pPr/>
              <a:t>‹N°›</a:t>
            </a:fld>
            <a:endParaRPr lang="en-US" dirty="0"/>
          </a:p>
        </p:txBody>
      </p:sp>
      <p:sp>
        <p:nvSpPr>
          <p:cNvPr id="8" name="Content Placeholder 2"/>
          <p:cNvSpPr>
            <a:spLocks noGrp="1"/>
          </p:cNvSpPr>
          <p:nvPr>
            <p:ph sz="half" idx="13"/>
          </p:nvPr>
        </p:nvSpPr>
        <p:spPr>
          <a:xfrm>
            <a:off x="4754262" y="1748158"/>
            <a:ext cx="3761088" cy="4071875"/>
          </a:xfrm>
          <a:prstGeom prst="rect">
            <a:avLst/>
          </a:prstGeom>
        </p:spPr>
        <p:txBody>
          <a:bodyPr/>
          <a:lstStyle>
            <a:lvl1pPr marL="0" indent="0">
              <a:lnSpc>
                <a:spcPct val="100000"/>
              </a:lnSpc>
              <a:buFont typeface="Arial" panose="020B0604020202020204" pitchFamily="34" charset="0"/>
              <a:buNone/>
              <a:defRPr lang="en-CA" sz="2100" b="0" i="0" baseline="0" smtClean="0">
                <a:effectLst/>
                <a:latin typeface="Arial" panose="020B0604020202020204" pitchFamily="34" charset="0"/>
                <a:cs typeface="Arial" panose="020B0604020202020204" pitchFamily="34" charset="0"/>
              </a:defRPr>
            </a:lvl1pPr>
            <a:lvl2pPr>
              <a:lnSpc>
                <a:spcPct val="100000"/>
              </a:lnSpc>
              <a:defRPr sz="2100"/>
            </a:lvl2pPr>
          </a:lstStyle>
          <a:p>
            <a:pPr lvl="0"/>
            <a:endParaRPr lang="en-US" dirty="0"/>
          </a:p>
        </p:txBody>
      </p:sp>
    </p:spTree>
    <p:extLst>
      <p:ext uri="{BB962C8B-B14F-4D97-AF65-F5344CB8AC3E}">
        <p14:creationId xmlns:p14="http://schemas.microsoft.com/office/powerpoint/2010/main" val="666788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xfrm>
            <a:off x="8604504" y="5710174"/>
            <a:ext cx="361188" cy="446786"/>
          </a:xfrm>
          <a:prstGeom prst="rect">
            <a:avLst/>
          </a:prstGeom>
        </p:spPr>
        <p:txBody>
          <a:bodyPr/>
          <a:lstStyle>
            <a:lvl1pPr>
              <a:defRPr sz="1200" b="0"/>
            </a:lvl1pPr>
          </a:lstStyle>
          <a:p>
            <a:fld id="{62A7E94B-3CE4-4DB4-A8D5-E9A20BD429D5}" type="slidenum">
              <a:rPr lang="en-US" smtClean="0"/>
              <a:pPr/>
              <a:t>‹N°›</a:t>
            </a:fld>
            <a:endParaRPr lang="en-US" dirty="0"/>
          </a:p>
        </p:txBody>
      </p:sp>
    </p:spTree>
    <p:extLst>
      <p:ext uri="{BB962C8B-B14F-4D97-AF65-F5344CB8AC3E}">
        <p14:creationId xmlns:p14="http://schemas.microsoft.com/office/powerpoint/2010/main" val="1103942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0" y="5940858"/>
            <a:ext cx="9144000" cy="917142"/>
          </a:xfrm>
          <a:prstGeom prst="rect">
            <a:avLst/>
          </a:prstGeom>
        </p:spPr>
      </p:pic>
      <p:pic>
        <p:nvPicPr>
          <p:cNvPr id="3" name="Picture 2"/>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2031" y="0"/>
            <a:ext cx="9139938" cy="6858000"/>
          </a:xfrm>
          <a:prstGeom prst="rect">
            <a:avLst/>
          </a:prstGeom>
        </p:spPr>
      </p:pic>
    </p:spTree>
    <p:extLst>
      <p:ext uri="{BB962C8B-B14F-4D97-AF65-F5344CB8AC3E}">
        <p14:creationId xmlns:p14="http://schemas.microsoft.com/office/powerpoint/2010/main" val="1062412914"/>
      </p:ext>
    </p:extLst>
  </p:cSld>
  <p:clrMap bg1="lt1" tx1="dk1" bg2="lt2" tx2="dk2" accent1="accent1" accent2="accent2" accent3="accent3" accent4="accent4" accent5="accent5" accent6="accent6" hlink="hlink" folHlink="folHlink"/>
  <p:sldLayoutIdLst>
    <p:sldLayoutId id="2147483682" r:id="rId1"/>
    <p:sldLayoutId id="2147483674" r:id="rId2"/>
    <p:sldLayoutId id="2147483678" r:id="rId3"/>
    <p:sldLayoutId id="2147483676" r:id="rId4"/>
    <p:sldLayoutId id="2147483677" r:id="rId5"/>
    <p:sldLayoutId id="2147483683" r:id="rId6"/>
  </p:sldLayoutIdLst>
  <p:hf hdr="0" ftr="0" dt="0"/>
  <p:txStyles>
    <p:titleStyle>
      <a:lvl1pPr algn="l" defTabSz="685800" rtl="0" eaLnBrk="1" latinLnBrk="0" hangingPunct="1">
        <a:lnSpc>
          <a:spcPct val="90000"/>
        </a:lnSpc>
        <a:spcBef>
          <a:spcPct val="0"/>
        </a:spcBef>
        <a:buNone/>
        <a:defRPr sz="2700" b="1"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s://publications.gc.ca/collections/collection_2018/jus/J4-70-2015-eng.pdf" TargetMode="Externa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hyperlink" Target="mailto:Bianca.Stumpf@justice.gc.ca"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rtl="0"/>
            <a:r>
              <a:rPr lang="fr-ca" b="1" i="0" u="none" baseline="0" dirty="0"/>
              <a:t>Sondage opérationnel national 2022 sur les CAE et CAEJ</a:t>
            </a:r>
            <a:endParaRPr lang="fr-ca" dirty="0"/>
          </a:p>
        </p:txBody>
      </p:sp>
      <p:sp>
        <p:nvSpPr>
          <p:cNvPr id="3" name="Subtitle 2"/>
          <p:cNvSpPr>
            <a:spLocks noGrp="1"/>
          </p:cNvSpPr>
          <p:nvPr>
            <p:ph type="subTitle" idx="1"/>
          </p:nvPr>
        </p:nvSpPr>
        <p:spPr/>
        <p:txBody>
          <a:bodyPr/>
          <a:lstStyle/>
          <a:p>
            <a:pPr rtl="0"/>
            <a:r>
              <a:rPr lang="fr-ca" b="1" i="0" u="none" baseline="0" dirty="0"/>
              <a:t>Réunion nationale 2023</a:t>
            </a:r>
            <a:endParaRPr lang="fr-ca" dirty="0"/>
          </a:p>
          <a:p>
            <a:pPr rtl="0"/>
            <a:r>
              <a:rPr lang="fr-ca" b="1" i="0" u="none" baseline="0" dirty="0"/>
              <a:t>9 mars 2023</a:t>
            </a:r>
            <a:endParaRPr lang="fr-ca" dirty="0"/>
          </a:p>
        </p:txBody>
      </p:sp>
    </p:spTree>
    <p:extLst>
      <p:ext uri="{BB962C8B-B14F-4D97-AF65-F5344CB8AC3E}">
        <p14:creationId xmlns:p14="http://schemas.microsoft.com/office/powerpoint/2010/main" val="14751259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90" y="1416024"/>
            <a:ext cx="8820727" cy="548640"/>
          </a:xfrm>
        </p:spPr>
        <p:txBody>
          <a:bodyPr/>
          <a:lstStyle/>
          <a:p>
            <a:pPr algn="l" rtl="0"/>
            <a:r>
              <a:rPr lang="fr-ca" b="1" i="0" u="none" baseline="0" dirty="0"/>
              <a:t>Les enquêtes criminelles sont les plus courantes dans les cas d’agressions sexuelles et physiques.</a:t>
            </a:r>
            <a:endParaRPr lang="fr-ca" dirty="0"/>
          </a:p>
        </p:txBody>
      </p:sp>
      <p:sp>
        <p:nvSpPr>
          <p:cNvPr id="5" name="Slide Number Placeholder 4"/>
          <p:cNvSpPr>
            <a:spLocks noGrp="1"/>
          </p:cNvSpPr>
          <p:nvPr>
            <p:ph type="sldNum" sz="quarter" idx="12"/>
          </p:nvPr>
        </p:nvSpPr>
        <p:spPr/>
        <p:txBody>
          <a:bodyPr/>
          <a:lstStyle/>
          <a:p>
            <a:pPr algn="l" rtl="0"/>
            <a:fld id="{EF5F9721-8C23-46FE-8110-BDDDB4DD0510}" type="slidenum">
              <a:rPr/>
              <a:pPr/>
              <a:t>10</a:t>
            </a:fld>
            <a:endParaRPr lang="fr-ca" dirty="0"/>
          </a:p>
        </p:txBody>
      </p:sp>
      <p:sp>
        <p:nvSpPr>
          <p:cNvPr id="7" name="Content Placeholder 2"/>
          <p:cNvSpPr>
            <a:spLocks noGrp="1"/>
          </p:cNvSpPr>
          <p:nvPr>
            <p:ph sz="half" idx="1"/>
          </p:nvPr>
        </p:nvSpPr>
        <p:spPr>
          <a:xfrm>
            <a:off x="115525" y="2299945"/>
            <a:ext cx="4337442" cy="2629302"/>
          </a:xfrm>
        </p:spPr>
        <p:txBody>
          <a:bodyPr/>
          <a:lstStyle/>
          <a:p>
            <a:pPr marL="0" indent="0" algn="l" rtl="0">
              <a:buNone/>
            </a:pPr>
            <a:r>
              <a:rPr lang="fr-ca" b="0" i="0" u="none" baseline="0" dirty="0"/>
              <a:t>Au cours du dernier exercice financier, 14 centres ont signalé l’existence d’enquêtes criminelles : </a:t>
            </a:r>
          </a:p>
          <a:p>
            <a:pPr algn="l" rtl="0"/>
            <a:r>
              <a:rPr lang="fr-ca" b="1" i="0" u="none" baseline="0" dirty="0">
                <a:solidFill>
                  <a:schemeClr val="accent2"/>
                </a:solidFill>
              </a:rPr>
              <a:t>1</a:t>
            </a:r>
            <a:r>
              <a:rPr lang="fr-ca" b="0" i="0" u="none" baseline="0" dirty="0">
                <a:solidFill>
                  <a:schemeClr val="accent2"/>
                </a:solidFill>
              </a:rPr>
              <a:t> </a:t>
            </a:r>
            <a:r>
              <a:rPr lang="fr-ca" b="1" i="0" u="none" baseline="0" dirty="0">
                <a:solidFill>
                  <a:schemeClr val="accent2"/>
                </a:solidFill>
              </a:rPr>
              <a:t>296</a:t>
            </a:r>
            <a:r>
              <a:rPr lang="fr-ca" b="0" i="0" u="none" baseline="0" dirty="0"/>
              <a:t> cas d’agression physique</a:t>
            </a:r>
          </a:p>
          <a:p>
            <a:pPr algn="l" rtl="0"/>
            <a:r>
              <a:rPr lang="fr-ca" b="1" i="0" u="none" baseline="0" dirty="0">
                <a:solidFill>
                  <a:schemeClr val="accent2"/>
                </a:solidFill>
              </a:rPr>
              <a:t>2</a:t>
            </a:r>
            <a:r>
              <a:rPr lang="fr-ca" b="0" i="0" u="none" baseline="0" dirty="0">
                <a:solidFill>
                  <a:schemeClr val="accent2"/>
                </a:solidFill>
              </a:rPr>
              <a:t> </a:t>
            </a:r>
            <a:r>
              <a:rPr lang="fr-ca" b="1" i="0" u="none" baseline="0" dirty="0">
                <a:solidFill>
                  <a:schemeClr val="accent2"/>
                </a:solidFill>
              </a:rPr>
              <a:t>088</a:t>
            </a:r>
            <a:r>
              <a:rPr lang="fr-ca" b="0" i="0" u="none" baseline="0" dirty="0"/>
              <a:t> cas d’agression sexuelle</a:t>
            </a:r>
          </a:p>
          <a:p>
            <a:pPr algn="l" rtl="0"/>
            <a:r>
              <a:rPr lang="fr-ca" b="1" i="0" u="none" baseline="0" dirty="0">
                <a:solidFill>
                  <a:schemeClr val="accent2"/>
                </a:solidFill>
              </a:rPr>
              <a:t>14</a:t>
            </a:r>
            <a:r>
              <a:rPr lang="fr-ca" b="0" i="0" u="none" baseline="0" dirty="0"/>
              <a:t> cas de négligence</a:t>
            </a:r>
          </a:p>
          <a:p>
            <a:pPr algn="l" rtl="0"/>
            <a:r>
              <a:rPr lang="fr-ca" b="1" i="0" u="none" baseline="0" dirty="0">
                <a:solidFill>
                  <a:schemeClr val="accent2"/>
                </a:solidFill>
              </a:rPr>
              <a:t>107</a:t>
            </a:r>
            <a:r>
              <a:rPr lang="fr-ca" b="0" i="0" u="none" baseline="0" dirty="0"/>
              <a:t> cas d’exploitation sexuelle d’enfants en ligne</a:t>
            </a:r>
          </a:p>
          <a:p>
            <a:pPr algn="l" rtl="0"/>
            <a:r>
              <a:rPr lang="fr-ca" b="1" i="0" u="none" baseline="0" dirty="0">
                <a:solidFill>
                  <a:schemeClr val="accent2"/>
                </a:solidFill>
              </a:rPr>
              <a:t>27</a:t>
            </a:r>
            <a:r>
              <a:rPr lang="fr-ca" b="0" i="0" u="none" baseline="0" dirty="0"/>
              <a:t> cas de traite de personnes</a:t>
            </a:r>
          </a:p>
        </p:txBody>
      </p:sp>
      <p:sp>
        <p:nvSpPr>
          <p:cNvPr id="8" name="Content Placeholder 2"/>
          <p:cNvSpPr>
            <a:spLocks noGrp="1"/>
          </p:cNvSpPr>
          <p:nvPr>
            <p:ph sz="half" idx="1"/>
          </p:nvPr>
        </p:nvSpPr>
        <p:spPr>
          <a:xfrm>
            <a:off x="4452967" y="2299945"/>
            <a:ext cx="4566832" cy="1405975"/>
          </a:xfrm>
        </p:spPr>
        <p:txBody>
          <a:bodyPr/>
          <a:lstStyle/>
          <a:p>
            <a:pPr marL="0" indent="0" algn="l" rtl="0">
              <a:buNone/>
            </a:pPr>
            <a:r>
              <a:rPr lang="fr-ca" b="0" i="0" u="none" baseline="0" dirty="0"/>
              <a:t>Au cours du dernier exercice financier, </a:t>
            </a:r>
          </a:p>
          <a:p>
            <a:pPr algn="l" rtl="0"/>
            <a:r>
              <a:rPr lang="fr-ca" b="1" i="0" u="none" baseline="0" dirty="0">
                <a:solidFill>
                  <a:schemeClr val="accent6">
                    <a:lumMod val="75000"/>
                  </a:schemeClr>
                </a:solidFill>
              </a:rPr>
              <a:t>6 532</a:t>
            </a:r>
            <a:r>
              <a:rPr lang="fr-ca" b="0" i="0" u="none" baseline="0" dirty="0"/>
              <a:t> cas ayant fait l’objet d’une enquête criminelle ont débuté (n=18)</a:t>
            </a:r>
          </a:p>
          <a:p>
            <a:pPr algn="l" rtl="0"/>
            <a:r>
              <a:rPr lang="fr-ca" b="1" i="0" u="none" baseline="0" dirty="0">
                <a:solidFill>
                  <a:schemeClr val="accent6">
                    <a:lumMod val="75000"/>
                  </a:schemeClr>
                </a:solidFill>
              </a:rPr>
              <a:t>798</a:t>
            </a:r>
            <a:r>
              <a:rPr lang="fr-ca" b="0" i="0" u="none" baseline="0" dirty="0"/>
              <a:t> cas ayant fait l’objet d’une enquête criminelle étaient toujours en cours (n=7)</a:t>
            </a:r>
          </a:p>
          <a:p>
            <a:pPr algn="l" rtl="0"/>
            <a:r>
              <a:rPr lang="fr-ca" b="1" i="0" u="none" baseline="0" dirty="0">
                <a:solidFill>
                  <a:schemeClr val="accent6">
                    <a:lumMod val="75000"/>
                  </a:schemeClr>
                </a:solidFill>
              </a:rPr>
              <a:t>2</a:t>
            </a:r>
            <a:r>
              <a:rPr lang="fr-ca" b="0" i="0" u="none" baseline="0" dirty="0">
                <a:solidFill>
                  <a:schemeClr val="accent6">
                    <a:lumMod val="75000"/>
                  </a:schemeClr>
                </a:solidFill>
              </a:rPr>
              <a:t> </a:t>
            </a:r>
            <a:r>
              <a:rPr lang="fr-ca" b="1" i="0" u="none" baseline="0" dirty="0">
                <a:solidFill>
                  <a:schemeClr val="accent6">
                    <a:lumMod val="75000"/>
                  </a:schemeClr>
                </a:solidFill>
              </a:rPr>
              <a:t>532</a:t>
            </a:r>
            <a:r>
              <a:rPr lang="fr-ca" b="0" i="0" u="none" baseline="0" dirty="0"/>
              <a:t> cas ayant fait l’objet d’une enquête criminelle ont pris fin (n=8)</a:t>
            </a:r>
            <a:endParaRPr lang="fr-ca" dirty="0"/>
          </a:p>
        </p:txBody>
      </p:sp>
      <p:sp>
        <p:nvSpPr>
          <p:cNvPr id="6" name="TextBox 5"/>
          <p:cNvSpPr txBox="1"/>
          <p:nvPr/>
        </p:nvSpPr>
        <p:spPr>
          <a:xfrm>
            <a:off x="198091" y="5510629"/>
            <a:ext cx="8945909" cy="646331"/>
          </a:xfrm>
          <a:prstGeom prst="rect">
            <a:avLst/>
          </a:prstGeom>
          <a:noFill/>
        </p:spPr>
        <p:txBody>
          <a:bodyPr wrap="square" rtlCol="0">
            <a:spAutoFit/>
          </a:bodyPr>
          <a:lstStyle/>
          <a:p>
            <a:pPr algn="l" rtl="0"/>
            <a:r>
              <a:rPr lang="fr-ca" b="1" i="0" u="none" baseline="0" dirty="0"/>
              <a:t>Les 28 centres </a:t>
            </a:r>
            <a:r>
              <a:rPr lang="fr-ca" b="0" i="0" u="none" baseline="0" dirty="0"/>
              <a:t>ont déclaré traiter des cas de maltraitance intrafamiliale et extrafamiliale (connue ou non de la victime).</a:t>
            </a:r>
            <a:endParaRPr lang="fr-ca" dirty="0"/>
          </a:p>
        </p:txBody>
      </p:sp>
    </p:spTree>
    <p:extLst>
      <p:ext uri="{BB962C8B-B14F-4D97-AF65-F5344CB8AC3E}">
        <p14:creationId xmlns:p14="http://schemas.microsoft.com/office/powerpoint/2010/main" val="3938498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153" y="1512520"/>
            <a:ext cx="8466351" cy="548640"/>
          </a:xfrm>
        </p:spPr>
        <p:txBody>
          <a:bodyPr/>
          <a:lstStyle/>
          <a:p>
            <a:pPr algn="l" rtl="0"/>
            <a:r>
              <a:rPr lang="fr-ca" sz="2200" b="1" i="0" u="none" baseline="0" dirty="0"/>
              <a:t>Les équipes multidisciplinaires comprennent généralement des représentants de la protection de l'enfance, des forces de l’ordre, des CAE/CAEJ, des services d’aide aux victimes et des professionnels de la santé mentale.</a:t>
            </a:r>
            <a:endParaRPr lang="fr-ca" sz="2200" dirty="0"/>
          </a:p>
        </p:txBody>
      </p:sp>
      <p:sp>
        <p:nvSpPr>
          <p:cNvPr id="3" name="Content Placeholder 2"/>
          <p:cNvSpPr>
            <a:spLocks noGrp="1"/>
          </p:cNvSpPr>
          <p:nvPr>
            <p:ph sz="half" idx="1"/>
          </p:nvPr>
        </p:nvSpPr>
        <p:spPr>
          <a:xfrm>
            <a:off x="628650" y="2940716"/>
            <a:ext cx="7886700" cy="2769458"/>
          </a:xfrm>
        </p:spPr>
        <p:txBody>
          <a:bodyPr/>
          <a:lstStyle/>
          <a:p>
            <a:pPr marL="255600" indent="-255600" algn="l" rtl="0"/>
            <a:r>
              <a:rPr lang="fr-ca" sz="1600" b="0" i="0" u="none" baseline="0" dirty="0"/>
              <a:t>Les travailleurs de la protection de l’enfance (n=27), les forces de l’ordre/services de police (n=27), le personnel des CAE/CAEJ (n=26), les travailleurs des services d’aide aux victimes (n=24) et les professionnels de la santé mentale (n=24) sont le plus souvent représentés dans les équipes multidisciplinaires.</a:t>
            </a:r>
          </a:p>
          <a:p>
            <a:pPr marL="849600" lvl="1" indent="-255600" algn="l" rtl="0"/>
            <a:r>
              <a:rPr lang="fr-ca" sz="1600" b="0" i="0" u="none" baseline="0" dirty="0"/>
              <a:t>Les professionnels de la santé (n=8) et les professionnels du système d’éducation (n=8) sont moins susceptibles de faire partie de l’équipe multidisciplinaire.</a:t>
            </a:r>
          </a:p>
          <a:p>
            <a:pPr marL="255600" indent="-255600" algn="l" rtl="0"/>
            <a:r>
              <a:rPr lang="fr-ca" sz="1600" b="0" i="0" u="none" baseline="0" dirty="0"/>
              <a:t>Outre le personnel et les intervenants des CAE/CAEJ (n=13), les travailleurs des services d’aide aux victimes (n=12), les professionnels de la santé mentale (n=10) et les services d’application de la loi/de police (n=10) sont les plus susceptibles de partager les locaux du centre. </a:t>
            </a:r>
          </a:p>
          <a:p>
            <a:pPr marL="251100" lvl="1" indent="0" algn="l" rtl="0">
              <a:buNone/>
            </a:pPr>
            <a:endParaRPr lang="fr-ca" dirty="0"/>
          </a:p>
        </p:txBody>
      </p:sp>
      <p:sp>
        <p:nvSpPr>
          <p:cNvPr id="4" name="Slide Number Placeholder 3"/>
          <p:cNvSpPr>
            <a:spLocks noGrp="1"/>
          </p:cNvSpPr>
          <p:nvPr>
            <p:ph type="sldNum" sz="quarter" idx="12"/>
          </p:nvPr>
        </p:nvSpPr>
        <p:spPr/>
        <p:txBody>
          <a:bodyPr/>
          <a:lstStyle/>
          <a:p>
            <a:pPr algn="l" rtl="0"/>
            <a:fld id="{136009B4-2E8F-4E28-A58F-16FA64DB9128}" type="slidenum">
              <a:rPr/>
              <a:pPr/>
              <a:t>11</a:t>
            </a:fld>
            <a:endParaRPr lang="fr-ca" dirty="0"/>
          </a:p>
        </p:txBody>
      </p:sp>
    </p:spTree>
    <p:extLst>
      <p:ext uri="{BB962C8B-B14F-4D97-AF65-F5344CB8AC3E}">
        <p14:creationId xmlns:p14="http://schemas.microsoft.com/office/powerpoint/2010/main" val="3484761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330" y="1398664"/>
            <a:ext cx="8570768" cy="548640"/>
          </a:xfrm>
        </p:spPr>
        <p:txBody>
          <a:bodyPr/>
          <a:lstStyle/>
          <a:p>
            <a:pPr algn="l" rtl="0"/>
            <a:r>
              <a:rPr lang="fr-ca" b="1" i="0" u="none" baseline="0" dirty="0"/>
              <a:t>La plupart des centres procèdent à des examens de cas et ont mis en place un protocole de partage de l’information.</a:t>
            </a:r>
            <a:endParaRPr lang="fr-ca" dirty="0"/>
          </a:p>
        </p:txBody>
      </p:sp>
      <p:sp>
        <p:nvSpPr>
          <p:cNvPr id="3" name="Content Placeholder 2"/>
          <p:cNvSpPr>
            <a:spLocks noGrp="1"/>
          </p:cNvSpPr>
          <p:nvPr>
            <p:ph sz="half" idx="1"/>
          </p:nvPr>
        </p:nvSpPr>
        <p:spPr>
          <a:xfrm>
            <a:off x="628650" y="2528413"/>
            <a:ext cx="7886700" cy="2188028"/>
          </a:xfrm>
        </p:spPr>
        <p:txBody>
          <a:bodyPr/>
          <a:lstStyle/>
          <a:p>
            <a:pPr marL="255600" indent="-255600" algn="l" rtl="0"/>
            <a:r>
              <a:rPr lang="fr-ca" sz="1600" b="0" i="0" u="none" baseline="0" dirty="0"/>
              <a:t>21 centres sur 29 déclarent avoir mis en place un protocole de partage de l’information ou des protocoles d’entente avec leurs partenaires de l’équipe multidisciplinaire.</a:t>
            </a:r>
          </a:p>
          <a:p>
            <a:pPr marL="849600" lvl="1" indent="-255600" algn="l" rtl="0"/>
            <a:r>
              <a:rPr lang="fr-ca" sz="1600" b="0" i="0" u="none" baseline="0" dirty="0"/>
              <a:t>Sur les 8 qui ne l’ont pas signalé, 4 n’étaient pas encore ouverts. </a:t>
            </a:r>
            <a:endParaRPr lang="fr-ca" sz="1600" dirty="0"/>
          </a:p>
          <a:p>
            <a:pPr lvl="1" algn="l" rtl="0"/>
            <a:endParaRPr lang="fr-ca" sz="1600" dirty="0"/>
          </a:p>
          <a:p>
            <a:pPr marL="255600" indent="-255600" algn="l" rtl="0"/>
            <a:r>
              <a:rPr lang="fr-ca" sz="1600" b="0" i="0" u="none" baseline="0" dirty="0"/>
              <a:t>La plupart des centres (16/23) effectuent généralement des examens de cas.</a:t>
            </a:r>
          </a:p>
          <a:p>
            <a:pPr marL="255600" indent="-255600" algn="l" rtl="0"/>
            <a:r>
              <a:rPr lang="fr-ca" sz="1600" b="0" i="0" u="none" baseline="0" dirty="0"/>
              <a:t>Parmi les centres qui effectuent des examens de cas, </a:t>
            </a:r>
          </a:p>
          <a:p>
            <a:pPr marL="849600" lvl="1" indent="-255600" algn="l" rtl="0"/>
            <a:r>
              <a:rPr lang="fr-ca" sz="1600" b="0" i="0" u="none" baseline="0" dirty="0"/>
              <a:t>6 les réalisent selon les besoins.</a:t>
            </a:r>
          </a:p>
          <a:p>
            <a:pPr marL="849600" lvl="1" indent="-255600" algn="l" rtl="0"/>
            <a:r>
              <a:rPr lang="fr-ca" sz="1600" b="0" i="0" u="none" baseline="0" dirty="0"/>
              <a:t>4 les réalisent chaque mois.</a:t>
            </a:r>
          </a:p>
          <a:p>
            <a:pPr marL="849600" lvl="1" indent="-255600" algn="l" rtl="0"/>
            <a:r>
              <a:rPr lang="fr-ca" sz="1600" b="0" i="0" u="none" baseline="0" dirty="0"/>
              <a:t>2 les réalisent deux fois par mois.</a:t>
            </a:r>
          </a:p>
          <a:p>
            <a:pPr marL="849600" lvl="1" indent="-255600" algn="l" rtl="0"/>
            <a:r>
              <a:rPr lang="fr-ca" sz="1600" b="0" i="0" u="none" baseline="0" dirty="0"/>
              <a:t>1 les réalise chaque jour.</a:t>
            </a:r>
          </a:p>
          <a:p>
            <a:pPr marL="849600" lvl="1" indent="-255600" algn="l" rtl="0"/>
            <a:r>
              <a:rPr lang="fr-ca" sz="1600" b="0" i="0" u="none" baseline="0" dirty="0"/>
              <a:t>3 ont indiqué un autre type de fréquence.</a:t>
            </a:r>
            <a:endParaRPr lang="fr-ca" sz="1600" dirty="0"/>
          </a:p>
        </p:txBody>
      </p:sp>
      <p:sp>
        <p:nvSpPr>
          <p:cNvPr id="4" name="Slide Number Placeholder 3"/>
          <p:cNvSpPr>
            <a:spLocks noGrp="1"/>
          </p:cNvSpPr>
          <p:nvPr>
            <p:ph type="sldNum" sz="quarter" idx="12"/>
          </p:nvPr>
        </p:nvSpPr>
        <p:spPr/>
        <p:txBody>
          <a:bodyPr/>
          <a:lstStyle/>
          <a:p>
            <a:pPr algn="l" rtl="0"/>
            <a:fld id="{136009B4-2E8F-4E28-A58F-16FA64DB9128}" type="slidenum">
              <a:rPr/>
              <a:pPr/>
              <a:t>12</a:t>
            </a:fld>
            <a:endParaRPr lang="fr-ca" dirty="0"/>
          </a:p>
        </p:txBody>
      </p:sp>
    </p:spTree>
    <p:extLst>
      <p:ext uri="{BB962C8B-B14F-4D97-AF65-F5344CB8AC3E}">
        <p14:creationId xmlns:p14="http://schemas.microsoft.com/office/powerpoint/2010/main" val="4183150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778" y="1558701"/>
            <a:ext cx="8515350" cy="548640"/>
          </a:xfrm>
        </p:spPr>
        <p:txBody>
          <a:bodyPr/>
          <a:lstStyle/>
          <a:p>
            <a:pPr algn="l" rtl="0"/>
            <a:r>
              <a:rPr lang="fr-ca" b="1" i="0" u="none" baseline="0" dirty="0"/>
              <a:t>Presque tous les centres ont un système de gestion des cas en place ou en cours d’élaboration.</a:t>
            </a:r>
            <a:endParaRPr lang="fr-ca" dirty="0"/>
          </a:p>
        </p:txBody>
      </p:sp>
      <p:sp>
        <p:nvSpPr>
          <p:cNvPr id="3" name="Content Placeholder 2"/>
          <p:cNvSpPr>
            <a:spLocks noGrp="1"/>
          </p:cNvSpPr>
          <p:nvPr>
            <p:ph sz="half" idx="1"/>
          </p:nvPr>
        </p:nvSpPr>
        <p:spPr>
          <a:xfrm>
            <a:off x="628650" y="2858757"/>
            <a:ext cx="7886700" cy="1538323"/>
          </a:xfrm>
        </p:spPr>
        <p:txBody>
          <a:bodyPr/>
          <a:lstStyle/>
          <a:p>
            <a:pPr marL="255600" indent="-255600" algn="l" rtl="0"/>
            <a:r>
              <a:rPr lang="fr-ca" b="0" i="0" u="none" baseline="0" dirty="0"/>
              <a:t>La majorité (20 centres sur 29) a mis en place un système de gestion ou de suivi des dossiers :</a:t>
            </a:r>
          </a:p>
          <a:p>
            <a:pPr marL="849600" lvl="1" indent="-255600" algn="l" rtl="0"/>
            <a:r>
              <a:rPr lang="fr-ca" b="0" i="0" u="none" baseline="0" dirty="0"/>
              <a:t>7 signalent que le système de suivi des cas est en cours d’élaboration;</a:t>
            </a:r>
          </a:p>
          <a:p>
            <a:pPr marL="849600" lvl="1" indent="-255600" algn="l" rtl="0"/>
            <a:r>
              <a:rPr lang="fr-ca" b="0" i="0" u="none" baseline="0" dirty="0"/>
              <a:t>2 déclarent ne pas avoir de système en place.</a:t>
            </a:r>
          </a:p>
          <a:p>
            <a:pPr marL="251100" lvl="1" indent="0" algn="l" rtl="0">
              <a:buNone/>
            </a:pPr>
            <a:endParaRPr lang="fr-ca" dirty="0"/>
          </a:p>
          <a:p>
            <a:pPr marL="255600" indent="-255600" algn="l" rtl="0"/>
            <a:r>
              <a:rPr lang="fr-ca" b="0" i="0" u="none" baseline="0" dirty="0"/>
              <a:t>Les membres du personnel des CAE/CAEJ sont le plus souvent responsables du suivi des cas (17 centres sur 20).</a:t>
            </a:r>
          </a:p>
          <a:p>
            <a:endParaRPr lang="fr-ca" dirty="0"/>
          </a:p>
        </p:txBody>
      </p:sp>
      <p:sp>
        <p:nvSpPr>
          <p:cNvPr id="4" name="Slide Number Placeholder 3"/>
          <p:cNvSpPr>
            <a:spLocks noGrp="1"/>
          </p:cNvSpPr>
          <p:nvPr>
            <p:ph type="sldNum" sz="quarter" idx="12"/>
          </p:nvPr>
        </p:nvSpPr>
        <p:spPr/>
        <p:txBody>
          <a:bodyPr/>
          <a:lstStyle/>
          <a:p>
            <a:pPr algn="l" rtl="0"/>
            <a:fld id="{136009B4-2E8F-4E28-A58F-16FA64DB9128}" type="slidenum">
              <a:rPr/>
              <a:pPr/>
              <a:t>13</a:t>
            </a:fld>
            <a:endParaRPr lang="fr-ca" dirty="0"/>
          </a:p>
        </p:txBody>
      </p:sp>
    </p:spTree>
    <p:extLst>
      <p:ext uri="{BB962C8B-B14F-4D97-AF65-F5344CB8AC3E}">
        <p14:creationId xmlns:p14="http://schemas.microsoft.com/office/powerpoint/2010/main" val="191242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831" y="1479985"/>
            <a:ext cx="8653896" cy="736741"/>
          </a:xfrm>
        </p:spPr>
        <p:txBody>
          <a:bodyPr/>
          <a:lstStyle/>
          <a:p>
            <a:pPr algn="l" rtl="0"/>
            <a:r>
              <a:rPr lang="fr-ca" b="1" i="0" u="none" baseline="0" dirty="0"/>
              <a:t>La plupart des centres proposent des entrevues judiciaires sur place et hors site.</a:t>
            </a:r>
            <a:endParaRPr lang="fr-ca" dirty="0"/>
          </a:p>
        </p:txBody>
      </p:sp>
      <p:sp>
        <p:nvSpPr>
          <p:cNvPr id="3" name="Content Placeholder 2"/>
          <p:cNvSpPr>
            <a:spLocks noGrp="1"/>
          </p:cNvSpPr>
          <p:nvPr>
            <p:ph sz="half" idx="1"/>
          </p:nvPr>
        </p:nvSpPr>
        <p:spPr>
          <a:xfrm>
            <a:off x="520366" y="2267462"/>
            <a:ext cx="4051634" cy="3544388"/>
          </a:xfrm>
        </p:spPr>
        <p:txBody>
          <a:bodyPr/>
          <a:lstStyle/>
          <a:p>
            <a:pPr marL="255600" indent="-255600" algn="l" rtl="0"/>
            <a:r>
              <a:rPr lang="fr-ca" sz="1700" b="0" i="0" u="none" baseline="0" dirty="0"/>
              <a:t>23 centres sur 29 déclarent proposer des entrevues judiciaires.</a:t>
            </a:r>
          </a:p>
          <a:p>
            <a:pPr marL="255600" indent="-255600" algn="l" rtl="0"/>
            <a:r>
              <a:rPr lang="fr-ca" sz="1700" b="0" i="0" u="none" baseline="0" dirty="0"/>
              <a:t>Au cours du dernier exercice financier,</a:t>
            </a:r>
          </a:p>
          <a:p>
            <a:pPr marL="849600" lvl="1" indent="-255600" algn="l" rtl="0"/>
            <a:r>
              <a:rPr lang="fr-ca" sz="1700" b="1" i="0" u="none" baseline="0" dirty="0"/>
              <a:t>6 526 </a:t>
            </a:r>
            <a:r>
              <a:rPr lang="fr-ca" sz="1700" b="0" i="0" u="none" baseline="0" dirty="0"/>
              <a:t>entrevues judiciaires ont été menées </a:t>
            </a:r>
            <a:r>
              <a:rPr lang="fr-ca" sz="1700" b="1" i="0" u="none" baseline="0" dirty="0"/>
              <a:t>sur place</a:t>
            </a:r>
            <a:r>
              <a:rPr lang="fr-ca" sz="1700" b="0" i="0" u="none" baseline="0" dirty="0"/>
              <a:t> (n=22).</a:t>
            </a:r>
          </a:p>
          <a:p>
            <a:pPr marL="849600" lvl="1" indent="-255600" algn="l" rtl="0"/>
            <a:r>
              <a:rPr lang="fr-ca" sz="1700" b="1" i="0" u="none" baseline="0" dirty="0"/>
              <a:t>295</a:t>
            </a:r>
            <a:r>
              <a:rPr lang="fr-ca" sz="1700" b="0" i="0" u="none" baseline="0" dirty="0"/>
              <a:t> entrevues judiciaires ont été menées </a:t>
            </a:r>
            <a:r>
              <a:rPr lang="fr-ca" sz="1700" b="1" i="0" u="none" baseline="0" dirty="0"/>
              <a:t>hors site</a:t>
            </a:r>
            <a:r>
              <a:rPr lang="fr-ca" sz="1700" b="0" i="0" u="none" baseline="0" dirty="0"/>
              <a:t> (n=6 ).</a:t>
            </a:r>
          </a:p>
          <a:p>
            <a:pPr marL="255600" indent="-255600" algn="l" rtl="0"/>
            <a:r>
              <a:rPr lang="fr-ca" sz="1700" b="0" i="0" u="none" baseline="0" dirty="0"/>
              <a:t>La majorité (19/22) rapporte que des </a:t>
            </a:r>
            <a:r>
              <a:rPr lang="fr-ca" sz="1700" b="1" i="0" u="none" baseline="0" dirty="0"/>
              <a:t>agents de police spécialisés </a:t>
            </a:r>
            <a:r>
              <a:rPr lang="fr-ca" sz="1700" b="0" i="0" u="none" baseline="0" dirty="0"/>
              <a:t>mènent généralement les entrevues judiciaires dans leur centre.</a:t>
            </a:r>
          </a:p>
        </p:txBody>
      </p:sp>
      <p:sp>
        <p:nvSpPr>
          <p:cNvPr id="4" name="Slide Number Placeholder 3"/>
          <p:cNvSpPr>
            <a:spLocks noGrp="1"/>
          </p:cNvSpPr>
          <p:nvPr>
            <p:ph type="sldNum" sz="quarter" idx="12"/>
          </p:nvPr>
        </p:nvSpPr>
        <p:spPr/>
        <p:txBody>
          <a:bodyPr/>
          <a:lstStyle/>
          <a:p>
            <a:pPr algn="l" rtl="0"/>
            <a:fld id="{136009B4-2E8F-4E28-A58F-16FA64DB9128}" type="slidenum">
              <a:rPr/>
              <a:pPr/>
              <a:t>14</a:t>
            </a:fld>
            <a:endParaRPr lang="fr-ca" dirty="0"/>
          </a:p>
        </p:txBody>
      </p:sp>
      <p:graphicFrame>
        <p:nvGraphicFramePr>
          <p:cNvPr id="7" name="Chart 6"/>
          <p:cNvGraphicFramePr/>
          <p:nvPr>
            <p:extLst>
              <p:ext uri="{D42A27DB-BD31-4B8C-83A1-F6EECF244321}">
                <p14:modId xmlns:p14="http://schemas.microsoft.com/office/powerpoint/2010/main" val="1432291743"/>
              </p:ext>
            </p:extLst>
          </p:nvPr>
        </p:nvGraphicFramePr>
        <p:xfrm>
          <a:off x="4219074" y="2506298"/>
          <a:ext cx="5057274" cy="3066716"/>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5C1537F4-A6B6-631C-5393-5872DA24F61A}"/>
              </a:ext>
            </a:extLst>
          </p:cNvPr>
          <p:cNvSpPr txBox="1"/>
          <p:nvPr/>
        </p:nvSpPr>
        <p:spPr>
          <a:xfrm>
            <a:off x="5311739" y="5219272"/>
            <a:ext cx="606176" cy="430887"/>
          </a:xfrm>
          <a:prstGeom prst="rect">
            <a:avLst/>
          </a:prstGeom>
          <a:solidFill>
            <a:schemeClr val="bg1"/>
          </a:solidFill>
        </p:spPr>
        <p:txBody>
          <a:bodyPr wrap="square" rtlCol="0">
            <a:spAutoFit/>
          </a:bodyPr>
          <a:lstStyle/>
          <a:p>
            <a:r>
              <a:rPr lang="fr-CA" sz="1050" b="1" dirty="0">
                <a:effectLst/>
                <a:ea typeface="Calibri" panose="020F0502020204030204" pitchFamily="34" charset="0"/>
                <a:cs typeface="Arial" panose="020B0604020202020204" pitchFamily="34" charset="0"/>
              </a:rPr>
              <a:t>Sur place</a:t>
            </a:r>
            <a:endParaRPr lang="en-US" sz="1050" b="1" dirty="0"/>
          </a:p>
        </p:txBody>
      </p:sp>
      <p:sp>
        <p:nvSpPr>
          <p:cNvPr id="6" name="TextBox 5">
            <a:extLst>
              <a:ext uri="{FF2B5EF4-FFF2-40B4-BE49-F238E27FC236}">
                <a16:creationId xmlns:a16="http://schemas.microsoft.com/office/drawing/2014/main" id="{C68FC0B7-A690-8E38-CA7B-72C960C4C5F9}"/>
              </a:ext>
            </a:extLst>
          </p:cNvPr>
          <p:cNvSpPr txBox="1"/>
          <p:nvPr/>
        </p:nvSpPr>
        <p:spPr>
          <a:xfrm>
            <a:off x="6129583" y="5219271"/>
            <a:ext cx="606176" cy="430887"/>
          </a:xfrm>
          <a:prstGeom prst="rect">
            <a:avLst/>
          </a:prstGeom>
          <a:solidFill>
            <a:schemeClr val="bg1"/>
          </a:solidFill>
        </p:spPr>
        <p:txBody>
          <a:bodyPr wrap="square" rtlCol="0">
            <a:spAutoFit/>
          </a:bodyPr>
          <a:lstStyle/>
          <a:p>
            <a:r>
              <a:rPr lang="fr-CA" sz="1050" b="1" dirty="0">
                <a:effectLst/>
                <a:ea typeface="Calibri" panose="020F0502020204030204" pitchFamily="34" charset="0"/>
                <a:cs typeface="Arial" panose="020B0604020202020204" pitchFamily="34" charset="0"/>
              </a:rPr>
              <a:t>Hors site</a:t>
            </a:r>
            <a:endParaRPr lang="en-US" sz="600" b="1" dirty="0"/>
          </a:p>
        </p:txBody>
      </p:sp>
      <p:sp>
        <p:nvSpPr>
          <p:cNvPr id="8" name="TextBox 7">
            <a:extLst>
              <a:ext uri="{FF2B5EF4-FFF2-40B4-BE49-F238E27FC236}">
                <a16:creationId xmlns:a16="http://schemas.microsoft.com/office/drawing/2014/main" id="{C8A95533-35F7-20CB-0242-C10B76FD66B7}"/>
              </a:ext>
            </a:extLst>
          </p:cNvPr>
          <p:cNvSpPr txBox="1"/>
          <p:nvPr/>
        </p:nvSpPr>
        <p:spPr>
          <a:xfrm>
            <a:off x="6947427" y="5260720"/>
            <a:ext cx="1473420" cy="415498"/>
          </a:xfrm>
          <a:prstGeom prst="rect">
            <a:avLst/>
          </a:prstGeom>
          <a:solidFill>
            <a:schemeClr val="bg1"/>
          </a:solidFill>
        </p:spPr>
        <p:txBody>
          <a:bodyPr wrap="square" rtlCol="0">
            <a:spAutoFit/>
          </a:bodyPr>
          <a:lstStyle/>
          <a:p>
            <a:r>
              <a:rPr lang="fr-CA" sz="1050" b="1" dirty="0">
                <a:effectLst/>
                <a:ea typeface="Calibri" panose="020F0502020204030204" pitchFamily="34" charset="0"/>
                <a:cs typeface="Arial" panose="020B0604020202020204" pitchFamily="34" charset="0"/>
              </a:rPr>
              <a:t>Sur place et hors site</a:t>
            </a:r>
            <a:endParaRPr lang="en-US" sz="100" b="1" dirty="0"/>
          </a:p>
        </p:txBody>
      </p:sp>
    </p:spTree>
    <p:extLst>
      <p:ext uri="{BB962C8B-B14F-4D97-AF65-F5344CB8AC3E}">
        <p14:creationId xmlns:p14="http://schemas.microsoft.com/office/powerpoint/2010/main" val="17973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052" y="1397474"/>
            <a:ext cx="8864640" cy="548640"/>
          </a:xfrm>
        </p:spPr>
        <p:txBody>
          <a:bodyPr/>
          <a:lstStyle/>
          <a:p>
            <a:pPr algn="l" rtl="0"/>
            <a:r>
              <a:rPr lang="fr-ca" b="1" i="0" u="none" baseline="0" dirty="0"/>
              <a:t>Le soutien/la défense des victimes et des familles et les examens médicaux légaux sont des services couramment proposés par les CAE/CAEJ.</a:t>
            </a:r>
            <a:endParaRPr lang="fr-ca" dirty="0"/>
          </a:p>
        </p:txBody>
      </p:sp>
      <p:sp>
        <p:nvSpPr>
          <p:cNvPr id="4" name="Slide Number Placeholder 3"/>
          <p:cNvSpPr>
            <a:spLocks noGrp="1"/>
          </p:cNvSpPr>
          <p:nvPr>
            <p:ph type="sldNum" sz="quarter" idx="12"/>
          </p:nvPr>
        </p:nvSpPr>
        <p:spPr/>
        <p:txBody>
          <a:bodyPr/>
          <a:lstStyle/>
          <a:p>
            <a:pPr algn="l" rtl="0"/>
            <a:fld id="{136009B4-2E8F-4E28-A58F-16FA64DB9128}" type="slidenum">
              <a:rPr/>
              <a:pPr/>
              <a:t>15</a:t>
            </a:fld>
            <a:endParaRPr lang="fr-ca" dirty="0"/>
          </a:p>
        </p:txBody>
      </p:sp>
      <p:graphicFrame>
        <p:nvGraphicFramePr>
          <p:cNvPr id="10" name="Chart 9"/>
          <p:cNvGraphicFramePr/>
          <p:nvPr>
            <p:extLst>
              <p:ext uri="{D42A27DB-BD31-4B8C-83A1-F6EECF244321}">
                <p14:modId xmlns:p14="http://schemas.microsoft.com/office/powerpoint/2010/main" val="570821857"/>
              </p:ext>
            </p:extLst>
          </p:nvPr>
        </p:nvGraphicFramePr>
        <p:xfrm>
          <a:off x="1554504" y="2403302"/>
          <a:ext cx="5751460" cy="3753658"/>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F484564A-2F69-5D6C-709B-1680E6EE6903}"/>
              </a:ext>
            </a:extLst>
          </p:cNvPr>
          <p:cNvSpPr txBox="1"/>
          <p:nvPr/>
        </p:nvSpPr>
        <p:spPr>
          <a:xfrm>
            <a:off x="1554504" y="2943351"/>
            <a:ext cx="2320266" cy="461665"/>
          </a:xfrm>
          <a:prstGeom prst="rect">
            <a:avLst/>
          </a:prstGeom>
          <a:solidFill>
            <a:schemeClr val="bg1"/>
          </a:solidFill>
        </p:spPr>
        <p:txBody>
          <a:bodyPr wrap="square" rtlCol="0">
            <a:spAutoFit/>
          </a:bodyPr>
          <a:lstStyle/>
          <a:p>
            <a:pPr algn="r"/>
            <a:r>
              <a:rPr lang="fr-CA" sz="1200" b="1" dirty="0">
                <a:effectLst/>
                <a:ea typeface="Calibri" panose="020F0502020204030204" pitchFamily="34" charset="0"/>
                <a:cs typeface="Arial" panose="020B0604020202020204" pitchFamily="34" charset="0"/>
              </a:rPr>
              <a:t>Soutien et défense des victimes et des familles</a:t>
            </a:r>
            <a:endParaRPr lang="en-US" sz="1200" b="1" dirty="0"/>
          </a:p>
        </p:txBody>
      </p:sp>
      <p:sp>
        <p:nvSpPr>
          <p:cNvPr id="5" name="TextBox 4">
            <a:extLst>
              <a:ext uri="{FF2B5EF4-FFF2-40B4-BE49-F238E27FC236}">
                <a16:creationId xmlns:a16="http://schemas.microsoft.com/office/drawing/2014/main" id="{ED25BD95-B09C-32BE-4E38-4BBA585E3EAA}"/>
              </a:ext>
            </a:extLst>
          </p:cNvPr>
          <p:cNvSpPr txBox="1"/>
          <p:nvPr/>
        </p:nvSpPr>
        <p:spPr>
          <a:xfrm>
            <a:off x="1600224" y="3551144"/>
            <a:ext cx="2320266" cy="276999"/>
          </a:xfrm>
          <a:prstGeom prst="rect">
            <a:avLst/>
          </a:prstGeom>
          <a:solidFill>
            <a:schemeClr val="bg1"/>
          </a:solidFill>
        </p:spPr>
        <p:txBody>
          <a:bodyPr wrap="square" rtlCol="0">
            <a:spAutoFit/>
          </a:bodyPr>
          <a:lstStyle/>
          <a:p>
            <a:pPr algn="r"/>
            <a:r>
              <a:rPr lang="fr-CA" sz="1200" b="1" dirty="0">
                <a:effectLst/>
                <a:ea typeface="Calibri" panose="020F0502020204030204" pitchFamily="34" charset="0"/>
                <a:cs typeface="Arial" panose="020B0604020202020204" pitchFamily="34" charset="0"/>
              </a:rPr>
              <a:t>Évaluation des traumatismes</a:t>
            </a:r>
            <a:endParaRPr lang="en-US" sz="1000" b="1" dirty="0"/>
          </a:p>
        </p:txBody>
      </p:sp>
      <p:sp>
        <p:nvSpPr>
          <p:cNvPr id="6" name="TextBox 5">
            <a:extLst>
              <a:ext uri="{FF2B5EF4-FFF2-40B4-BE49-F238E27FC236}">
                <a16:creationId xmlns:a16="http://schemas.microsoft.com/office/drawing/2014/main" id="{269933AF-4EE1-A198-CB56-7680912ECE06}"/>
              </a:ext>
            </a:extLst>
          </p:cNvPr>
          <p:cNvSpPr txBox="1"/>
          <p:nvPr/>
        </p:nvSpPr>
        <p:spPr>
          <a:xfrm>
            <a:off x="1468016" y="4093343"/>
            <a:ext cx="2406754" cy="276999"/>
          </a:xfrm>
          <a:prstGeom prst="rect">
            <a:avLst/>
          </a:prstGeom>
          <a:solidFill>
            <a:schemeClr val="bg1"/>
          </a:solidFill>
        </p:spPr>
        <p:txBody>
          <a:bodyPr wrap="square" rtlCol="0">
            <a:spAutoFit/>
          </a:bodyPr>
          <a:lstStyle/>
          <a:p>
            <a:pPr algn="r"/>
            <a:r>
              <a:rPr lang="fr-CA" sz="1200" b="1" dirty="0">
                <a:effectLst/>
                <a:ea typeface="Calibri" panose="020F0502020204030204" pitchFamily="34" charset="0"/>
                <a:cs typeface="Arial" panose="020B0604020202020204" pitchFamily="34" charset="0"/>
              </a:rPr>
              <a:t>Accompagnement au tribunal</a:t>
            </a:r>
            <a:endParaRPr lang="en-US" sz="700" b="1" dirty="0"/>
          </a:p>
        </p:txBody>
      </p:sp>
      <p:sp>
        <p:nvSpPr>
          <p:cNvPr id="7" name="TextBox 6">
            <a:extLst>
              <a:ext uri="{FF2B5EF4-FFF2-40B4-BE49-F238E27FC236}">
                <a16:creationId xmlns:a16="http://schemas.microsoft.com/office/drawing/2014/main" id="{94F820CF-C47A-668B-423F-8617C0D5A015}"/>
              </a:ext>
            </a:extLst>
          </p:cNvPr>
          <p:cNvSpPr txBox="1"/>
          <p:nvPr/>
        </p:nvSpPr>
        <p:spPr>
          <a:xfrm>
            <a:off x="1554504" y="4563826"/>
            <a:ext cx="2320266" cy="276999"/>
          </a:xfrm>
          <a:prstGeom prst="rect">
            <a:avLst/>
          </a:prstGeom>
          <a:solidFill>
            <a:schemeClr val="bg1"/>
          </a:solidFill>
        </p:spPr>
        <p:txBody>
          <a:bodyPr wrap="square" rtlCol="0">
            <a:spAutoFit/>
          </a:bodyPr>
          <a:lstStyle/>
          <a:p>
            <a:pPr algn="r"/>
            <a:r>
              <a:rPr lang="fr-CA" sz="1200" b="1" dirty="0">
                <a:effectLst/>
                <a:ea typeface="Calibri" panose="020F0502020204030204" pitchFamily="34" charset="0"/>
                <a:cs typeface="Arial" panose="020B0604020202020204" pitchFamily="34" charset="0"/>
              </a:rPr>
              <a:t>Préparation du tribunal</a:t>
            </a:r>
            <a:endParaRPr lang="en-US" sz="300" b="1" dirty="0"/>
          </a:p>
        </p:txBody>
      </p:sp>
      <p:sp>
        <p:nvSpPr>
          <p:cNvPr id="8" name="TextBox 7">
            <a:extLst>
              <a:ext uri="{FF2B5EF4-FFF2-40B4-BE49-F238E27FC236}">
                <a16:creationId xmlns:a16="http://schemas.microsoft.com/office/drawing/2014/main" id="{3B92B741-B20F-06C6-AF44-4174EBF4C809}"/>
              </a:ext>
            </a:extLst>
          </p:cNvPr>
          <p:cNvSpPr txBox="1"/>
          <p:nvPr/>
        </p:nvSpPr>
        <p:spPr>
          <a:xfrm>
            <a:off x="1554504" y="5034309"/>
            <a:ext cx="2320266" cy="276999"/>
          </a:xfrm>
          <a:prstGeom prst="rect">
            <a:avLst/>
          </a:prstGeom>
          <a:solidFill>
            <a:schemeClr val="bg1"/>
          </a:solidFill>
        </p:spPr>
        <p:txBody>
          <a:bodyPr wrap="square" rtlCol="0">
            <a:spAutoFit/>
          </a:bodyPr>
          <a:lstStyle/>
          <a:p>
            <a:pPr algn="r"/>
            <a:r>
              <a:rPr lang="fr-CA" sz="1200" b="1" dirty="0">
                <a:effectLst/>
                <a:ea typeface="Calibri" panose="020F0502020204030204" pitchFamily="34" charset="0"/>
                <a:cs typeface="Arial" panose="020B0604020202020204" pitchFamily="34" charset="0"/>
              </a:rPr>
              <a:t>Examen médico-légal</a:t>
            </a:r>
            <a:endParaRPr lang="en-US" sz="100" b="1" dirty="0"/>
          </a:p>
        </p:txBody>
      </p:sp>
      <p:sp>
        <p:nvSpPr>
          <p:cNvPr id="11" name="TextBox 10">
            <a:extLst>
              <a:ext uri="{FF2B5EF4-FFF2-40B4-BE49-F238E27FC236}">
                <a16:creationId xmlns:a16="http://schemas.microsoft.com/office/drawing/2014/main" id="{6582DD4F-8E9B-8B49-F572-E410CE64EB0D}"/>
              </a:ext>
            </a:extLst>
          </p:cNvPr>
          <p:cNvSpPr txBox="1"/>
          <p:nvPr/>
        </p:nvSpPr>
        <p:spPr>
          <a:xfrm>
            <a:off x="3054923" y="5710174"/>
            <a:ext cx="606176" cy="430887"/>
          </a:xfrm>
          <a:prstGeom prst="rect">
            <a:avLst/>
          </a:prstGeom>
          <a:solidFill>
            <a:schemeClr val="bg1"/>
          </a:solidFill>
        </p:spPr>
        <p:txBody>
          <a:bodyPr wrap="square" rtlCol="0">
            <a:spAutoFit/>
          </a:bodyPr>
          <a:lstStyle/>
          <a:p>
            <a:r>
              <a:rPr lang="fr-CA" sz="1050" b="1" dirty="0">
                <a:effectLst/>
                <a:ea typeface="Calibri" panose="020F0502020204030204" pitchFamily="34" charset="0"/>
                <a:cs typeface="Arial" panose="020B0604020202020204" pitchFamily="34" charset="0"/>
              </a:rPr>
              <a:t>Sur place</a:t>
            </a:r>
            <a:endParaRPr lang="en-US" sz="1050" b="1" dirty="0"/>
          </a:p>
        </p:txBody>
      </p:sp>
      <p:sp>
        <p:nvSpPr>
          <p:cNvPr id="12" name="TextBox 11">
            <a:extLst>
              <a:ext uri="{FF2B5EF4-FFF2-40B4-BE49-F238E27FC236}">
                <a16:creationId xmlns:a16="http://schemas.microsoft.com/office/drawing/2014/main" id="{6DFB50B4-579F-2A1E-357F-0BB46F577DE6}"/>
              </a:ext>
            </a:extLst>
          </p:cNvPr>
          <p:cNvSpPr txBox="1"/>
          <p:nvPr/>
        </p:nvSpPr>
        <p:spPr>
          <a:xfrm>
            <a:off x="3874770" y="5710063"/>
            <a:ext cx="606176" cy="430887"/>
          </a:xfrm>
          <a:prstGeom prst="rect">
            <a:avLst/>
          </a:prstGeom>
          <a:solidFill>
            <a:schemeClr val="bg1"/>
          </a:solidFill>
        </p:spPr>
        <p:txBody>
          <a:bodyPr wrap="square" rtlCol="0">
            <a:spAutoFit/>
          </a:bodyPr>
          <a:lstStyle/>
          <a:p>
            <a:r>
              <a:rPr lang="fr-CA" sz="1050" b="1" dirty="0">
                <a:effectLst/>
                <a:ea typeface="Calibri" panose="020F0502020204030204" pitchFamily="34" charset="0"/>
                <a:cs typeface="Arial" panose="020B0604020202020204" pitchFamily="34" charset="0"/>
              </a:rPr>
              <a:t>Hors site</a:t>
            </a:r>
            <a:endParaRPr lang="en-US" sz="600" b="1" dirty="0"/>
          </a:p>
        </p:txBody>
      </p:sp>
      <p:sp>
        <p:nvSpPr>
          <p:cNvPr id="13" name="TextBox 12">
            <a:extLst>
              <a:ext uri="{FF2B5EF4-FFF2-40B4-BE49-F238E27FC236}">
                <a16:creationId xmlns:a16="http://schemas.microsoft.com/office/drawing/2014/main" id="{48969033-3B98-4085-80C0-D8ED4C351FC2}"/>
              </a:ext>
            </a:extLst>
          </p:cNvPr>
          <p:cNvSpPr txBox="1"/>
          <p:nvPr/>
        </p:nvSpPr>
        <p:spPr>
          <a:xfrm>
            <a:off x="4621811" y="5836648"/>
            <a:ext cx="1473420" cy="415498"/>
          </a:xfrm>
          <a:prstGeom prst="rect">
            <a:avLst/>
          </a:prstGeom>
          <a:solidFill>
            <a:schemeClr val="bg1"/>
          </a:solidFill>
        </p:spPr>
        <p:txBody>
          <a:bodyPr wrap="square" rtlCol="0">
            <a:spAutoFit/>
          </a:bodyPr>
          <a:lstStyle/>
          <a:p>
            <a:r>
              <a:rPr lang="fr-CA" sz="1050" b="1" dirty="0">
                <a:effectLst/>
                <a:ea typeface="Calibri" panose="020F0502020204030204" pitchFamily="34" charset="0"/>
                <a:cs typeface="Arial" panose="020B0604020202020204" pitchFamily="34" charset="0"/>
              </a:rPr>
              <a:t>Sur place et hors site</a:t>
            </a:r>
            <a:endParaRPr lang="en-US" sz="100" b="1" dirty="0"/>
          </a:p>
        </p:txBody>
      </p:sp>
    </p:spTree>
    <p:extLst>
      <p:ext uri="{BB962C8B-B14F-4D97-AF65-F5344CB8AC3E}">
        <p14:creationId xmlns:p14="http://schemas.microsoft.com/office/powerpoint/2010/main" val="1674017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377" y="1445905"/>
            <a:ext cx="8837315" cy="548640"/>
          </a:xfrm>
        </p:spPr>
        <p:txBody>
          <a:bodyPr/>
          <a:lstStyle/>
          <a:p>
            <a:pPr algn="l" rtl="0"/>
            <a:r>
              <a:rPr lang="fr-ca" sz="2500" b="1" i="0" u="none" baseline="0" dirty="0"/>
              <a:t>La plupart des centres offrent des services de santé mentale uniquement sur place ou sur place et hors site.</a:t>
            </a:r>
            <a:endParaRPr lang="fr-ca" sz="2500" dirty="0"/>
          </a:p>
        </p:txBody>
      </p:sp>
      <p:sp>
        <p:nvSpPr>
          <p:cNvPr id="3" name="Content Placeholder 2"/>
          <p:cNvSpPr>
            <a:spLocks noGrp="1"/>
          </p:cNvSpPr>
          <p:nvPr>
            <p:ph sz="half" idx="1"/>
          </p:nvPr>
        </p:nvSpPr>
        <p:spPr>
          <a:xfrm>
            <a:off x="4071727" y="3109490"/>
            <a:ext cx="4713371" cy="1894020"/>
          </a:xfrm>
        </p:spPr>
        <p:txBody>
          <a:bodyPr/>
          <a:lstStyle/>
          <a:p>
            <a:pPr marL="255600" indent="-255600" algn="l" rtl="0"/>
            <a:r>
              <a:rPr lang="fr-ca" b="0" i="0" u="none" baseline="0" dirty="0"/>
              <a:t>22 centres déclarent offrir des services de santé mentale (p. ex. counseling, interventions en cas de crise).</a:t>
            </a:r>
          </a:p>
          <a:p>
            <a:pPr marL="255600" indent="-255600" algn="l" rtl="0"/>
            <a:r>
              <a:rPr lang="fr-ca" b="1" i="0" u="none" baseline="0" dirty="0"/>
              <a:t>1 518 clients</a:t>
            </a:r>
            <a:r>
              <a:rPr lang="fr-ca" b="0" i="0" u="none" baseline="0" dirty="0"/>
              <a:t> ont reçu des services de santé mentale par le personnel des CAE/CAEJ ou des partenaires de l’équipe multidisciplinaire au cours du dernier exercice financier (n=14).</a:t>
            </a:r>
          </a:p>
          <a:p>
            <a:endParaRPr lang="fr-ca" dirty="0"/>
          </a:p>
          <a:p>
            <a:endParaRPr lang="fr-ca" dirty="0"/>
          </a:p>
        </p:txBody>
      </p:sp>
      <p:sp>
        <p:nvSpPr>
          <p:cNvPr id="4" name="Slide Number Placeholder 3"/>
          <p:cNvSpPr>
            <a:spLocks noGrp="1"/>
          </p:cNvSpPr>
          <p:nvPr>
            <p:ph type="sldNum" sz="quarter" idx="12"/>
          </p:nvPr>
        </p:nvSpPr>
        <p:spPr/>
        <p:txBody>
          <a:bodyPr/>
          <a:lstStyle/>
          <a:p>
            <a:pPr algn="l" rtl="0"/>
            <a:fld id="{136009B4-2E8F-4E28-A58F-16FA64DB9128}" type="slidenum">
              <a:rPr/>
              <a:pPr/>
              <a:t>16</a:t>
            </a:fld>
            <a:endParaRPr lang="fr-ca" dirty="0"/>
          </a:p>
        </p:txBody>
      </p:sp>
      <p:graphicFrame>
        <p:nvGraphicFramePr>
          <p:cNvPr id="7" name="Chart 6"/>
          <p:cNvGraphicFramePr/>
          <p:nvPr>
            <p:extLst>
              <p:ext uri="{D42A27DB-BD31-4B8C-83A1-F6EECF244321}">
                <p14:modId xmlns:p14="http://schemas.microsoft.com/office/powerpoint/2010/main" val="718503550"/>
              </p:ext>
            </p:extLst>
          </p:nvPr>
        </p:nvGraphicFramePr>
        <p:xfrm>
          <a:off x="-554233" y="2402827"/>
          <a:ext cx="4852737" cy="330734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93142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298" y="1385362"/>
            <a:ext cx="8625800" cy="1259475"/>
          </a:xfrm>
        </p:spPr>
        <p:txBody>
          <a:bodyPr/>
          <a:lstStyle/>
          <a:p>
            <a:pPr algn="l" rtl="0"/>
            <a:r>
              <a:rPr lang="fr-ca" b="1" i="0" u="none" baseline="0" dirty="0"/>
              <a:t>Les CAE/CAEJ fournissent une aide pour la préparation des déclarations des victimes et la recherche d’une indemnisation.</a:t>
            </a:r>
            <a:endParaRPr lang="fr-ca" dirty="0"/>
          </a:p>
        </p:txBody>
      </p:sp>
      <p:sp>
        <p:nvSpPr>
          <p:cNvPr id="3" name="Content Placeholder 2"/>
          <p:cNvSpPr>
            <a:spLocks noGrp="1"/>
          </p:cNvSpPr>
          <p:nvPr>
            <p:ph sz="half" idx="1"/>
          </p:nvPr>
        </p:nvSpPr>
        <p:spPr>
          <a:xfrm>
            <a:off x="281779" y="2731606"/>
            <a:ext cx="3377866" cy="2654854"/>
          </a:xfrm>
        </p:spPr>
        <p:txBody>
          <a:bodyPr/>
          <a:lstStyle/>
          <a:p>
            <a:pPr marL="255600" indent="-255600" algn="l" rtl="0"/>
            <a:r>
              <a:rPr lang="fr-ca" b="0" i="0" u="none" baseline="0" dirty="0"/>
              <a:t>Au cours du dernier exercice financier, </a:t>
            </a:r>
          </a:p>
          <a:p>
            <a:pPr marL="849600" lvl="1" indent="-255600" algn="l" rtl="0"/>
            <a:r>
              <a:rPr lang="fr-ca" b="0" i="0" u="none" baseline="0" dirty="0"/>
              <a:t>136 clients ont reçu de l’aide pour préparer une déclaration de la victime (n=6).</a:t>
            </a:r>
          </a:p>
          <a:p>
            <a:pPr marL="849600" lvl="1" indent="-255600" algn="l" rtl="0"/>
            <a:r>
              <a:rPr lang="fr-ca" b="0" i="0" u="none" baseline="0" dirty="0"/>
              <a:t>11 clients ont reçu de l’aide pour obtenir une compensation ou une restitution (n=5).</a:t>
            </a:r>
            <a:endParaRPr lang="fr-ca" dirty="0"/>
          </a:p>
        </p:txBody>
      </p:sp>
      <p:sp>
        <p:nvSpPr>
          <p:cNvPr id="4" name="Slide Number Placeholder 3"/>
          <p:cNvSpPr>
            <a:spLocks noGrp="1"/>
          </p:cNvSpPr>
          <p:nvPr>
            <p:ph type="sldNum" sz="quarter" idx="12"/>
          </p:nvPr>
        </p:nvSpPr>
        <p:spPr/>
        <p:txBody>
          <a:bodyPr/>
          <a:lstStyle/>
          <a:p>
            <a:pPr algn="l" rtl="0"/>
            <a:fld id="{136009B4-2E8F-4E28-A58F-16FA64DB9128}" type="slidenum">
              <a:rPr/>
              <a:pPr/>
              <a:t>17</a:t>
            </a:fld>
            <a:endParaRPr lang="fr-ca" dirty="0"/>
          </a:p>
        </p:txBody>
      </p:sp>
      <p:graphicFrame>
        <p:nvGraphicFramePr>
          <p:cNvPr id="7" name="Chart 6"/>
          <p:cNvGraphicFramePr/>
          <p:nvPr>
            <p:extLst>
              <p:ext uri="{D42A27DB-BD31-4B8C-83A1-F6EECF244321}">
                <p14:modId xmlns:p14="http://schemas.microsoft.com/office/powerpoint/2010/main" val="1038083424"/>
              </p:ext>
            </p:extLst>
          </p:nvPr>
        </p:nvGraphicFramePr>
        <p:xfrm>
          <a:off x="3659645" y="2494661"/>
          <a:ext cx="5125453" cy="312874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E41DD94E-6060-61B8-1B11-68CCF31C3B50}"/>
              </a:ext>
            </a:extLst>
          </p:cNvPr>
          <p:cNvSpPr txBox="1"/>
          <p:nvPr/>
        </p:nvSpPr>
        <p:spPr>
          <a:xfrm>
            <a:off x="3754267" y="3292471"/>
            <a:ext cx="2320266" cy="461665"/>
          </a:xfrm>
          <a:prstGeom prst="rect">
            <a:avLst/>
          </a:prstGeom>
          <a:solidFill>
            <a:schemeClr val="bg1"/>
          </a:solidFill>
        </p:spPr>
        <p:txBody>
          <a:bodyPr wrap="square" rtlCol="0">
            <a:spAutoFit/>
          </a:bodyPr>
          <a:lstStyle/>
          <a:p>
            <a:pPr algn="r"/>
            <a:r>
              <a:rPr lang="fr-CA" sz="1200" b="1" dirty="0">
                <a:effectLst/>
                <a:ea typeface="Calibri" panose="020F0502020204030204" pitchFamily="34" charset="0"/>
                <a:cs typeface="Arial" panose="020B0604020202020204" pitchFamily="34" charset="0"/>
              </a:rPr>
              <a:t>Aide pour la préparation de la déclaration de la victime</a:t>
            </a:r>
            <a:endParaRPr lang="en-US" sz="1000" b="1" dirty="0"/>
          </a:p>
        </p:txBody>
      </p:sp>
      <p:sp>
        <p:nvSpPr>
          <p:cNvPr id="6" name="TextBox 5">
            <a:extLst>
              <a:ext uri="{FF2B5EF4-FFF2-40B4-BE49-F238E27FC236}">
                <a16:creationId xmlns:a16="http://schemas.microsoft.com/office/drawing/2014/main" id="{FB1865D1-9F84-FAC8-3CB8-0FF90A6F7F08}"/>
              </a:ext>
            </a:extLst>
          </p:cNvPr>
          <p:cNvSpPr txBox="1"/>
          <p:nvPr/>
        </p:nvSpPr>
        <p:spPr>
          <a:xfrm>
            <a:off x="3754267" y="4227105"/>
            <a:ext cx="2320266" cy="646331"/>
          </a:xfrm>
          <a:prstGeom prst="rect">
            <a:avLst/>
          </a:prstGeom>
          <a:solidFill>
            <a:schemeClr val="bg1"/>
          </a:solidFill>
        </p:spPr>
        <p:txBody>
          <a:bodyPr wrap="square" rtlCol="0">
            <a:spAutoFit/>
          </a:bodyPr>
          <a:lstStyle/>
          <a:p>
            <a:pPr algn="r"/>
            <a:r>
              <a:rPr lang="fr-CA" sz="1200" b="1" dirty="0">
                <a:effectLst/>
                <a:ea typeface="Calibri" panose="020F0502020204030204" pitchFamily="34" charset="0"/>
                <a:cs typeface="Arial" panose="020B0604020202020204" pitchFamily="34" charset="0"/>
              </a:rPr>
              <a:t>Aide pour la recherche d’une compensation ou d’une restitution</a:t>
            </a:r>
            <a:endParaRPr lang="en-US" sz="700" b="1" dirty="0"/>
          </a:p>
        </p:txBody>
      </p:sp>
      <p:sp>
        <p:nvSpPr>
          <p:cNvPr id="8" name="TextBox 7">
            <a:extLst>
              <a:ext uri="{FF2B5EF4-FFF2-40B4-BE49-F238E27FC236}">
                <a16:creationId xmlns:a16="http://schemas.microsoft.com/office/drawing/2014/main" id="{A37AE40B-FAE3-8C41-70C5-265DB7F601B1}"/>
              </a:ext>
            </a:extLst>
          </p:cNvPr>
          <p:cNvSpPr txBox="1"/>
          <p:nvPr/>
        </p:nvSpPr>
        <p:spPr>
          <a:xfrm>
            <a:off x="4762700" y="5235903"/>
            <a:ext cx="606176" cy="430887"/>
          </a:xfrm>
          <a:prstGeom prst="rect">
            <a:avLst/>
          </a:prstGeom>
          <a:solidFill>
            <a:schemeClr val="bg1"/>
          </a:solidFill>
        </p:spPr>
        <p:txBody>
          <a:bodyPr wrap="square" rtlCol="0">
            <a:spAutoFit/>
          </a:bodyPr>
          <a:lstStyle/>
          <a:p>
            <a:r>
              <a:rPr lang="fr-CA" sz="1050" b="1" dirty="0">
                <a:effectLst/>
                <a:ea typeface="Calibri" panose="020F0502020204030204" pitchFamily="34" charset="0"/>
                <a:cs typeface="Arial" panose="020B0604020202020204" pitchFamily="34" charset="0"/>
              </a:rPr>
              <a:t>Sur place</a:t>
            </a:r>
            <a:endParaRPr lang="en-US" sz="1050" b="1" dirty="0"/>
          </a:p>
        </p:txBody>
      </p:sp>
      <p:sp>
        <p:nvSpPr>
          <p:cNvPr id="9" name="TextBox 8">
            <a:extLst>
              <a:ext uri="{FF2B5EF4-FFF2-40B4-BE49-F238E27FC236}">
                <a16:creationId xmlns:a16="http://schemas.microsoft.com/office/drawing/2014/main" id="{56AE1259-9A56-4E00-87BD-F7FA8B20D4A8}"/>
              </a:ext>
            </a:extLst>
          </p:cNvPr>
          <p:cNvSpPr txBox="1"/>
          <p:nvPr/>
        </p:nvSpPr>
        <p:spPr>
          <a:xfrm>
            <a:off x="5616195" y="5235903"/>
            <a:ext cx="606176" cy="430887"/>
          </a:xfrm>
          <a:prstGeom prst="rect">
            <a:avLst/>
          </a:prstGeom>
          <a:solidFill>
            <a:schemeClr val="bg1"/>
          </a:solidFill>
        </p:spPr>
        <p:txBody>
          <a:bodyPr wrap="square" rtlCol="0">
            <a:spAutoFit/>
          </a:bodyPr>
          <a:lstStyle/>
          <a:p>
            <a:r>
              <a:rPr lang="fr-CA" sz="1050" b="1" dirty="0">
                <a:effectLst/>
                <a:ea typeface="Calibri" panose="020F0502020204030204" pitchFamily="34" charset="0"/>
                <a:cs typeface="Arial" panose="020B0604020202020204" pitchFamily="34" charset="0"/>
              </a:rPr>
              <a:t>Hors site</a:t>
            </a:r>
            <a:endParaRPr lang="en-US" sz="600" b="1" dirty="0"/>
          </a:p>
        </p:txBody>
      </p:sp>
      <p:sp>
        <p:nvSpPr>
          <p:cNvPr id="10" name="TextBox 9">
            <a:extLst>
              <a:ext uri="{FF2B5EF4-FFF2-40B4-BE49-F238E27FC236}">
                <a16:creationId xmlns:a16="http://schemas.microsoft.com/office/drawing/2014/main" id="{294A9FB9-0AF8-4767-3B93-593737C4C838}"/>
              </a:ext>
            </a:extLst>
          </p:cNvPr>
          <p:cNvSpPr txBox="1"/>
          <p:nvPr/>
        </p:nvSpPr>
        <p:spPr>
          <a:xfrm>
            <a:off x="6423282" y="5285916"/>
            <a:ext cx="1473420" cy="253916"/>
          </a:xfrm>
          <a:prstGeom prst="rect">
            <a:avLst/>
          </a:prstGeom>
          <a:solidFill>
            <a:schemeClr val="bg1"/>
          </a:solidFill>
        </p:spPr>
        <p:txBody>
          <a:bodyPr wrap="square" rtlCol="0">
            <a:spAutoFit/>
          </a:bodyPr>
          <a:lstStyle/>
          <a:p>
            <a:r>
              <a:rPr lang="fr-CA" sz="1050" b="1" dirty="0">
                <a:effectLst/>
                <a:ea typeface="Calibri" panose="020F0502020204030204" pitchFamily="34" charset="0"/>
                <a:cs typeface="Arial" panose="020B0604020202020204" pitchFamily="34" charset="0"/>
              </a:rPr>
              <a:t>Sur site et hors site</a:t>
            </a:r>
            <a:endParaRPr lang="en-US" sz="100" b="1" dirty="0"/>
          </a:p>
        </p:txBody>
      </p:sp>
    </p:spTree>
    <p:extLst>
      <p:ext uri="{BB962C8B-B14F-4D97-AF65-F5344CB8AC3E}">
        <p14:creationId xmlns:p14="http://schemas.microsoft.com/office/powerpoint/2010/main" val="4725412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014" y="1577174"/>
            <a:ext cx="8672368" cy="548640"/>
          </a:xfrm>
        </p:spPr>
        <p:txBody>
          <a:bodyPr/>
          <a:lstStyle/>
          <a:p>
            <a:pPr algn="l" rtl="0"/>
            <a:r>
              <a:rPr lang="fr-ca" b="1" i="0" u="none" baseline="0" dirty="0"/>
              <a:t>Plus du tiers des centres ont un chien d’assistance.</a:t>
            </a:r>
            <a:endParaRPr lang="fr-ca" dirty="0"/>
          </a:p>
        </p:txBody>
      </p:sp>
      <p:sp>
        <p:nvSpPr>
          <p:cNvPr id="3" name="Content Placeholder 2"/>
          <p:cNvSpPr>
            <a:spLocks noGrp="1"/>
          </p:cNvSpPr>
          <p:nvPr>
            <p:ph sz="half" idx="1"/>
          </p:nvPr>
        </p:nvSpPr>
        <p:spPr>
          <a:xfrm>
            <a:off x="628650" y="2612572"/>
            <a:ext cx="7886700" cy="1827081"/>
          </a:xfrm>
        </p:spPr>
        <p:txBody>
          <a:bodyPr/>
          <a:lstStyle/>
          <a:p>
            <a:pPr marL="255600" indent="-255600" algn="l" rtl="0"/>
            <a:r>
              <a:rPr lang="fr-ca" b="0" i="0" u="none" baseline="0" dirty="0"/>
              <a:t>11 centres déclarent avoir des chiens d’assistance.</a:t>
            </a:r>
          </a:p>
          <a:p>
            <a:pPr marL="849600" lvl="1" indent="-255600" algn="l" rtl="0"/>
            <a:r>
              <a:rPr lang="fr-ca" b="0" i="0" u="none" baseline="0" dirty="0"/>
              <a:t>Le type de chien d’assistance le plus courant utilisé par les CAE/CAEJ est le chien de soutien émotionnel (n=10).</a:t>
            </a:r>
            <a:endParaRPr lang="fr-ca" dirty="0"/>
          </a:p>
          <a:p>
            <a:pPr marL="251100" lvl="1" indent="0" algn="l" rtl="0">
              <a:buNone/>
            </a:pPr>
            <a:endParaRPr lang="fr-ca" dirty="0"/>
          </a:p>
          <a:p>
            <a:pPr marL="255600" indent="-255600" algn="l" rtl="0"/>
            <a:r>
              <a:rPr lang="fr-ca" b="0" i="0" u="none" baseline="0" dirty="0"/>
              <a:t>Les chiens d’assistance sont le plus souvent proposés aux clients à l’endroit suivant :</a:t>
            </a:r>
          </a:p>
          <a:p>
            <a:pPr marL="849600" lvl="1" indent="-255600" algn="l" rtl="0"/>
            <a:r>
              <a:rPr lang="fr-ca" b="0" i="0" u="none" baseline="0" dirty="0"/>
              <a:t>le CAE/CAEJ en général (n=11); </a:t>
            </a:r>
          </a:p>
          <a:p>
            <a:pPr marL="849600" lvl="1" indent="-255600" algn="l" rtl="0"/>
            <a:r>
              <a:rPr lang="fr-ca" b="0" i="0" u="none" baseline="0" dirty="0"/>
              <a:t>les réunions de clients avec les partenaires de l’équipe multidisciplinaire (n=11); </a:t>
            </a:r>
          </a:p>
          <a:p>
            <a:pPr marL="849600" lvl="1" indent="-255600" algn="l" rtl="0"/>
            <a:r>
              <a:rPr lang="fr-ca" b="0" i="0" u="none" baseline="0" dirty="0"/>
              <a:t>lors d’entrevues judiciaires (n=10). </a:t>
            </a:r>
          </a:p>
          <a:p>
            <a:endParaRPr lang="fr-ca" dirty="0"/>
          </a:p>
          <a:p>
            <a:pPr lvl="1" algn="l" rtl="0"/>
            <a:endParaRPr lang="fr-ca" dirty="0"/>
          </a:p>
        </p:txBody>
      </p:sp>
      <p:sp>
        <p:nvSpPr>
          <p:cNvPr id="4" name="Slide Number Placeholder 3"/>
          <p:cNvSpPr>
            <a:spLocks noGrp="1"/>
          </p:cNvSpPr>
          <p:nvPr>
            <p:ph type="sldNum" sz="quarter" idx="12"/>
          </p:nvPr>
        </p:nvSpPr>
        <p:spPr/>
        <p:txBody>
          <a:bodyPr/>
          <a:lstStyle/>
          <a:p>
            <a:pPr algn="l" rtl="0"/>
            <a:fld id="{136009B4-2E8F-4E28-A58F-16FA64DB9128}" type="slidenum">
              <a:rPr/>
              <a:pPr/>
              <a:t>18</a:t>
            </a:fld>
            <a:endParaRPr lang="fr-ca" dirty="0"/>
          </a:p>
        </p:txBody>
      </p:sp>
    </p:spTree>
    <p:extLst>
      <p:ext uri="{BB962C8B-B14F-4D97-AF65-F5344CB8AC3E}">
        <p14:creationId xmlns:p14="http://schemas.microsoft.com/office/powerpoint/2010/main" val="982008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649" y="1348095"/>
            <a:ext cx="7886700" cy="548640"/>
          </a:xfrm>
        </p:spPr>
        <p:txBody>
          <a:bodyPr/>
          <a:lstStyle/>
          <a:p>
            <a:pPr algn="l" rtl="0"/>
            <a:r>
              <a:rPr lang="fr-ca" sz="2400" b="1" i="0" u="none" baseline="0" dirty="0"/>
              <a:t>La plupart des centres proposent un certain type d’activités d’éducation et de sensibilisation.</a:t>
            </a:r>
            <a:endParaRPr lang="fr-ca" sz="2400" dirty="0"/>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1344471528"/>
              </p:ext>
            </p:extLst>
          </p:nvPr>
        </p:nvGraphicFramePr>
        <p:xfrm>
          <a:off x="317875" y="2164590"/>
          <a:ext cx="8467223" cy="4075497"/>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pPr algn="l" rtl="0"/>
            <a:fld id="{136009B4-2E8F-4E28-A58F-16FA64DB9128}" type="slidenum">
              <a:rPr/>
              <a:pPr/>
              <a:t>19</a:t>
            </a:fld>
            <a:endParaRPr lang="fr-ca" dirty="0"/>
          </a:p>
        </p:txBody>
      </p:sp>
      <p:sp>
        <p:nvSpPr>
          <p:cNvPr id="8" name="TextBox 7"/>
          <p:cNvSpPr txBox="1"/>
          <p:nvPr/>
        </p:nvSpPr>
        <p:spPr>
          <a:xfrm>
            <a:off x="4497885" y="5736858"/>
            <a:ext cx="4646115" cy="307777"/>
          </a:xfrm>
          <a:prstGeom prst="rect">
            <a:avLst/>
          </a:prstGeom>
          <a:noFill/>
        </p:spPr>
        <p:txBody>
          <a:bodyPr wrap="square" rtlCol="0">
            <a:spAutoFit/>
          </a:bodyPr>
          <a:lstStyle/>
          <a:p>
            <a:pPr algn="l" rtl="0"/>
            <a:r>
              <a:rPr lang="fr-ca" sz="1400" b="0" i="0" u="none" baseline="0" dirty="0"/>
              <a:t>3 centres ne fournissent aucun service éducatif.</a:t>
            </a:r>
            <a:endParaRPr lang="fr-ca" sz="1400" dirty="0"/>
          </a:p>
        </p:txBody>
      </p:sp>
    </p:spTree>
    <p:extLst>
      <p:ext uri="{BB962C8B-B14F-4D97-AF65-F5344CB8AC3E}">
        <p14:creationId xmlns:p14="http://schemas.microsoft.com/office/powerpoint/2010/main" val="2084771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031" y="1577175"/>
            <a:ext cx="7886700" cy="548640"/>
          </a:xfrm>
        </p:spPr>
        <p:txBody>
          <a:bodyPr/>
          <a:lstStyle/>
          <a:p>
            <a:pPr algn="l" rtl="0"/>
            <a:r>
              <a:rPr lang="fr-ca" b="1" i="0" u="none" baseline="0" dirty="0"/>
              <a:t>Contexte</a:t>
            </a:r>
            <a:endParaRPr lang="fr-ca" dirty="0"/>
          </a:p>
        </p:txBody>
      </p:sp>
      <p:sp>
        <p:nvSpPr>
          <p:cNvPr id="5" name="Rounded Rectangle 4"/>
          <p:cNvSpPr/>
          <p:nvPr/>
        </p:nvSpPr>
        <p:spPr>
          <a:xfrm>
            <a:off x="541421" y="4809471"/>
            <a:ext cx="7973929" cy="891467"/>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3" name="Content Placeholder 2"/>
          <p:cNvSpPr>
            <a:spLocks noGrp="1"/>
          </p:cNvSpPr>
          <p:nvPr>
            <p:ph sz="half" idx="1"/>
          </p:nvPr>
        </p:nvSpPr>
        <p:spPr>
          <a:xfrm>
            <a:off x="628650" y="2125816"/>
            <a:ext cx="8170966" cy="3155010"/>
          </a:xfrm>
        </p:spPr>
        <p:txBody>
          <a:bodyPr/>
          <a:lstStyle/>
          <a:p>
            <a:pPr marL="257175" indent="-257175" algn="l" rtl="0"/>
            <a:r>
              <a:rPr lang="fr-ca" b="0" i="0" u="none" baseline="0" dirty="0"/>
              <a:t>Depuis 2010, Justice Canada </a:t>
            </a:r>
            <a:r>
              <a:rPr lang="fr-ca" dirty="0"/>
              <a:t>assure </a:t>
            </a:r>
            <a:r>
              <a:rPr lang="fr-ca" b="0" i="0" u="none" baseline="0" dirty="0"/>
              <a:t>un soutien en matière de politiques et de programmes dans le cadre de la stratégie fédérale d’aide aux victimes afin d’appuyer la création et l’amélioration des CAE et des CAEJ pour aider les enfants et les jeunes victimes d’actes criminels.</a:t>
            </a:r>
          </a:p>
          <a:p>
            <a:pPr algn="l" rtl="0">
              <a:buNone/>
            </a:pPr>
            <a:endParaRPr lang="fr-ca" dirty="0"/>
          </a:p>
          <a:p>
            <a:pPr marL="257175" indent="-257175" algn="l" rtl="0"/>
            <a:r>
              <a:rPr lang="fr-ca" b="0" i="0" u="none" baseline="0" dirty="0"/>
              <a:t>Sondage opérationnel national 2014 sur les CAE (</a:t>
            </a:r>
            <a:r>
              <a:rPr lang="fr-ca" b="0" i="0" u="none" baseline="0" dirty="0">
                <a:hlinkClick r:id="rId2"/>
              </a:rPr>
              <a:t>lien</a:t>
            </a:r>
            <a:r>
              <a:rPr lang="fr-ca" b="0" i="0" u="none" baseline="0" dirty="0"/>
              <a:t>)</a:t>
            </a:r>
          </a:p>
          <a:p>
            <a:pPr marL="851175" lvl="1" indent="-257175" algn="l" rtl="0"/>
            <a:r>
              <a:rPr lang="fr-ca" b="0" i="0" u="none" baseline="0" dirty="0"/>
              <a:t>À l’époque, 23 CAE étaient établis ou en cours d’élaboration.</a:t>
            </a:r>
            <a:endParaRPr lang="fr-ca" dirty="0"/>
          </a:p>
          <a:p>
            <a:pPr algn="ctr" rtl="0">
              <a:buNone/>
            </a:pPr>
            <a:endParaRPr lang="fr-ca" b="1" dirty="0">
              <a:solidFill>
                <a:schemeClr val="bg1"/>
              </a:solidFill>
            </a:endParaRPr>
          </a:p>
          <a:p>
            <a:pPr algn="ctr" rtl="0">
              <a:buNone/>
            </a:pPr>
            <a:r>
              <a:rPr lang="fr-ca" sz="1650" b="1" i="0" u="none" baseline="0" dirty="0">
                <a:solidFill>
                  <a:schemeClr val="bg1"/>
                </a:solidFill>
              </a:rPr>
              <a:t>Objectif : Recueillir des données auprès des CAE/CAEJ au Canada afin d’avoir un portrait/une compréhension à l’échelle nationale de leur fonctionnement, de leur clientèle et d’autres aspects clés de leurs opérations. </a:t>
            </a:r>
            <a:endParaRPr lang="fr-ca" sz="1650" b="1" dirty="0">
              <a:solidFill>
                <a:schemeClr val="bg1"/>
              </a:solidFill>
            </a:endParaRPr>
          </a:p>
        </p:txBody>
      </p:sp>
      <p:sp>
        <p:nvSpPr>
          <p:cNvPr id="4" name="Slide Number Placeholder 3"/>
          <p:cNvSpPr>
            <a:spLocks noGrp="1"/>
          </p:cNvSpPr>
          <p:nvPr>
            <p:ph type="sldNum" sz="quarter" idx="12"/>
          </p:nvPr>
        </p:nvSpPr>
        <p:spPr/>
        <p:txBody>
          <a:bodyPr/>
          <a:lstStyle/>
          <a:p>
            <a:pPr algn="l" rtl="0"/>
            <a:fld id="{599AE977-2244-4365-8D1D-356B26804402}" type="slidenum">
              <a:rPr/>
              <a:pPr/>
              <a:t>2</a:t>
            </a:fld>
            <a:endParaRPr lang="fr-ca" dirty="0"/>
          </a:p>
        </p:txBody>
      </p:sp>
    </p:spTree>
    <p:extLst>
      <p:ext uri="{BB962C8B-B14F-4D97-AF65-F5344CB8AC3E}">
        <p14:creationId xmlns:p14="http://schemas.microsoft.com/office/powerpoint/2010/main" val="32590887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40" y="1475574"/>
            <a:ext cx="8872751" cy="548640"/>
          </a:xfrm>
        </p:spPr>
        <p:txBody>
          <a:bodyPr/>
          <a:lstStyle/>
          <a:p>
            <a:pPr algn="l" rtl="0"/>
            <a:r>
              <a:rPr lang="fr-ca" sz="2600" dirty="0"/>
              <a:t>I</a:t>
            </a:r>
            <a:r>
              <a:rPr lang="fr-ca" sz="2600" b="1" i="0" u="none" baseline="0" dirty="0"/>
              <a:t>nstallations adaptées aux enfants et témoignages virtuels offerts par de nombreux CAE/CAEJ</a:t>
            </a:r>
            <a:endParaRPr lang="fr-ca" sz="2600" dirty="0"/>
          </a:p>
        </p:txBody>
      </p:sp>
      <p:sp>
        <p:nvSpPr>
          <p:cNvPr id="3" name="Content Placeholder 2"/>
          <p:cNvSpPr>
            <a:spLocks noGrp="1"/>
          </p:cNvSpPr>
          <p:nvPr>
            <p:ph sz="half" idx="1"/>
          </p:nvPr>
        </p:nvSpPr>
        <p:spPr>
          <a:xfrm>
            <a:off x="628650" y="2612572"/>
            <a:ext cx="7886700" cy="1996373"/>
          </a:xfrm>
        </p:spPr>
        <p:txBody>
          <a:bodyPr/>
          <a:lstStyle/>
          <a:p>
            <a:pPr marL="255600" indent="-255600" algn="l" rtl="0"/>
            <a:r>
              <a:rPr lang="fr-ca" b="0" i="0" u="none" baseline="0" dirty="0"/>
              <a:t>La moitié des centres (12 centres sur 23) font état d’installations adaptées aux enfants dans le ou les palais de justice de leur région, 7 déclarent que ces installations ne sont pas proposées et 4 ne savent pas si ces installations sont proposées.</a:t>
            </a:r>
          </a:p>
          <a:p>
            <a:pPr marL="255600" indent="-255600" algn="l" rtl="0">
              <a:buNone/>
            </a:pPr>
            <a:endParaRPr lang="fr-ca" dirty="0"/>
          </a:p>
          <a:p>
            <a:pPr marL="255600" indent="-255600" algn="l" rtl="0"/>
            <a:r>
              <a:rPr lang="fr-ca" b="0" i="0" u="none" baseline="0" dirty="0"/>
              <a:t>9 centres sur 23 déclarent avoir la possibilité de proposer des témoignages à distance, et 11 centres indiquent qu’ils sont en train de concevoir ou d’envisager de proposer des témoignages à distance. Les 3 centres restants ont indiqué qu’ils ne proposaient pas de témoignages à distance.</a:t>
            </a:r>
          </a:p>
        </p:txBody>
      </p:sp>
      <p:sp>
        <p:nvSpPr>
          <p:cNvPr id="4" name="Slide Number Placeholder 3"/>
          <p:cNvSpPr>
            <a:spLocks noGrp="1"/>
          </p:cNvSpPr>
          <p:nvPr>
            <p:ph type="sldNum" sz="quarter" idx="12"/>
          </p:nvPr>
        </p:nvSpPr>
        <p:spPr/>
        <p:txBody>
          <a:bodyPr/>
          <a:lstStyle/>
          <a:p>
            <a:pPr algn="l" rtl="0"/>
            <a:fld id="{136009B4-2E8F-4E28-A58F-16FA64DB9128}" type="slidenum">
              <a:rPr/>
              <a:pPr/>
              <a:t>20</a:t>
            </a:fld>
            <a:endParaRPr lang="fr-ca" dirty="0"/>
          </a:p>
        </p:txBody>
      </p:sp>
    </p:spTree>
    <p:extLst>
      <p:ext uri="{BB962C8B-B14F-4D97-AF65-F5344CB8AC3E}">
        <p14:creationId xmlns:p14="http://schemas.microsoft.com/office/powerpoint/2010/main" val="13574936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9784"/>
            <a:ext cx="7886700" cy="548640"/>
          </a:xfrm>
        </p:spPr>
        <p:txBody>
          <a:bodyPr/>
          <a:lstStyle/>
          <a:p>
            <a:pPr algn="l" rtl="0"/>
            <a:r>
              <a:rPr lang="fr-ca" sz="2500" b="1" i="0" u="none" baseline="0" dirty="0"/>
              <a:t>Le personnel du CAE/CAEJ a participé à de nombreux types de formation différents au cours de l’année écoulée.</a:t>
            </a:r>
            <a:endParaRPr lang="fr-ca" sz="2500" dirty="0"/>
          </a:p>
        </p:txBody>
      </p:sp>
      <p:sp>
        <p:nvSpPr>
          <p:cNvPr id="4" name="Slide Number Placeholder 3"/>
          <p:cNvSpPr>
            <a:spLocks noGrp="1"/>
          </p:cNvSpPr>
          <p:nvPr>
            <p:ph type="sldNum" sz="quarter" idx="12"/>
          </p:nvPr>
        </p:nvSpPr>
        <p:spPr/>
        <p:txBody>
          <a:bodyPr/>
          <a:lstStyle/>
          <a:p>
            <a:pPr algn="l" rtl="0"/>
            <a:fld id="{136009B4-2E8F-4E28-A58F-16FA64DB9128}" type="slidenum">
              <a:rPr/>
              <a:pPr/>
              <a:t>21</a:t>
            </a:fld>
            <a:endParaRPr lang="fr-ca" dirty="0"/>
          </a:p>
        </p:txBody>
      </p:sp>
      <p:graphicFrame>
        <p:nvGraphicFramePr>
          <p:cNvPr id="7" name="Chart 6"/>
          <p:cNvGraphicFramePr/>
          <p:nvPr>
            <p:extLst>
              <p:ext uri="{D42A27DB-BD31-4B8C-83A1-F6EECF244321}">
                <p14:modId xmlns:p14="http://schemas.microsoft.com/office/powerpoint/2010/main" val="2191611670"/>
              </p:ext>
            </p:extLst>
          </p:nvPr>
        </p:nvGraphicFramePr>
        <p:xfrm>
          <a:off x="371134" y="2164827"/>
          <a:ext cx="6272464" cy="4069768"/>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6643598" y="2316060"/>
            <a:ext cx="2322094" cy="3970318"/>
          </a:xfrm>
          <a:prstGeom prst="rect">
            <a:avLst/>
          </a:prstGeom>
          <a:noFill/>
        </p:spPr>
        <p:txBody>
          <a:bodyPr wrap="square" rtlCol="0">
            <a:spAutoFit/>
          </a:bodyPr>
          <a:lstStyle/>
          <a:p>
            <a:pPr algn="l" rtl="0"/>
            <a:r>
              <a:rPr lang="fr-ca" b="0" i="0" u="none" baseline="0" dirty="0"/>
              <a:t>Les centres ont indiqué qu’ils pourraient bénéficier d’une formation supplémentaire sur les points suivants :</a:t>
            </a:r>
          </a:p>
          <a:p>
            <a:pPr marL="285750" indent="-285750" algn="l" rtl="0">
              <a:buFont typeface="Arial" panose="020B0604020202020204" pitchFamily="34" charset="0"/>
              <a:buChar char="•"/>
            </a:pPr>
            <a:r>
              <a:rPr lang="fr-ca" b="0" i="0" u="none" baseline="0" dirty="0"/>
              <a:t>Diversité et inclusion</a:t>
            </a:r>
          </a:p>
          <a:p>
            <a:pPr marL="285750" indent="-285750" algn="l" rtl="0">
              <a:buFont typeface="Arial" panose="020B0604020202020204" pitchFamily="34" charset="0"/>
              <a:buChar char="•"/>
            </a:pPr>
            <a:r>
              <a:rPr lang="fr-ca" b="0" i="0" u="none" baseline="0" dirty="0"/>
              <a:t>Soutien en santé mentale</a:t>
            </a:r>
          </a:p>
          <a:p>
            <a:pPr marL="285750" indent="-285750" algn="l" rtl="0">
              <a:buFont typeface="Arial" panose="020B0604020202020204" pitchFamily="34" charset="0"/>
              <a:buChar char="•"/>
            </a:pPr>
            <a:r>
              <a:rPr lang="fr-ca" b="0" i="0" u="none" baseline="0" dirty="0"/>
              <a:t>Risque de suicide et intervention</a:t>
            </a:r>
          </a:p>
          <a:p>
            <a:pPr marL="285750" indent="-285750" algn="l" rtl="0">
              <a:buFont typeface="Arial" panose="020B0604020202020204" pitchFamily="34" charset="0"/>
              <a:buChar char="•"/>
            </a:pPr>
            <a:endParaRPr lang="fr-ca" dirty="0"/>
          </a:p>
          <a:p>
            <a:endParaRPr lang="fr-ca" dirty="0"/>
          </a:p>
        </p:txBody>
      </p:sp>
      <p:sp>
        <p:nvSpPr>
          <p:cNvPr id="3" name="TextBox 1">
            <a:extLst>
              <a:ext uri="{FF2B5EF4-FFF2-40B4-BE49-F238E27FC236}">
                <a16:creationId xmlns:a16="http://schemas.microsoft.com/office/drawing/2014/main" id="{9CDD1D0E-2AD1-CFFF-23AE-E3A7DF590CC1}"/>
              </a:ext>
            </a:extLst>
          </p:cNvPr>
          <p:cNvSpPr txBox="1"/>
          <p:nvPr/>
        </p:nvSpPr>
        <p:spPr>
          <a:xfrm rot="18830272">
            <a:off x="-10802" y="5012215"/>
            <a:ext cx="1362375" cy="363070"/>
          </a:xfrm>
          <a:prstGeom prst="rect">
            <a:avLst/>
          </a:prstGeom>
          <a:solidFill>
            <a:schemeClr val="bg1"/>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fr-CA" dirty="0">
                <a:effectLst/>
                <a:ea typeface="Calibri" panose="020F0502020204030204" pitchFamily="34" charset="0"/>
                <a:cs typeface="Arial" panose="020B0604020202020204" pitchFamily="34" charset="0"/>
              </a:rPr>
              <a:t>Maltraitance des </a:t>
            </a:r>
          </a:p>
          <a:p>
            <a:pPr algn="r"/>
            <a:r>
              <a:rPr lang="fr-CA" dirty="0">
                <a:effectLst/>
                <a:ea typeface="Calibri" panose="020F0502020204030204" pitchFamily="34" charset="0"/>
                <a:cs typeface="Arial" panose="020B0604020202020204" pitchFamily="34" charset="0"/>
              </a:rPr>
              <a:t>enfants</a:t>
            </a:r>
            <a:r>
              <a:rPr lang="fr-CA" sz="800" dirty="0">
                <a:effectLst/>
                <a:ea typeface="+mn-ea"/>
                <a:cs typeface="+mn-cs"/>
              </a:rPr>
              <a:t> </a:t>
            </a:r>
            <a:endParaRPr lang="en-US" sz="800" dirty="0"/>
          </a:p>
        </p:txBody>
      </p:sp>
      <p:sp>
        <p:nvSpPr>
          <p:cNvPr id="5" name="TextBox 1">
            <a:extLst>
              <a:ext uri="{FF2B5EF4-FFF2-40B4-BE49-F238E27FC236}">
                <a16:creationId xmlns:a16="http://schemas.microsoft.com/office/drawing/2014/main" id="{64405318-256F-081A-D275-CF9BFA617904}"/>
              </a:ext>
            </a:extLst>
          </p:cNvPr>
          <p:cNvSpPr txBox="1"/>
          <p:nvPr/>
        </p:nvSpPr>
        <p:spPr>
          <a:xfrm rot="18830272">
            <a:off x="773986" y="5012214"/>
            <a:ext cx="1362375" cy="363070"/>
          </a:xfrm>
          <a:prstGeom prst="rect">
            <a:avLst/>
          </a:prstGeom>
          <a:solidFill>
            <a:schemeClr val="bg1"/>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fr-CA" dirty="0">
                <a:effectLst/>
                <a:ea typeface="Calibri" panose="020F0502020204030204" pitchFamily="34" charset="0"/>
                <a:cs typeface="Arial" panose="020B0604020202020204" pitchFamily="34" charset="0"/>
              </a:rPr>
              <a:t>Prise en compte des traumatismes</a:t>
            </a:r>
            <a:r>
              <a:rPr lang="fr-CA" dirty="0">
                <a:effectLst/>
                <a:ea typeface="+mn-ea"/>
                <a:cs typeface="+mn-cs"/>
              </a:rPr>
              <a:t> </a:t>
            </a:r>
            <a:endParaRPr lang="en-US" dirty="0"/>
          </a:p>
        </p:txBody>
      </p:sp>
      <p:sp>
        <p:nvSpPr>
          <p:cNvPr id="6" name="TextBox 1">
            <a:extLst>
              <a:ext uri="{FF2B5EF4-FFF2-40B4-BE49-F238E27FC236}">
                <a16:creationId xmlns:a16="http://schemas.microsoft.com/office/drawing/2014/main" id="{A8E5207B-2BF7-A1FC-6516-E7BE1C259AF4}"/>
              </a:ext>
            </a:extLst>
          </p:cNvPr>
          <p:cNvSpPr txBox="1"/>
          <p:nvPr/>
        </p:nvSpPr>
        <p:spPr>
          <a:xfrm rot="18830272">
            <a:off x="1405000" y="5012211"/>
            <a:ext cx="1362375" cy="363070"/>
          </a:xfrm>
          <a:prstGeom prst="rect">
            <a:avLst/>
          </a:prstGeom>
          <a:solidFill>
            <a:schemeClr val="bg1"/>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fr-CA" dirty="0">
                <a:effectLst/>
                <a:ea typeface="Calibri" panose="020F0502020204030204" pitchFamily="34" charset="0"/>
                <a:cs typeface="Arial" panose="020B0604020202020204" pitchFamily="34" charset="0"/>
              </a:rPr>
              <a:t>Équipe multidisciplinaire</a:t>
            </a:r>
            <a:r>
              <a:rPr lang="fr-CA" dirty="0">
                <a:effectLst/>
                <a:ea typeface="+mn-ea"/>
                <a:cs typeface="+mn-cs"/>
              </a:rPr>
              <a:t> </a:t>
            </a:r>
            <a:endParaRPr lang="en-US" dirty="0"/>
          </a:p>
        </p:txBody>
      </p:sp>
      <p:sp>
        <p:nvSpPr>
          <p:cNvPr id="8" name="TextBox 1">
            <a:extLst>
              <a:ext uri="{FF2B5EF4-FFF2-40B4-BE49-F238E27FC236}">
                <a16:creationId xmlns:a16="http://schemas.microsoft.com/office/drawing/2014/main" id="{A23B097F-4CA7-D7B9-8DC3-42794857EB70}"/>
              </a:ext>
            </a:extLst>
          </p:cNvPr>
          <p:cNvSpPr txBox="1"/>
          <p:nvPr/>
        </p:nvSpPr>
        <p:spPr>
          <a:xfrm rot="18830272">
            <a:off x="1936968" y="5102382"/>
            <a:ext cx="1612410" cy="363070"/>
          </a:xfrm>
          <a:prstGeom prst="rect">
            <a:avLst/>
          </a:prstGeom>
          <a:solidFill>
            <a:schemeClr val="bg1"/>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fr-CA" dirty="0">
                <a:effectLst/>
                <a:ea typeface="Calibri" panose="020F0502020204030204" pitchFamily="34" charset="0"/>
                <a:cs typeface="Arial" panose="020B0604020202020204" pitchFamily="34" charset="0"/>
              </a:rPr>
              <a:t>Diversité et inclusion</a:t>
            </a:r>
            <a:endParaRPr lang="en-US" dirty="0"/>
          </a:p>
        </p:txBody>
      </p:sp>
      <p:sp>
        <p:nvSpPr>
          <p:cNvPr id="10" name="TextBox 1">
            <a:extLst>
              <a:ext uri="{FF2B5EF4-FFF2-40B4-BE49-F238E27FC236}">
                <a16:creationId xmlns:a16="http://schemas.microsoft.com/office/drawing/2014/main" id="{C2608F91-45BF-5330-E2A5-68B07B72AB9A}"/>
              </a:ext>
            </a:extLst>
          </p:cNvPr>
          <p:cNvSpPr txBox="1"/>
          <p:nvPr/>
        </p:nvSpPr>
        <p:spPr>
          <a:xfrm rot="18830272">
            <a:off x="2663434" y="5102382"/>
            <a:ext cx="1612410" cy="363070"/>
          </a:xfrm>
          <a:prstGeom prst="rect">
            <a:avLst/>
          </a:prstGeom>
          <a:solidFill>
            <a:schemeClr val="bg1"/>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fr-CA" dirty="0">
                <a:effectLst/>
                <a:ea typeface="Calibri" panose="020F0502020204030204" pitchFamily="34" charset="0"/>
                <a:cs typeface="Arial" panose="020B0604020202020204" pitchFamily="34" charset="0"/>
              </a:rPr>
              <a:t>Entrevues judiciaires</a:t>
            </a:r>
            <a:endParaRPr lang="en-US" dirty="0"/>
          </a:p>
        </p:txBody>
      </p:sp>
      <p:sp>
        <p:nvSpPr>
          <p:cNvPr id="11" name="TextBox 1">
            <a:extLst>
              <a:ext uri="{FF2B5EF4-FFF2-40B4-BE49-F238E27FC236}">
                <a16:creationId xmlns:a16="http://schemas.microsoft.com/office/drawing/2014/main" id="{8F188134-E2C8-5EE6-D11F-EAEF225CC99A}"/>
              </a:ext>
            </a:extLst>
          </p:cNvPr>
          <p:cNvSpPr txBox="1"/>
          <p:nvPr/>
        </p:nvSpPr>
        <p:spPr>
          <a:xfrm rot="18830272">
            <a:off x="3285661" y="5165874"/>
            <a:ext cx="1788459" cy="363070"/>
          </a:xfrm>
          <a:prstGeom prst="rect">
            <a:avLst/>
          </a:prstGeom>
          <a:solidFill>
            <a:schemeClr val="bg1"/>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fr-CA" dirty="0">
                <a:effectLst/>
                <a:ea typeface="Calibri" panose="020F0502020204030204" pitchFamily="34" charset="0"/>
                <a:cs typeface="Arial" panose="020B0604020202020204" pitchFamily="34" charset="0"/>
              </a:rPr>
              <a:t>Soutien et défense des victimes</a:t>
            </a:r>
            <a:endParaRPr lang="en-US" dirty="0"/>
          </a:p>
        </p:txBody>
      </p:sp>
      <p:sp>
        <p:nvSpPr>
          <p:cNvPr id="12" name="TextBox 1">
            <a:extLst>
              <a:ext uri="{FF2B5EF4-FFF2-40B4-BE49-F238E27FC236}">
                <a16:creationId xmlns:a16="http://schemas.microsoft.com/office/drawing/2014/main" id="{034C86E0-44E9-6600-AB3B-AAB740C50856}"/>
              </a:ext>
            </a:extLst>
          </p:cNvPr>
          <p:cNvSpPr txBox="1"/>
          <p:nvPr/>
        </p:nvSpPr>
        <p:spPr>
          <a:xfrm rot="18830272">
            <a:off x="4139659" y="5165873"/>
            <a:ext cx="1612410" cy="363070"/>
          </a:xfrm>
          <a:prstGeom prst="rect">
            <a:avLst/>
          </a:prstGeom>
          <a:solidFill>
            <a:schemeClr val="bg1"/>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fr-CA" dirty="0">
                <a:effectLst/>
                <a:ea typeface="Calibri" panose="020F0502020204030204" pitchFamily="34" charset="0"/>
                <a:cs typeface="Arial" panose="020B0604020202020204" pitchFamily="34" charset="0"/>
              </a:rPr>
              <a:t>Santé mentale</a:t>
            </a:r>
            <a:endParaRPr lang="en-US" dirty="0"/>
          </a:p>
        </p:txBody>
      </p:sp>
      <p:sp>
        <p:nvSpPr>
          <p:cNvPr id="13" name="TextBox 1">
            <a:extLst>
              <a:ext uri="{FF2B5EF4-FFF2-40B4-BE49-F238E27FC236}">
                <a16:creationId xmlns:a16="http://schemas.microsoft.com/office/drawing/2014/main" id="{D768B255-A0E1-FC23-F747-8B18631D98F2}"/>
              </a:ext>
            </a:extLst>
          </p:cNvPr>
          <p:cNvSpPr txBox="1"/>
          <p:nvPr/>
        </p:nvSpPr>
        <p:spPr>
          <a:xfrm rot="18830272">
            <a:off x="4828995" y="5165873"/>
            <a:ext cx="1612410" cy="363070"/>
          </a:xfrm>
          <a:prstGeom prst="rect">
            <a:avLst/>
          </a:prstGeom>
          <a:solidFill>
            <a:schemeClr val="bg1"/>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fr-CA" dirty="0">
                <a:effectLst/>
                <a:ea typeface="Calibri" panose="020F0502020204030204" pitchFamily="34" charset="0"/>
                <a:cs typeface="Arial" panose="020B0604020202020204" pitchFamily="34" charset="0"/>
              </a:rPr>
              <a:t>Capacité organisationnelle</a:t>
            </a:r>
            <a:endParaRPr lang="en-US" dirty="0"/>
          </a:p>
        </p:txBody>
      </p:sp>
    </p:spTree>
    <p:extLst>
      <p:ext uri="{BB962C8B-B14F-4D97-AF65-F5344CB8AC3E}">
        <p14:creationId xmlns:p14="http://schemas.microsoft.com/office/powerpoint/2010/main" val="34947425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121" y="1512520"/>
            <a:ext cx="8663133" cy="870462"/>
          </a:xfrm>
        </p:spPr>
        <p:txBody>
          <a:bodyPr/>
          <a:lstStyle/>
          <a:p>
            <a:pPr algn="l" rtl="0"/>
            <a:r>
              <a:rPr lang="fr-ca" b="1" i="0" u="none" baseline="0" dirty="0"/>
              <a:t>La plupart des centres ont mené des recherches et des évaluations, ou y ont participé.</a:t>
            </a:r>
            <a:endParaRPr lang="fr-ca" dirty="0"/>
          </a:p>
        </p:txBody>
      </p:sp>
      <p:sp>
        <p:nvSpPr>
          <p:cNvPr id="3" name="Content Placeholder 2"/>
          <p:cNvSpPr>
            <a:spLocks noGrp="1"/>
          </p:cNvSpPr>
          <p:nvPr>
            <p:ph sz="half" idx="1"/>
          </p:nvPr>
        </p:nvSpPr>
        <p:spPr/>
        <p:txBody>
          <a:bodyPr/>
          <a:lstStyle/>
          <a:p>
            <a:pPr marL="255600" indent="-255600" algn="l" rtl="0"/>
            <a:r>
              <a:rPr lang="fr-ca" b="0" i="0" u="none" baseline="0" dirty="0"/>
              <a:t>La majorité d’entre eux (19 centres sur 29) déclarent avoir effectué des recherches.</a:t>
            </a:r>
          </a:p>
          <a:p>
            <a:pPr marL="849600" lvl="1" indent="-255600" algn="l" rtl="0"/>
            <a:r>
              <a:rPr lang="fr-ca" b="0" i="0" u="none" baseline="0" dirty="0"/>
              <a:t>4 centres mènent des recherches et des évaluations de manière indépendante.</a:t>
            </a:r>
          </a:p>
          <a:p>
            <a:pPr marL="849600" lvl="1" indent="-255600" algn="l" rtl="0"/>
            <a:r>
              <a:rPr lang="fr-ca" b="0" i="0" u="none" baseline="0" dirty="0"/>
              <a:t>15 centres mènent des recherches et des évaluations en collaboration.</a:t>
            </a:r>
          </a:p>
          <a:p>
            <a:pPr marL="255600" indent="-255600" algn="l" rtl="0"/>
            <a:r>
              <a:rPr lang="fr-ca" b="0" i="0" u="none" baseline="0" dirty="0"/>
              <a:t>11 centres déclarent participer à des recherches menées par d’autres organismes, tandis que 14 ne le font pas (n=29).</a:t>
            </a:r>
          </a:p>
          <a:p>
            <a:pPr marL="255600" indent="-255600" algn="l" rtl="0"/>
            <a:r>
              <a:rPr lang="fr-ca" b="0" i="0" u="none" baseline="0" dirty="0"/>
              <a:t>18 centres sur 29 font ou ont fait l’objet d’une évaluation.</a:t>
            </a:r>
          </a:p>
        </p:txBody>
      </p:sp>
      <p:sp>
        <p:nvSpPr>
          <p:cNvPr id="4" name="Slide Number Placeholder 3"/>
          <p:cNvSpPr>
            <a:spLocks noGrp="1"/>
          </p:cNvSpPr>
          <p:nvPr>
            <p:ph type="sldNum" sz="quarter" idx="12"/>
          </p:nvPr>
        </p:nvSpPr>
        <p:spPr/>
        <p:txBody>
          <a:bodyPr/>
          <a:lstStyle/>
          <a:p>
            <a:pPr algn="l" rtl="0"/>
            <a:fld id="{136009B4-2E8F-4E28-A58F-16FA64DB9128}" type="slidenum">
              <a:rPr/>
              <a:pPr/>
              <a:t>22</a:t>
            </a:fld>
            <a:endParaRPr lang="fr-ca" dirty="0"/>
          </a:p>
        </p:txBody>
      </p:sp>
    </p:spTree>
    <p:extLst>
      <p:ext uri="{BB962C8B-B14F-4D97-AF65-F5344CB8AC3E}">
        <p14:creationId xmlns:p14="http://schemas.microsoft.com/office/powerpoint/2010/main" val="2399050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068" y="1475574"/>
            <a:ext cx="8709314" cy="548640"/>
          </a:xfrm>
        </p:spPr>
        <p:txBody>
          <a:bodyPr/>
          <a:lstStyle/>
          <a:p>
            <a:pPr algn="l" rtl="0"/>
            <a:r>
              <a:rPr lang="fr-ca" b="1" i="0" u="none" baseline="0" dirty="0"/>
              <a:t>La plupart des centres reçoivent un financement des gouvernements fédéral et/ou PT.</a:t>
            </a:r>
            <a:endParaRPr lang="fr-ca" dirty="0"/>
          </a:p>
        </p:txBody>
      </p:sp>
      <p:sp>
        <p:nvSpPr>
          <p:cNvPr id="3" name="Content Placeholder 2"/>
          <p:cNvSpPr>
            <a:spLocks noGrp="1"/>
          </p:cNvSpPr>
          <p:nvPr>
            <p:ph sz="half" idx="1"/>
          </p:nvPr>
        </p:nvSpPr>
        <p:spPr>
          <a:xfrm>
            <a:off x="587375" y="2331020"/>
            <a:ext cx="7886700" cy="3379154"/>
          </a:xfrm>
        </p:spPr>
        <p:txBody>
          <a:bodyPr/>
          <a:lstStyle/>
          <a:p>
            <a:pPr marL="255600" indent="-255600" algn="l" rtl="0"/>
            <a:r>
              <a:rPr lang="fr-ca" b="0" i="0" u="none" baseline="0" dirty="0"/>
              <a:t>Plus de la moitié (15 centres sur 28) déclare que leur budget annuel était inférieur à 250 000 $ au cours du dernier exercice financier.</a:t>
            </a:r>
          </a:p>
          <a:p>
            <a:pPr marL="255600" indent="-255600" algn="l" rtl="0"/>
            <a:r>
              <a:rPr lang="fr-ca" b="0" i="0" u="none" baseline="0" dirty="0"/>
              <a:t>Les sources de financement les plus courantes des CAE/CAEJ sont les suivantes :</a:t>
            </a:r>
          </a:p>
          <a:p>
            <a:pPr marL="849600" lvl="1" indent="-255600" algn="l" rtl="0"/>
            <a:r>
              <a:rPr lang="fr-ca" b="0" i="0" u="none" baseline="0" dirty="0"/>
              <a:t>Subventions fédérales/financement fédéral (25 centres sur 29)</a:t>
            </a:r>
          </a:p>
          <a:p>
            <a:pPr marL="849600" lvl="1" indent="-255600" algn="l" rtl="0"/>
            <a:r>
              <a:rPr lang="fr-ca" b="0" i="0" u="none" baseline="0" dirty="0"/>
              <a:t>Subventions PT/financement PT (22 centres sur 29)</a:t>
            </a:r>
          </a:p>
          <a:p>
            <a:pPr marL="849600" lvl="1" indent="-255600" algn="l" rtl="0"/>
            <a:r>
              <a:rPr lang="fr-ca" b="0" i="0" u="none" baseline="0" dirty="0"/>
              <a:t>Secteur privé/donateurs (21 centres sur 29)</a:t>
            </a:r>
          </a:p>
          <a:p>
            <a:pPr marL="849600" lvl="1" indent="-255600" algn="l" rtl="0"/>
            <a:r>
              <a:rPr lang="fr-ca" b="0" i="0" u="none" baseline="0" dirty="0"/>
              <a:t>Activités de financement (16 centres sur 29)</a:t>
            </a:r>
          </a:p>
          <a:p>
            <a:pPr marL="849600" lvl="1" indent="-255600" algn="l" rtl="0"/>
            <a:r>
              <a:rPr lang="fr-ca" b="0" i="0" u="none" baseline="0" dirty="0"/>
              <a:t>Fondations (15 centres sur 29)</a:t>
            </a:r>
          </a:p>
          <a:p>
            <a:pPr marL="255600" indent="-255600" algn="l" rtl="0"/>
            <a:r>
              <a:rPr lang="fr-ca" b="0" i="0" u="none" baseline="0" dirty="0"/>
              <a:t>Lorsqu’on leur a demandé dans quel domaine les CAE/CAEJ auraient besoin d’un financement supplémentaire, la réponse la plus fréquente a été celle d’un financement accru pour le personnel.</a:t>
            </a:r>
            <a:endParaRPr lang="fr-ca" dirty="0"/>
          </a:p>
        </p:txBody>
      </p:sp>
      <p:sp>
        <p:nvSpPr>
          <p:cNvPr id="4" name="Slide Number Placeholder 3"/>
          <p:cNvSpPr>
            <a:spLocks noGrp="1"/>
          </p:cNvSpPr>
          <p:nvPr>
            <p:ph type="sldNum" sz="quarter" idx="12"/>
          </p:nvPr>
        </p:nvSpPr>
        <p:spPr/>
        <p:txBody>
          <a:bodyPr/>
          <a:lstStyle/>
          <a:p>
            <a:pPr algn="l" rtl="0"/>
            <a:fld id="{136009B4-2E8F-4E28-A58F-16FA64DB9128}" type="slidenum">
              <a:rPr/>
              <a:pPr/>
              <a:t>23</a:t>
            </a:fld>
            <a:endParaRPr lang="fr-ca" dirty="0"/>
          </a:p>
        </p:txBody>
      </p:sp>
    </p:spTree>
    <p:extLst>
      <p:ext uri="{BB962C8B-B14F-4D97-AF65-F5344CB8AC3E}">
        <p14:creationId xmlns:p14="http://schemas.microsoft.com/office/powerpoint/2010/main" val="6852683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887" y="1512520"/>
            <a:ext cx="7886700" cy="548640"/>
          </a:xfrm>
        </p:spPr>
        <p:txBody>
          <a:bodyPr/>
          <a:lstStyle/>
          <a:p>
            <a:pPr algn="l" rtl="0"/>
            <a:r>
              <a:rPr lang="fr-ca" b="1" i="0" u="none" baseline="0" dirty="0"/>
              <a:t>Les plus grands succès et défis des CAE/CAEJ</a:t>
            </a:r>
            <a:endParaRPr lang="fr-ca" dirty="0"/>
          </a:p>
        </p:txBody>
      </p:sp>
      <p:sp>
        <p:nvSpPr>
          <p:cNvPr id="3" name="Content Placeholder 2"/>
          <p:cNvSpPr>
            <a:spLocks noGrp="1"/>
          </p:cNvSpPr>
          <p:nvPr>
            <p:ph sz="half" idx="1"/>
          </p:nvPr>
        </p:nvSpPr>
        <p:spPr>
          <a:xfrm>
            <a:off x="346282" y="2213421"/>
            <a:ext cx="8348634" cy="3207461"/>
          </a:xfrm>
        </p:spPr>
        <p:txBody>
          <a:bodyPr/>
          <a:lstStyle/>
          <a:p>
            <a:pPr marL="255600" indent="-255600" algn="l" rtl="0"/>
            <a:r>
              <a:rPr lang="fr-ca" sz="1700" b="0" i="0" u="none" baseline="0" dirty="0"/>
              <a:t>Interrogés sur leurs plus grands succès, les CAE/CAEJ ont le plus souvent répondu qu’ils étaient fiers de ce qui suit :</a:t>
            </a:r>
          </a:p>
          <a:p>
            <a:pPr marL="849600" lvl="1" indent="-255600" algn="l" rtl="0"/>
            <a:r>
              <a:rPr lang="fr-ca" sz="1700" b="0" i="0" u="none" baseline="0" dirty="0"/>
              <a:t>Le nombre de clients servis;</a:t>
            </a:r>
          </a:p>
          <a:p>
            <a:pPr marL="849600" lvl="1" indent="-255600" algn="l" rtl="0"/>
            <a:r>
              <a:rPr lang="fr-ca" sz="1700" b="0" i="0" u="none" baseline="0" dirty="0"/>
              <a:t>Le centre est opérationnel ou presque opérationnel; </a:t>
            </a:r>
          </a:p>
          <a:p>
            <a:pPr marL="849600" lvl="1" indent="-255600" algn="l" rtl="0"/>
            <a:r>
              <a:rPr lang="fr-ca" sz="1700" b="0" i="0" u="none" baseline="0" dirty="0"/>
              <a:t>Leurs partenariats, y compris avec les partenaires de l’équipe multidisciplinaire.</a:t>
            </a:r>
          </a:p>
          <a:p>
            <a:pPr marL="251100" lvl="1" indent="0" algn="l" rtl="0">
              <a:buNone/>
            </a:pPr>
            <a:endParaRPr lang="fr-ca" sz="1700" dirty="0"/>
          </a:p>
          <a:p>
            <a:pPr marL="255600" indent="-255600" algn="l" rtl="0"/>
            <a:r>
              <a:rPr lang="fr-ca" sz="1700" b="0" i="0" u="none" baseline="0" dirty="0"/>
              <a:t>Voici quelques-uns des </a:t>
            </a:r>
            <a:r>
              <a:rPr lang="fr-ca" sz="1700" b="1" i="0" u="none" baseline="0" dirty="0"/>
              <a:t>plus grands défis</a:t>
            </a:r>
            <a:r>
              <a:rPr lang="fr-ca" sz="1700" b="0" i="0" u="none" baseline="0" dirty="0"/>
              <a:t> que les CAE/CAEJ déclarent avoir rencontrés :</a:t>
            </a:r>
          </a:p>
          <a:p>
            <a:pPr marL="849600" lvl="1" indent="-255600" algn="l" rtl="0"/>
            <a:r>
              <a:rPr lang="fr-ca" sz="1700" b="0" i="0" u="none" baseline="0" dirty="0"/>
              <a:t>Difficulté d’obtenir un financement durable;</a:t>
            </a:r>
          </a:p>
          <a:p>
            <a:pPr marL="849600" lvl="1" indent="-255600" algn="l" rtl="0"/>
            <a:r>
              <a:rPr lang="fr-ca" sz="1700" b="0" i="0" u="none" baseline="0" dirty="0"/>
              <a:t>Problèmes de collaboration entre partenaires;</a:t>
            </a:r>
          </a:p>
          <a:p>
            <a:pPr marL="849600" lvl="1" indent="-255600" algn="l" rtl="0"/>
            <a:r>
              <a:rPr lang="fr-ca" sz="1700" b="0" i="0" u="none" baseline="0" dirty="0"/>
              <a:t>Difficulté à faire connaître le CAE/CAEJ, y compris auprès des organismes partenaires.</a:t>
            </a:r>
          </a:p>
          <a:p>
            <a:pPr lvl="1" algn="l" rtl="0"/>
            <a:endParaRPr lang="fr-ca" dirty="0"/>
          </a:p>
        </p:txBody>
      </p:sp>
      <p:sp>
        <p:nvSpPr>
          <p:cNvPr id="4" name="Slide Number Placeholder 3"/>
          <p:cNvSpPr>
            <a:spLocks noGrp="1"/>
          </p:cNvSpPr>
          <p:nvPr>
            <p:ph type="sldNum" sz="quarter" idx="12"/>
          </p:nvPr>
        </p:nvSpPr>
        <p:spPr/>
        <p:txBody>
          <a:bodyPr/>
          <a:lstStyle/>
          <a:p>
            <a:pPr algn="l" rtl="0"/>
            <a:fld id="{136009B4-2E8F-4E28-A58F-16FA64DB9128}" type="slidenum">
              <a:rPr/>
              <a:pPr/>
              <a:t>24</a:t>
            </a:fld>
            <a:endParaRPr lang="fr-ca" dirty="0"/>
          </a:p>
        </p:txBody>
      </p:sp>
    </p:spTree>
    <p:extLst>
      <p:ext uri="{BB962C8B-B14F-4D97-AF65-F5344CB8AC3E}">
        <p14:creationId xmlns:p14="http://schemas.microsoft.com/office/powerpoint/2010/main" val="18819086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rtl="0"/>
            <a:r>
              <a:rPr lang="fr-ca" b="1" i="0" u="none" baseline="0" dirty="0"/>
              <a:t>Questions?</a:t>
            </a:r>
            <a:endParaRPr lang="fr-ca" dirty="0"/>
          </a:p>
        </p:txBody>
      </p:sp>
      <p:sp>
        <p:nvSpPr>
          <p:cNvPr id="3" name="Subtitle 2"/>
          <p:cNvSpPr>
            <a:spLocks noGrp="1"/>
          </p:cNvSpPr>
          <p:nvPr>
            <p:ph type="subTitle" idx="1"/>
          </p:nvPr>
        </p:nvSpPr>
        <p:spPr/>
        <p:txBody>
          <a:bodyPr/>
          <a:lstStyle/>
          <a:p>
            <a:pPr rtl="0"/>
            <a:r>
              <a:rPr lang="fr-ca" b="1" i="0" u="none" baseline="0" dirty="0"/>
              <a:t>Pour de plus amples renseignements, veuillez communiquer avec Bianca Stumpf à </a:t>
            </a:r>
            <a:r>
              <a:rPr lang="fr-ca" b="1" i="0" u="none" baseline="0" dirty="0">
                <a:hlinkClick r:id="rId2"/>
              </a:rPr>
              <a:t>Bianca.Stumpf@justice.gc.ca</a:t>
            </a:r>
            <a:r>
              <a:rPr lang="fr-ca" b="1" i="0" u="none" baseline="0" dirty="0"/>
              <a:t>. </a:t>
            </a:r>
            <a:endParaRPr lang="fr-ca" dirty="0"/>
          </a:p>
        </p:txBody>
      </p:sp>
    </p:spTree>
    <p:extLst>
      <p:ext uri="{BB962C8B-B14F-4D97-AF65-F5344CB8AC3E}">
        <p14:creationId xmlns:p14="http://schemas.microsoft.com/office/powerpoint/2010/main" val="4171673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31486" y="1540229"/>
            <a:ext cx="7886700" cy="548640"/>
          </a:xfrm>
        </p:spPr>
        <p:txBody>
          <a:bodyPr/>
          <a:lstStyle/>
          <a:p>
            <a:pPr algn="l" rtl="0"/>
            <a:r>
              <a:rPr lang="fr-ca" b="1" i="0" u="none" baseline="0" dirty="0"/>
              <a:t>Méthodologie</a:t>
            </a:r>
            <a:endParaRPr lang="fr-ca" dirty="0"/>
          </a:p>
        </p:txBody>
      </p:sp>
      <p:sp>
        <p:nvSpPr>
          <p:cNvPr id="4" name="Content Placeholder 3"/>
          <p:cNvSpPr>
            <a:spLocks noGrp="1"/>
          </p:cNvSpPr>
          <p:nvPr>
            <p:ph sz="half" idx="1"/>
          </p:nvPr>
        </p:nvSpPr>
        <p:spPr>
          <a:xfrm>
            <a:off x="637886" y="2353953"/>
            <a:ext cx="7886700" cy="3207461"/>
          </a:xfrm>
        </p:spPr>
        <p:txBody>
          <a:bodyPr/>
          <a:lstStyle/>
          <a:p>
            <a:pPr marL="257175" indent="-257175" algn="l" rtl="0"/>
            <a:r>
              <a:rPr lang="fr-ca" b="0" i="0" u="none" baseline="0" dirty="0"/>
              <a:t>Élaboration du sondage</a:t>
            </a:r>
          </a:p>
          <a:p>
            <a:pPr marL="851175" lvl="1" indent="-257175" algn="l" rtl="0"/>
            <a:r>
              <a:rPr lang="fr-ca" b="0" i="0" u="none" baseline="0" dirty="0"/>
              <a:t>Nouvelles questions et questions modifiées</a:t>
            </a:r>
          </a:p>
          <a:p>
            <a:pPr marL="851175" lvl="1" indent="-257175" algn="l" rtl="0"/>
            <a:r>
              <a:rPr lang="fr-ca" b="0" i="0" u="none" baseline="0" dirty="0"/>
              <a:t>Examiné par le sous-comité de recherche du Réseau</a:t>
            </a:r>
          </a:p>
          <a:p>
            <a:pPr marL="851175" lvl="1" indent="-257175" algn="l" rtl="0"/>
            <a:r>
              <a:rPr lang="fr-ca" b="0" i="0" u="none" baseline="0" dirty="0"/>
              <a:t>Mis à l’essai dans quatre emplacements différents</a:t>
            </a:r>
          </a:p>
          <a:p>
            <a:pPr marL="851175" lvl="1" indent="-257175" algn="l" rtl="0"/>
            <a:endParaRPr lang="fr-ca" dirty="0"/>
          </a:p>
          <a:p>
            <a:pPr marL="257175" indent="-257175" algn="l" rtl="0"/>
            <a:r>
              <a:rPr lang="fr-ca" b="0" i="0" u="none" baseline="0" dirty="0"/>
              <a:t>Collecte des données</a:t>
            </a:r>
          </a:p>
          <a:p>
            <a:pPr marL="851175" lvl="1" indent="-257175" algn="l" rtl="0"/>
            <a:r>
              <a:rPr lang="fr-ca" b="0" i="0" u="none" baseline="0" dirty="0"/>
              <a:t>Du 11 octobre au 8 novembre 2022 : Envoi via le Réseau </a:t>
            </a:r>
          </a:p>
          <a:p>
            <a:pPr marL="851175" lvl="1" indent="-257175" algn="l" rtl="0"/>
            <a:r>
              <a:rPr lang="fr-ca" b="0" i="0" u="none" baseline="0" dirty="0"/>
              <a:t>Du 30 novembre au 23 décembre 2022 : Courriels ciblés aux centres</a:t>
            </a:r>
            <a:endParaRPr lang="fr-ca" dirty="0"/>
          </a:p>
          <a:p>
            <a:pPr marL="851175" lvl="1" indent="-257175" algn="l" rtl="0"/>
            <a:r>
              <a:rPr lang="fr-ca" b="0" i="0" u="none" baseline="0" dirty="0"/>
              <a:t>Taux de réponse : 58 % (29 centres sur 51); les résultats du sondage ne reflètent pas exactement la situation nationale.</a:t>
            </a:r>
          </a:p>
          <a:p>
            <a:pPr marL="851175" lvl="1" indent="-257175" algn="l" rtl="0"/>
            <a:endParaRPr lang="fr-ca" dirty="0"/>
          </a:p>
          <a:p>
            <a:pPr marL="851175" lvl="1" indent="-257175" algn="l" rtl="0"/>
            <a:endParaRPr lang="fr-ca" dirty="0"/>
          </a:p>
        </p:txBody>
      </p:sp>
      <p:sp>
        <p:nvSpPr>
          <p:cNvPr id="2" name="Slide Number Placeholder 1"/>
          <p:cNvSpPr>
            <a:spLocks noGrp="1"/>
          </p:cNvSpPr>
          <p:nvPr>
            <p:ph type="sldNum" sz="quarter" idx="12"/>
          </p:nvPr>
        </p:nvSpPr>
        <p:spPr/>
        <p:txBody>
          <a:bodyPr/>
          <a:lstStyle/>
          <a:p>
            <a:pPr algn="l" rtl="0"/>
            <a:fld id="{C836B3D7-6C1F-4ABD-B5B2-5DAF02A833A6}" type="slidenum">
              <a:rPr/>
              <a:pPr/>
              <a:t>3</a:t>
            </a:fld>
            <a:endParaRPr lang="fr-ca" dirty="0"/>
          </a:p>
        </p:txBody>
      </p:sp>
    </p:spTree>
    <p:extLst>
      <p:ext uri="{BB962C8B-B14F-4D97-AF65-F5344CB8AC3E}">
        <p14:creationId xmlns:p14="http://schemas.microsoft.com/office/powerpoint/2010/main" val="341960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76" y="1448648"/>
            <a:ext cx="8976560" cy="895400"/>
          </a:xfrm>
        </p:spPr>
        <p:txBody>
          <a:bodyPr/>
          <a:lstStyle/>
          <a:p>
            <a:pPr algn="l" rtl="0"/>
            <a:r>
              <a:rPr lang="fr-ca" b="1" i="0" u="none" baseline="0" dirty="0"/>
              <a:t>Les ¾ des CAE/CAEJ ayant répondu au sondage sont ouverts.</a:t>
            </a:r>
            <a:endParaRPr lang="fr-ca" dirty="0"/>
          </a:p>
        </p:txBody>
      </p:sp>
      <p:graphicFrame>
        <p:nvGraphicFramePr>
          <p:cNvPr id="8" name="Chart 7"/>
          <p:cNvGraphicFramePr>
            <a:graphicFrameLocks/>
          </p:cNvGraphicFramePr>
          <p:nvPr>
            <p:extLst>
              <p:ext uri="{D42A27DB-BD31-4B8C-83A1-F6EECF244321}">
                <p14:modId xmlns:p14="http://schemas.microsoft.com/office/powerpoint/2010/main" val="3283984212"/>
              </p:ext>
            </p:extLst>
          </p:nvPr>
        </p:nvGraphicFramePr>
        <p:xfrm>
          <a:off x="973595" y="1896348"/>
          <a:ext cx="6883988" cy="4214147"/>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pPr algn="l" rtl="0"/>
            <a:fld id="{28E04805-0251-448C-963D-406E978EBCA8}" type="slidenum">
              <a:rPr/>
              <a:pPr/>
              <a:t>4</a:t>
            </a:fld>
            <a:endParaRPr lang="fr-ca" dirty="0"/>
          </a:p>
        </p:txBody>
      </p:sp>
      <p:sp>
        <p:nvSpPr>
          <p:cNvPr id="7" name="Content Placeholder 2"/>
          <p:cNvSpPr>
            <a:spLocks noGrp="1"/>
          </p:cNvSpPr>
          <p:nvPr>
            <p:ph sz="half" idx="1"/>
          </p:nvPr>
        </p:nvSpPr>
        <p:spPr>
          <a:xfrm>
            <a:off x="3641056" y="3451874"/>
            <a:ext cx="1549065" cy="732198"/>
          </a:xfrm>
        </p:spPr>
        <p:txBody>
          <a:bodyPr/>
          <a:lstStyle/>
          <a:p>
            <a:pPr marL="0" indent="0" algn="ctr" rtl="0">
              <a:buNone/>
            </a:pPr>
            <a:r>
              <a:rPr lang="fr-ca" b="1" i="0" u="none" baseline="0" dirty="0"/>
              <a:t>29 centres ont répondu.</a:t>
            </a:r>
          </a:p>
          <a:p>
            <a:pPr algn="ctr" rtl="0"/>
            <a:endParaRPr lang="fr-ca" b="1" dirty="0"/>
          </a:p>
          <a:p>
            <a:pPr algn="ctr" rtl="0"/>
            <a:endParaRPr lang="fr-ca" b="1" dirty="0"/>
          </a:p>
        </p:txBody>
      </p:sp>
      <p:sp>
        <p:nvSpPr>
          <p:cNvPr id="4" name="TextBox 3"/>
          <p:cNvSpPr txBox="1"/>
          <p:nvPr/>
        </p:nvSpPr>
        <p:spPr>
          <a:xfrm>
            <a:off x="297675" y="4733238"/>
            <a:ext cx="2620777" cy="1200329"/>
          </a:xfrm>
          <a:prstGeom prst="rect">
            <a:avLst/>
          </a:prstGeom>
          <a:noFill/>
        </p:spPr>
        <p:txBody>
          <a:bodyPr wrap="square" rtlCol="0">
            <a:spAutoFit/>
          </a:bodyPr>
          <a:lstStyle/>
          <a:p>
            <a:pPr algn="l" rtl="0"/>
            <a:r>
              <a:rPr lang="fr-ca" b="0" i="0" u="none" baseline="0" dirty="0"/>
              <a:t>22 centres ont ouvert leurs portes entre 2002 et 2022 (68 % ouverts au cours des dix dernières années).</a:t>
            </a:r>
          </a:p>
        </p:txBody>
      </p:sp>
      <p:graphicFrame>
        <p:nvGraphicFramePr>
          <p:cNvPr id="9" name="Chart 8"/>
          <p:cNvGraphicFramePr>
            <a:graphicFrameLocks/>
          </p:cNvGraphicFramePr>
          <p:nvPr>
            <p:extLst>
              <p:ext uri="{D42A27DB-BD31-4B8C-83A1-F6EECF244321}">
                <p14:modId xmlns:p14="http://schemas.microsoft.com/office/powerpoint/2010/main" val="203759434"/>
              </p:ext>
            </p:extLst>
          </p:nvPr>
        </p:nvGraphicFramePr>
        <p:xfrm>
          <a:off x="532584" y="1564509"/>
          <a:ext cx="7766008" cy="523912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6428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75" y="1410922"/>
            <a:ext cx="8737023" cy="548640"/>
          </a:xfrm>
        </p:spPr>
        <p:txBody>
          <a:bodyPr/>
          <a:lstStyle/>
          <a:p>
            <a:pPr algn="l" rtl="0"/>
            <a:r>
              <a:rPr lang="fr-ca" sz="2400" b="1" i="0" u="none" baseline="0" dirty="0"/>
              <a:t>La plupart des centres fonctionnent sous l’égide d’un autre organisme hôte sans but lucratif et proposent un modèle d’approche par emplacement.</a:t>
            </a:r>
            <a:endParaRPr lang="fr-ca" sz="2400" dirty="0"/>
          </a:p>
        </p:txBody>
      </p:sp>
      <p:sp>
        <p:nvSpPr>
          <p:cNvPr id="3" name="Content Placeholder 2"/>
          <p:cNvSpPr>
            <a:spLocks noGrp="1"/>
          </p:cNvSpPr>
          <p:nvPr>
            <p:ph sz="half" idx="1"/>
          </p:nvPr>
        </p:nvSpPr>
        <p:spPr>
          <a:xfrm>
            <a:off x="628650" y="2726106"/>
            <a:ext cx="7886700" cy="3207461"/>
          </a:xfrm>
        </p:spPr>
        <p:txBody>
          <a:bodyPr/>
          <a:lstStyle/>
          <a:p>
            <a:pPr marL="255600" indent="-255600" algn="l" rtl="0"/>
            <a:r>
              <a:rPr lang="fr-ca" sz="1400" b="0" i="0" u="none" baseline="0" dirty="0"/>
              <a:t>Presque tous les centres (22 centres sur 23) utilisent la période du 1</a:t>
            </a:r>
            <a:r>
              <a:rPr lang="fr-ca" sz="1400" b="0" i="0" u="none" baseline="30000" dirty="0"/>
              <a:t>er</a:t>
            </a:r>
            <a:r>
              <a:rPr lang="fr-ca" sz="1400" b="0" i="0" u="none" baseline="0" dirty="0"/>
              <a:t> avril au 31 mars comme exercice financier.</a:t>
            </a:r>
          </a:p>
          <a:p>
            <a:pPr marL="849600" lvl="1" indent="-255600" algn="l" rtl="0"/>
            <a:r>
              <a:rPr lang="fr-ca" sz="1400" b="0" i="0" u="none" baseline="0" dirty="0"/>
              <a:t>Un seul centre a fait un rapport suivant l’année civile (janvier à décembre).</a:t>
            </a:r>
          </a:p>
          <a:p>
            <a:pPr marL="255600" indent="-255600" algn="l" rtl="0"/>
            <a:r>
              <a:rPr lang="fr-ca" sz="1400" b="0" i="0" u="none" baseline="0" dirty="0"/>
              <a:t>La moitié (14 centres sur 28) opère sous l’égide d’un autre organisme sans but lucratif ou de bienfaisance.</a:t>
            </a:r>
          </a:p>
          <a:p>
            <a:pPr marL="255600" indent="-255600" algn="l" rtl="0"/>
            <a:r>
              <a:rPr lang="fr-ca" sz="1400" b="0" i="0" u="none" baseline="0" dirty="0"/>
              <a:t>Environ deux tiers (15 centres sur 23) ont leur propre espace ou unité dans un bâtiment plus grand, 3 ont leur propre bâtiment indépendant et 5 signalent un autre type d’emplacement.</a:t>
            </a:r>
          </a:p>
          <a:p>
            <a:pPr marL="255600" indent="-255600" algn="l" rtl="0"/>
            <a:r>
              <a:rPr lang="fr-ca" sz="1400" b="0" i="0" u="none" baseline="0" dirty="0"/>
              <a:t>Presque tous les centres (22 centres sur 23) proposent un modèle d’approche par emplacement, 4 proposent une approche mobile et 2 proposent une approche virtuelle (les modèles ne s’excluent pas mutuellement).</a:t>
            </a:r>
          </a:p>
          <a:p>
            <a:pPr marL="255600" indent="-255600" algn="l" rtl="0"/>
            <a:r>
              <a:rPr lang="fr-ca" sz="1400" b="0" i="0" u="none" baseline="0" dirty="0"/>
              <a:t>La majorité (16 centres sur 23) sert des zones urbaines et rurales, 3 déclarant ne servir que des zones urbaines, 2 que des zones rurales et 2 que des zones du Nord.</a:t>
            </a:r>
          </a:p>
          <a:p>
            <a:pPr marL="255600" indent="-255600" algn="l" rtl="0"/>
            <a:endParaRPr lang="fr-ca" sz="1400" dirty="0"/>
          </a:p>
          <a:p>
            <a:pPr marL="849600" lvl="1" indent="-255600" algn="l" rtl="0"/>
            <a:endParaRPr lang="fr-ca" sz="1400" dirty="0"/>
          </a:p>
          <a:p>
            <a:pPr marL="255600" indent="-255600" algn="l" rtl="0"/>
            <a:endParaRPr lang="fr-ca" sz="1400" dirty="0"/>
          </a:p>
          <a:p>
            <a:endParaRPr lang="fr-ca" sz="1400" dirty="0"/>
          </a:p>
          <a:p>
            <a:endParaRPr lang="fr-ca" sz="1400" dirty="0"/>
          </a:p>
          <a:p>
            <a:endParaRPr lang="fr-ca" dirty="0"/>
          </a:p>
        </p:txBody>
      </p:sp>
      <p:sp>
        <p:nvSpPr>
          <p:cNvPr id="4" name="Slide Number Placeholder 3"/>
          <p:cNvSpPr>
            <a:spLocks noGrp="1"/>
          </p:cNvSpPr>
          <p:nvPr>
            <p:ph type="sldNum" sz="quarter" idx="12"/>
          </p:nvPr>
        </p:nvSpPr>
        <p:spPr/>
        <p:txBody>
          <a:bodyPr/>
          <a:lstStyle/>
          <a:p>
            <a:pPr algn="l" rtl="0"/>
            <a:fld id="{136009B4-2E8F-4E28-A58F-16FA64DB9128}" type="slidenum">
              <a:rPr/>
              <a:pPr/>
              <a:t>5</a:t>
            </a:fld>
            <a:endParaRPr lang="fr-ca" dirty="0"/>
          </a:p>
        </p:txBody>
      </p:sp>
    </p:spTree>
    <p:extLst>
      <p:ext uri="{BB962C8B-B14F-4D97-AF65-F5344CB8AC3E}">
        <p14:creationId xmlns:p14="http://schemas.microsoft.com/office/powerpoint/2010/main" val="313409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960" y="1454809"/>
            <a:ext cx="8700077" cy="548640"/>
          </a:xfrm>
        </p:spPr>
        <p:txBody>
          <a:bodyPr/>
          <a:lstStyle/>
          <a:p>
            <a:pPr algn="l" rtl="0"/>
            <a:r>
              <a:rPr lang="fr-ca" b="1" i="0" u="none" baseline="0" dirty="0"/>
              <a:t>Tous les CAE/CAEJ servent des enfants âgés de 3 à 15</a:t>
            </a:r>
            <a:r>
              <a:rPr lang="fr-ca" b="0" i="0" u="none" baseline="0" dirty="0"/>
              <a:t> </a:t>
            </a:r>
            <a:r>
              <a:rPr lang="fr-ca" b="1" i="0" u="none" baseline="0" dirty="0"/>
              <a:t>ans. </a:t>
            </a:r>
            <a:endParaRPr lang="fr-ca" dirty="0"/>
          </a:p>
        </p:txBody>
      </p:sp>
      <p:sp>
        <p:nvSpPr>
          <p:cNvPr id="4" name="Slide Number Placeholder 3"/>
          <p:cNvSpPr>
            <a:spLocks noGrp="1"/>
          </p:cNvSpPr>
          <p:nvPr>
            <p:ph type="sldNum" sz="quarter" idx="12"/>
          </p:nvPr>
        </p:nvSpPr>
        <p:spPr/>
        <p:txBody>
          <a:bodyPr/>
          <a:lstStyle/>
          <a:p>
            <a:pPr algn="l" rtl="0"/>
            <a:fld id="{136009B4-2E8F-4E28-A58F-16FA64DB9128}" type="slidenum">
              <a:rPr/>
              <a:pPr/>
              <a:t>6</a:t>
            </a:fld>
            <a:endParaRPr lang="fr-ca" dirty="0"/>
          </a:p>
        </p:txBody>
      </p:sp>
      <p:graphicFrame>
        <p:nvGraphicFramePr>
          <p:cNvPr id="7" name="Chart 6"/>
          <p:cNvGraphicFramePr/>
          <p:nvPr>
            <p:extLst>
              <p:ext uri="{D42A27DB-BD31-4B8C-83A1-F6EECF244321}">
                <p14:modId xmlns:p14="http://schemas.microsoft.com/office/powerpoint/2010/main" val="2933538989"/>
              </p:ext>
            </p:extLst>
          </p:nvPr>
        </p:nvGraphicFramePr>
        <p:xfrm>
          <a:off x="1312141" y="2178940"/>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6265966" y="5251846"/>
            <a:ext cx="378113" cy="369332"/>
          </a:xfrm>
          <a:prstGeom prst="rect">
            <a:avLst/>
          </a:prstGeom>
          <a:noFill/>
        </p:spPr>
        <p:txBody>
          <a:bodyPr wrap="square" rtlCol="0">
            <a:spAutoFit/>
          </a:bodyPr>
          <a:lstStyle/>
          <a:p>
            <a:pPr algn="l" rtl="0"/>
            <a:r>
              <a:rPr lang="fr-ca" b="0" i="0" u="none" baseline="0" dirty="0"/>
              <a:t>*</a:t>
            </a:r>
            <a:endParaRPr lang="fr-ca" dirty="0"/>
          </a:p>
        </p:txBody>
      </p:sp>
    </p:spTree>
    <p:extLst>
      <p:ext uri="{BB962C8B-B14F-4D97-AF65-F5344CB8AC3E}">
        <p14:creationId xmlns:p14="http://schemas.microsoft.com/office/powerpoint/2010/main" val="462357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542" y="1411448"/>
            <a:ext cx="8820150" cy="548640"/>
          </a:xfrm>
        </p:spPr>
        <p:txBody>
          <a:bodyPr/>
          <a:lstStyle/>
          <a:p>
            <a:pPr algn="l" rtl="0"/>
            <a:r>
              <a:rPr lang="fr-ca" b="1" i="0" u="none" baseline="0" dirty="0"/>
              <a:t>Au cours du dernier exercice financier, les CAE/CAEJ ont servi plus de 10</a:t>
            </a:r>
            <a:r>
              <a:rPr lang="fr-ca" b="0" i="0" u="none" baseline="0" dirty="0"/>
              <a:t> </a:t>
            </a:r>
            <a:r>
              <a:rPr lang="fr-ca" b="1" i="0" u="none" baseline="0" dirty="0"/>
              <a:t>000 enfants et jeunes.</a:t>
            </a:r>
            <a:endParaRPr lang="fr-ca" dirty="0"/>
          </a:p>
        </p:txBody>
      </p:sp>
      <p:sp>
        <p:nvSpPr>
          <p:cNvPr id="4" name="Slide Number Placeholder 3"/>
          <p:cNvSpPr>
            <a:spLocks noGrp="1"/>
          </p:cNvSpPr>
          <p:nvPr>
            <p:ph type="sldNum" sz="quarter" idx="12"/>
          </p:nvPr>
        </p:nvSpPr>
        <p:spPr/>
        <p:txBody>
          <a:bodyPr/>
          <a:lstStyle/>
          <a:p>
            <a:pPr algn="l" rtl="0"/>
            <a:fld id="{136009B4-2E8F-4E28-A58F-16FA64DB9128}" type="slidenum">
              <a:rPr/>
              <a:pPr/>
              <a:t>7</a:t>
            </a:fld>
            <a:endParaRPr lang="fr-ca" dirty="0"/>
          </a:p>
        </p:txBody>
      </p:sp>
      <p:graphicFrame>
        <p:nvGraphicFramePr>
          <p:cNvPr id="8" name="Chart 7"/>
          <p:cNvGraphicFramePr/>
          <p:nvPr>
            <p:extLst>
              <p:ext uri="{D42A27DB-BD31-4B8C-83A1-F6EECF244321}">
                <p14:modId xmlns:p14="http://schemas.microsoft.com/office/powerpoint/2010/main" val="3650852421"/>
              </p:ext>
            </p:extLst>
          </p:nvPr>
        </p:nvGraphicFramePr>
        <p:xfrm>
          <a:off x="905163" y="2329411"/>
          <a:ext cx="6862618" cy="4049222"/>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4AA7D482-FBF7-947D-4038-E11AD8FC1149}"/>
              </a:ext>
            </a:extLst>
          </p:cNvPr>
          <p:cNvSpPr txBox="1"/>
          <p:nvPr/>
        </p:nvSpPr>
        <p:spPr>
          <a:xfrm>
            <a:off x="1865376" y="5807258"/>
            <a:ext cx="743712" cy="253916"/>
          </a:xfrm>
          <a:prstGeom prst="rect">
            <a:avLst/>
          </a:prstGeom>
          <a:solidFill>
            <a:schemeClr val="bg1"/>
          </a:solidFill>
        </p:spPr>
        <p:txBody>
          <a:bodyPr wrap="square" rtlCol="0">
            <a:spAutoFit/>
          </a:bodyPr>
          <a:lstStyle/>
          <a:p>
            <a:r>
              <a:rPr lang="fr-CA" sz="1000" b="1" dirty="0">
                <a:effectLst/>
                <a:ea typeface="Calibri" panose="020F0502020204030204" pitchFamily="34" charset="0"/>
                <a:cs typeface="Arial" panose="020B0604020202020204" pitchFamily="34" charset="0"/>
              </a:rPr>
              <a:t>Garçons</a:t>
            </a:r>
            <a:endParaRPr lang="en-US" sz="1000" b="1" dirty="0"/>
          </a:p>
        </p:txBody>
      </p:sp>
    </p:spTree>
    <p:extLst>
      <p:ext uri="{BB962C8B-B14F-4D97-AF65-F5344CB8AC3E}">
        <p14:creationId xmlns:p14="http://schemas.microsoft.com/office/powerpoint/2010/main" val="2212731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lgn="l" rtl="0"/>
            <a:fld id="{28E04805-0251-448C-963D-406E978EBCA8}" type="slidenum">
              <a:rPr/>
              <a:pPr/>
              <a:t>8</a:t>
            </a:fld>
            <a:endParaRPr lang="fr-ca" dirty="0"/>
          </a:p>
        </p:txBody>
      </p:sp>
      <p:sp>
        <p:nvSpPr>
          <p:cNvPr id="9" name="Title 1"/>
          <p:cNvSpPr txBox="1">
            <a:spLocks/>
          </p:cNvSpPr>
          <p:nvPr/>
        </p:nvSpPr>
        <p:spPr>
          <a:xfrm>
            <a:off x="110836" y="1380784"/>
            <a:ext cx="8854856" cy="548640"/>
          </a:xfrm>
          <a:prstGeom prst="rect">
            <a:avLst/>
          </a:prstGeom>
        </p:spPr>
        <p:txBody>
          <a:bodyPr/>
          <a:lstStyle>
            <a:lvl1pPr algn="l" defTabSz="685800" rtl="0" eaLnBrk="1" latinLnBrk="0" hangingPunct="1">
              <a:lnSpc>
                <a:spcPct val="90000"/>
              </a:lnSpc>
              <a:spcBef>
                <a:spcPct val="0"/>
              </a:spcBef>
              <a:buNone/>
              <a:defRPr sz="2700" b="1" kern="1200" baseline="0">
                <a:solidFill>
                  <a:schemeClr val="tx1"/>
                </a:solidFill>
                <a:latin typeface="+mj-lt"/>
                <a:ea typeface="+mj-ea"/>
                <a:cs typeface="+mj-cs"/>
              </a:defRPr>
            </a:lvl1pPr>
          </a:lstStyle>
          <a:p>
            <a:pPr algn="l" rtl="0"/>
            <a:r>
              <a:rPr lang="fr-ca" b="1" i="0" u="none" baseline="0" dirty="0"/>
              <a:t>Au cours de la dernière année, la plupart des centres ont servi des clients autochtones, 2SLBTQ+ et racialisés ainsi que des clients handicapés.</a:t>
            </a:r>
            <a:endParaRPr lang="fr-ca" dirty="0"/>
          </a:p>
        </p:txBody>
      </p:sp>
      <p:graphicFrame>
        <p:nvGraphicFramePr>
          <p:cNvPr id="6" name="Chart 5"/>
          <p:cNvGraphicFramePr/>
          <p:nvPr>
            <p:extLst>
              <p:ext uri="{D42A27DB-BD31-4B8C-83A1-F6EECF244321}">
                <p14:modId xmlns:p14="http://schemas.microsoft.com/office/powerpoint/2010/main" val="3541430816"/>
              </p:ext>
            </p:extLst>
          </p:nvPr>
        </p:nvGraphicFramePr>
        <p:xfrm>
          <a:off x="2369959" y="2203796"/>
          <a:ext cx="6234545" cy="3953164"/>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a:extLst>
              <a:ext uri="{FF2B5EF4-FFF2-40B4-BE49-F238E27FC236}">
                <a16:creationId xmlns:a16="http://schemas.microsoft.com/office/drawing/2014/main" id="{14A85DF7-9C3F-887A-2F89-A8E60E66E634}"/>
              </a:ext>
            </a:extLst>
          </p:cNvPr>
          <p:cNvSpPr txBox="1"/>
          <p:nvPr/>
        </p:nvSpPr>
        <p:spPr>
          <a:xfrm>
            <a:off x="2763748" y="5137079"/>
            <a:ext cx="904126" cy="400110"/>
          </a:xfrm>
          <a:prstGeom prst="rect">
            <a:avLst/>
          </a:prstGeom>
          <a:solidFill>
            <a:schemeClr val="bg1"/>
          </a:solidFill>
        </p:spPr>
        <p:txBody>
          <a:bodyPr wrap="square" rtlCol="0">
            <a:spAutoFit/>
          </a:bodyPr>
          <a:lstStyle/>
          <a:p>
            <a:r>
              <a:rPr lang="fr-CA" sz="1000" dirty="0">
                <a:effectLst/>
                <a:ea typeface="Calibri" panose="020F0502020204030204" pitchFamily="34" charset="0"/>
                <a:cs typeface="Arial" panose="020B0604020202020204" pitchFamily="34" charset="0"/>
              </a:rPr>
              <a:t>Clients 2SLGBTQ+</a:t>
            </a:r>
            <a:endParaRPr lang="en-US" sz="1000" dirty="0"/>
          </a:p>
        </p:txBody>
      </p:sp>
      <p:sp>
        <p:nvSpPr>
          <p:cNvPr id="3" name="TextBox 2">
            <a:extLst>
              <a:ext uri="{FF2B5EF4-FFF2-40B4-BE49-F238E27FC236}">
                <a16:creationId xmlns:a16="http://schemas.microsoft.com/office/drawing/2014/main" id="{AEA6CC0B-D1E9-612D-864E-69A08CE3572C}"/>
              </a:ext>
            </a:extLst>
          </p:cNvPr>
          <p:cNvSpPr txBox="1"/>
          <p:nvPr/>
        </p:nvSpPr>
        <p:spPr>
          <a:xfrm>
            <a:off x="3563366" y="5114819"/>
            <a:ext cx="811658" cy="430887"/>
          </a:xfrm>
          <a:prstGeom prst="rect">
            <a:avLst/>
          </a:prstGeom>
          <a:solidFill>
            <a:schemeClr val="bg1"/>
          </a:solidFill>
        </p:spPr>
        <p:txBody>
          <a:bodyPr wrap="square" rtlCol="0">
            <a:spAutoFit/>
          </a:bodyPr>
          <a:lstStyle/>
          <a:p>
            <a:r>
              <a:rPr lang="fr-CA" sz="1100" dirty="0">
                <a:effectLst/>
                <a:ea typeface="Calibri" panose="020F0502020204030204" pitchFamily="34" charset="0"/>
                <a:cs typeface="Arial" panose="020B0604020202020204" pitchFamily="34" charset="0"/>
              </a:rPr>
              <a:t>Clients racialisés</a:t>
            </a:r>
            <a:endParaRPr lang="en-US" sz="800" dirty="0"/>
          </a:p>
        </p:txBody>
      </p:sp>
      <p:sp>
        <p:nvSpPr>
          <p:cNvPr id="4" name="TextBox 3">
            <a:extLst>
              <a:ext uri="{FF2B5EF4-FFF2-40B4-BE49-F238E27FC236}">
                <a16:creationId xmlns:a16="http://schemas.microsoft.com/office/drawing/2014/main" id="{4060E445-C0C5-F52D-0624-4267243CF4D2}"/>
              </a:ext>
            </a:extLst>
          </p:cNvPr>
          <p:cNvSpPr txBox="1"/>
          <p:nvPr/>
        </p:nvSpPr>
        <p:spPr>
          <a:xfrm>
            <a:off x="3563366" y="5545706"/>
            <a:ext cx="811658" cy="215444"/>
          </a:xfrm>
          <a:prstGeom prst="rect">
            <a:avLst/>
          </a:prstGeom>
          <a:solidFill>
            <a:schemeClr val="bg1"/>
          </a:solidFill>
        </p:spPr>
        <p:txBody>
          <a:bodyPr wrap="square" rtlCol="0">
            <a:spAutoFit/>
          </a:bodyPr>
          <a:lstStyle/>
          <a:p>
            <a:endParaRPr lang="en-US" sz="800" dirty="0"/>
          </a:p>
        </p:txBody>
      </p:sp>
      <p:sp>
        <p:nvSpPr>
          <p:cNvPr id="7" name="TextBox 6">
            <a:extLst>
              <a:ext uri="{FF2B5EF4-FFF2-40B4-BE49-F238E27FC236}">
                <a16:creationId xmlns:a16="http://schemas.microsoft.com/office/drawing/2014/main" id="{C95CF65C-E566-46B7-4947-083CD7FC6E15}"/>
              </a:ext>
            </a:extLst>
          </p:cNvPr>
          <p:cNvSpPr txBox="1"/>
          <p:nvPr/>
        </p:nvSpPr>
        <p:spPr>
          <a:xfrm>
            <a:off x="4362984" y="5141707"/>
            <a:ext cx="989852" cy="415498"/>
          </a:xfrm>
          <a:prstGeom prst="rect">
            <a:avLst/>
          </a:prstGeom>
          <a:solidFill>
            <a:schemeClr val="bg1"/>
          </a:solidFill>
        </p:spPr>
        <p:txBody>
          <a:bodyPr wrap="square" rtlCol="0">
            <a:spAutoFit/>
          </a:bodyPr>
          <a:lstStyle/>
          <a:p>
            <a:r>
              <a:rPr lang="fr-CA" sz="1050" dirty="0">
                <a:effectLst/>
                <a:ea typeface="Calibri" panose="020F0502020204030204" pitchFamily="34" charset="0"/>
                <a:cs typeface="Arial" panose="020B0604020202020204" pitchFamily="34" charset="0"/>
              </a:rPr>
              <a:t>Clients handicapés</a:t>
            </a:r>
            <a:endParaRPr lang="en-US" sz="300" dirty="0"/>
          </a:p>
        </p:txBody>
      </p:sp>
      <p:sp>
        <p:nvSpPr>
          <p:cNvPr id="10" name="TextBox 9">
            <a:extLst>
              <a:ext uri="{FF2B5EF4-FFF2-40B4-BE49-F238E27FC236}">
                <a16:creationId xmlns:a16="http://schemas.microsoft.com/office/drawing/2014/main" id="{E384770F-257C-31F5-3D6B-90DD2C36A8AC}"/>
              </a:ext>
            </a:extLst>
          </p:cNvPr>
          <p:cNvSpPr txBox="1"/>
          <p:nvPr/>
        </p:nvSpPr>
        <p:spPr>
          <a:xfrm>
            <a:off x="5174642" y="5899299"/>
            <a:ext cx="811658" cy="215444"/>
          </a:xfrm>
          <a:prstGeom prst="rect">
            <a:avLst/>
          </a:prstGeom>
          <a:solidFill>
            <a:schemeClr val="bg1"/>
          </a:solidFill>
        </p:spPr>
        <p:txBody>
          <a:bodyPr wrap="square" rtlCol="0">
            <a:spAutoFit/>
          </a:bodyPr>
          <a:lstStyle/>
          <a:p>
            <a:endParaRPr lang="en-US" sz="800" dirty="0"/>
          </a:p>
        </p:txBody>
      </p:sp>
      <p:sp>
        <p:nvSpPr>
          <p:cNvPr id="8" name="TextBox 7">
            <a:extLst>
              <a:ext uri="{FF2B5EF4-FFF2-40B4-BE49-F238E27FC236}">
                <a16:creationId xmlns:a16="http://schemas.microsoft.com/office/drawing/2014/main" id="{16A12E94-CD49-563E-71D1-FBDE4334A6FE}"/>
              </a:ext>
            </a:extLst>
          </p:cNvPr>
          <p:cNvSpPr txBox="1"/>
          <p:nvPr/>
        </p:nvSpPr>
        <p:spPr>
          <a:xfrm>
            <a:off x="5174642" y="5164177"/>
            <a:ext cx="911139" cy="861774"/>
          </a:xfrm>
          <a:prstGeom prst="rect">
            <a:avLst/>
          </a:prstGeom>
          <a:solidFill>
            <a:schemeClr val="bg1"/>
          </a:solidFill>
        </p:spPr>
        <p:txBody>
          <a:bodyPr wrap="square" rtlCol="0">
            <a:spAutoFit/>
          </a:bodyPr>
          <a:lstStyle/>
          <a:p>
            <a:r>
              <a:rPr lang="fr-CA" sz="1000" dirty="0">
                <a:effectLst/>
                <a:ea typeface="Calibri" panose="020F0502020204030204" pitchFamily="34" charset="0"/>
                <a:cs typeface="Arial" panose="020B0604020202020204" pitchFamily="34" charset="0"/>
              </a:rPr>
              <a:t>Clients des Premières Nations, inuits ou métis</a:t>
            </a:r>
            <a:endParaRPr lang="en-US" sz="200" dirty="0"/>
          </a:p>
        </p:txBody>
      </p:sp>
      <p:sp>
        <p:nvSpPr>
          <p:cNvPr id="11" name="TextBox 10">
            <a:extLst>
              <a:ext uri="{FF2B5EF4-FFF2-40B4-BE49-F238E27FC236}">
                <a16:creationId xmlns:a16="http://schemas.microsoft.com/office/drawing/2014/main" id="{862AD95E-E1A1-A290-A31A-3990ADDF83C9}"/>
              </a:ext>
            </a:extLst>
          </p:cNvPr>
          <p:cNvSpPr txBox="1"/>
          <p:nvPr/>
        </p:nvSpPr>
        <p:spPr>
          <a:xfrm>
            <a:off x="5974260" y="5164177"/>
            <a:ext cx="989852" cy="861774"/>
          </a:xfrm>
          <a:prstGeom prst="rect">
            <a:avLst/>
          </a:prstGeom>
          <a:solidFill>
            <a:schemeClr val="bg1"/>
          </a:solidFill>
        </p:spPr>
        <p:txBody>
          <a:bodyPr wrap="square" rtlCol="0">
            <a:spAutoFit/>
          </a:bodyPr>
          <a:lstStyle/>
          <a:p>
            <a:r>
              <a:rPr lang="fr-CA" sz="1000" dirty="0">
                <a:effectLst/>
                <a:ea typeface="Calibri" panose="020F0502020204030204" pitchFamily="34" charset="0"/>
                <a:cs typeface="Arial" panose="020B0604020202020204" pitchFamily="34" charset="0"/>
              </a:rPr>
              <a:t>Clients qui sont des immigrants ou des réfugiés récents</a:t>
            </a:r>
            <a:endParaRPr lang="en-US" sz="100" dirty="0"/>
          </a:p>
        </p:txBody>
      </p:sp>
      <p:sp>
        <p:nvSpPr>
          <p:cNvPr id="12" name="TextBox 11">
            <a:extLst>
              <a:ext uri="{FF2B5EF4-FFF2-40B4-BE49-F238E27FC236}">
                <a16:creationId xmlns:a16="http://schemas.microsoft.com/office/drawing/2014/main" id="{FA76AD29-1918-54E3-B949-8DE353F51513}"/>
              </a:ext>
            </a:extLst>
          </p:cNvPr>
          <p:cNvSpPr txBox="1"/>
          <p:nvPr/>
        </p:nvSpPr>
        <p:spPr>
          <a:xfrm>
            <a:off x="6964112" y="5145596"/>
            <a:ext cx="621424" cy="261610"/>
          </a:xfrm>
          <a:prstGeom prst="rect">
            <a:avLst/>
          </a:prstGeom>
          <a:solidFill>
            <a:schemeClr val="bg1"/>
          </a:solidFill>
        </p:spPr>
        <p:txBody>
          <a:bodyPr wrap="square" rtlCol="0">
            <a:spAutoFit/>
          </a:bodyPr>
          <a:lstStyle/>
          <a:p>
            <a:r>
              <a:rPr lang="fr-CA" sz="1050" dirty="0">
                <a:effectLst/>
                <a:ea typeface="Calibri" panose="020F0502020204030204" pitchFamily="34" charset="0"/>
                <a:cs typeface="Arial" panose="020B0604020202020204" pitchFamily="34" charset="0"/>
              </a:rPr>
              <a:t>Autre</a:t>
            </a:r>
            <a:endParaRPr lang="en-US" sz="1050" dirty="0"/>
          </a:p>
        </p:txBody>
      </p:sp>
      <p:sp>
        <p:nvSpPr>
          <p:cNvPr id="13" name="TextBox 12">
            <a:extLst>
              <a:ext uri="{FF2B5EF4-FFF2-40B4-BE49-F238E27FC236}">
                <a16:creationId xmlns:a16="http://schemas.microsoft.com/office/drawing/2014/main" id="{EC478CA1-432D-9CE7-1117-85A43E158ED8}"/>
              </a:ext>
            </a:extLst>
          </p:cNvPr>
          <p:cNvSpPr txBox="1"/>
          <p:nvPr/>
        </p:nvSpPr>
        <p:spPr>
          <a:xfrm>
            <a:off x="7643252" y="5145596"/>
            <a:ext cx="932136" cy="253916"/>
          </a:xfrm>
          <a:prstGeom prst="rect">
            <a:avLst/>
          </a:prstGeom>
          <a:solidFill>
            <a:schemeClr val="bg1"/>
          </a:solidFill>
        </p:spPr>
        <p:txBody>
          <a:bodyPr wrap="square" rtlCol="0">
            <a:spAutoFit/>
          </a:bodyPr>
          <a:lstStyle/>
          <a:p>
            <a:r>
              <a:rPr lang="fr-CA" sz="1050" dirty="0">
                <a:effectLst/>
                <a:ea typeface="Calibri" panose="020F0502020204030204" pitchFamily="34" charset="0"/>
                <a:cs typeface="Arial" panose="020B0604020202020204" pitchFamily="34" charset="0"/>
              </a:rPr>
              <a:t>Ne sais pas</a:t>
            </a:r>
            <a:endParaRPr lang="en-US" sz="600" dirty="0"/>
          </a:p>
        </p:txBody>
      </p:sp>
    </p:spTree>
    <p:extLst>
      <p:ext uri="{BB962C8B-B14F-4D97-AF65-F5344CB8AC3E}">
        <p14:creationId xmlns:p14="http://schemas.microsoft.com/office/powerpoint/2010/main" val="4091412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178" y="1434498"/>
            <a:ext cx="8863514" cy="548640"/>
          </a:xfrm>
        </p:spPr>
        <p:txBody>
          <a:bodyPr/>
          <a:lstStyle/>
          <a:p>
            <a:pPr algn="l" rtl="0"/>
            <a:r>
              <a:rPr lang="fr-ca" b="1" i="0" u="none" baseline="0" dirty="0"/>
              <a:t>Les enfants et les jeunes servis ont connu un large éventail de victimisation.</a:t>
            </a:r>
            <a:endParaRPr lang="fr-ca" dirty="0"/>
          </a:p>
        </p:txBody>
      </p:sp>
      <p:sp>
        <p:nvSpPr>
          <p:cNvPr id="3" name="Content Placeholder 2"/>
          <p:cNvSpPr>
            <a:spLocks noGrp="1"/>
          </p:cNvSpPr>
          <p:nvPr>
            <p:ph sz="half" idx="1"/>
          </p:nvPr>
        </p:nvSpPr>
        <p:spPr>
          <a:xfrm>
            <a:off x="687966" y="2461852"/>
            <a:ext cx="8277726" cy="3334237"/>
          </a:xfrm>
        </p:spPr>
        <p:txBody>
          <a:bodyPr/>
          <a:lstStyle/>
          <a:p>
            <a:pPr marL="0" indent="0" algn="l" rtl="0">
              <a:buNone/>
            </a:pPr>
            <a:r>
              <a:rPr lang="fr-ca" b="0" i="0" u="none" baseline="0" dirty="0"/>
              <a:t>Sur les enfants/jeunes victimes servis au cours du dernier exercice financier, 22 centres signalent que :</a:t>
            </a:r>
            <a:endParaRPr lang="fr-ca" dirty="0"/>
          </a:p>
          <a:p>
            <a:pPr algn="l" rtl="0"/>
            <a:r>
              <a:rPr lang="fr-ca" b="1" i="0" u="none" baseline="0" dirty="0">
                <a:solidFill>
                  <a:schemeClr val="accent2"/>
                </a:solidFill>
              </a:rPr>
              <a:t>2</a:t>
            </a:r>
            <a:r>
              <a:rPr lang="fr-ca" b="0" i="0" u="none" baseline="0" dirty="0">
                <a:solidFill>
                  <a:schemeClr val="accent2"/>
                </a:solidFill>
              </a:rPr>
              <a:t> </a:t>
            </a:r>
            <a:r>
              <a:rPr lang="fr-ca" b="1" i="0" u="none" baseline="0" dirty="0">
                <a:solidFill>
                  <a:schemeClr val="accent2"/>
                </a:solidFill>
              </a:rPr>
              <a:t>745 </a:t>
            </a:r>
            <a:r>
              <a:rPr lang="fr-ca" b="0" i="0" u="none" baseline="0" dirty="0"/>
              <a:t>ont subi des violences physiques;</a:t>
            </a:r>
          </a:p>
          <a:p>
            <a:pPr algn="l" rtl="0"/>
            <a:r>
              <a:rPr lang="fr-ca" b="1" i="0" u="none" baseline="0" dirty="0">
                <a:solidFill>
                  <a:schemeClr val="accent2"/>
                </a:solidFill>
              </a:rPr>
              <a:t>6</a:t>
            </a:r>
            <a:r>
              <a:rPr lang="fr-ca" b="0" i="0" u="none" baseline="0" dirty="0">
                <a:solidFill>
                  <a:schemeClr val="accent2"/>
                </a:solidFill>
              </a:rPr>
              <a:t> </a:t>
            </a:r>
            <a:r>
              <a:rPr lang="fr-ca" b="1" i="0" u="none" baseline="0" dirty="0">
                <a:solidFill>
                  <a:schemeClr val="accent2"/>
                </a:solidFill>
              </a:rPr>
              <a:t>970</a:t>
            </a:r>
            <a:r>
              <a:rPr lang="fr-ca" b="0" i="0" u="none" baseline="0" dirty="0"/>
              <a:t> ont été victimes d’abus sexuels;</a:t>
            </a:r>
          </a:p>
          <a:p>
            <a:pPr algn="l" rtl="0"/>
            <a:r>
              <a:rPr lang="fr-ca" b="1" i="0" u="none" baseline="0" dirty="0">
                <a:solidFill>
                  <a:schemeClr val="accent2"/>
                </a:solidFill>
              </a:rPr>
              <a:t>27</a:t>
            </a:r>
            <a:r>
              <a:rPr lang="fr-ca" b="0" i="0" u="none" baseline="0" dirty="0"/>
              <a:t> ont subi un préjudice émotionnel;</a:t>
            </a:r>
          </a:p>
          <a:p>
            <a:pPr algn="l" rtl="0"/>
            <a:r>
              <a:rPr lang="fr-ca" b="1" i="0" u="none" baseline="0" dirty="0">
                <a:solidFill>
                  <a:schemeClr val="accent2"/>
                </a:solidFill>
              </a:rPr>
              <a:t>62</a:t>
            </a:r>
            <a:r>
              <a:rPr lang="fr-ca" b="0" i="0" u="none" baseline="0" dirty="0"/>
              <a:t> ont connu la négligence;</a:t>
            </a:r>
          </a:p>
          <a:p>
            <a:pPr algn="l" rtl="0"/>
            <a:r>
              <a:rPr lang="fr-ca" b="1" i="0" u="none" baseline="0" dirty="0">
                <a:solidFill>
                  <a:schemeClr val="accent2"/>
                </a:solidFill>
              </a:rPr>
              <a:t>223</a:t>
            </a:r>
            <a:r>
              <a:rPr lang="fr-ca" b="0" i="0" u="none" baseline="0" dirty="0"/>
              <a:t> ont été exposés à la violence familiale;</a:t>
            </a:r>
          </a:p>
          <a:p>
            <a:pPr algn="l" rtl="0"/>
            <a:r>
              <a:rPr lang="fr-ca" b="1" i="0" u="none" baseline="0" dirty="0">
                <a:solidFill>
                  <a:schemeClr val="accent2"/>
                </a:solidFill>
              </a:rPr>
              <a:t>250</a:t>
            </a:r>
            <a:r>
              <a:rPr lang="fr-ca" b="0" i="0" u="none" baseline="0" dirty="0"/>
              <a:t> ont été victimes d’exploitation sexuelle d’enfants en ligne;</a:t>
            </a:r>
          </a:p>
          <a:p>
            <a:pPr algn="l" rtl="0"/>
            <a:r>
              <a:rPr lang="fr-ca" b="1" i="0" u="none" baseline="0" dirty="0">
                <a:solidFill>
                  <a:schemeClr val="accent2"/>
                </a:solidFill>
              </a:rPr>
              <a:t>54</a:t>
            </a:r>
            <a:r>
              <a:rPr lang="fr-ca" b="0" i="0" u="none" baseline="0" dirty="0"/>
              <a:t> ont été victimes de la traite de personnes.</a:t>
            </a:r>
            <a:endParaRPr lang="fr-ca" dirty="0"/>
          </a:p>
          <a:p>
            <a:endParaRPr lang="fr-ca" dirty="0"/>
          </a:p>
        </p:txBody>
      </p:sp>
      <p:sp>
        <p:nvSpPr>
          <p:cNvPr id="5" name="Slide Number Placeholder 4"/>
          <p:cNvSpPr>
            <a:spLocks noGrp="1"/>
          </p:cNvSpPr>
          <p:nvPr>
            <p:ph type="sldNum" sz="quarter" idx="12"/>
          </p:nvPr>
        </p:nvSpPr>
        <p:spPr/>
        <p:txBody>
          <a:bodyPr/>
          <a:lstStyle/>
          <a:p>
            <a:pPr algn="l" rtl="0"/>
            <a:fld id="{EF5F9721-8C23-46FE-8110-BDDDB4DD0510}" type="slidenum">
              <a:rPr/>
              <a:pPr/>
              <a:t>9</a:t>
            </a:fld>
            <a:endParaRPr lang="fr-ca" dirty="0"/>
          </a:p>
        </p:txBody>
      </p:sp>
    </p:spTree>
    <p:extLst>
      <p:ext uri="{BB962C8B-B14F-4D97-AF65-F5344CB8AC3E}">
        <p14:creationId xmlns:p14="http://schemas.microsoft.com/office/powerpoint/2010/main" val="2741913000"/>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p:properties xmlns:p="http://schemas.microsoft.com/office/2006/metadata/properties" xmlns:xsi="http://www.w3.org/2001/XMLSchema-instance" xmlns:pc="http://schemas.microsoft.com/office/infopath/2007/PartnerControls">
  <documentManagement>
    <DWCc xmlns="b725f225-bea6-44e9-8570-dad8cce9101e" xsi:nil="true"/>
    <Final xmlns="b725f225-bea6-44e9-8570-dad8cce9101e">false</Final>
    <DWEmailDate xmlns="b725f225-bea6-44e9-8570-dad8cce9101e" xsi:nil="true"/>
    <TaxKeywordTaxHTField xmlns="b725f225-bea6-44e9-8570-dad8cce9101e">
      <Terms xmlns="http://schemas.microsoft.com/office/infopath/2007/PartnerControls"/>
    </TaxKeywordTaxHTField>
    <Archived xmlns="b725f225-bea6-44e9-8570-dad8cce9101e">No</Archived>
    <TaxCatchAll xmlns="b725f225-bea6-44e9-8570-dad8cce9101e">
      <Value>6</Value>
      <Value>96</Value>
      <Value>16</Value>
      <Value>1</Value>
      <Value>2</Value>
    </TaxCatchAll>
    <DWFrom xmlns="b725f225-bea6-44e9-8570-dad8cce9101e" xsi:nil="true"/>
    <i155234f7ce9406785afd802285f54b6 xmlns="b725f225-bea6-44e9-8570-dad8cce9101e">
      <Terms xmlns="http://schemas.microsoft.com/office/infopath/2007/PartnerControls">
        <TermInfo xmlns="http://schemas.microsoft.com/office/infopath/2007/PartnerControls">
          <TermName xmlns="http://schemas.microsoft.com/office/infopath/2007/PartnerControls">Unclassified</TermName>
          <TermId xmlns="http://schemas.microsoft.com/office/infopath/2007/PartnerControls">46e30526-9ff0-4654-a636-aa8b02ed351c</TermId>
        </TermInfo>
      </Terms>
    </i155234f7ce9406785afd802285f54b6>
    <j1b5dcd4430249c18cbaee35a4c35ad9 xmlns="b725f225-bea6-44e9-8570-dad8cce9101e">
      <Terms xmlns="http://schemas.microsoft.com/office/infopath/2007/PartnerControls">
        <TermInfo xmlns="http://schemas.microsoft.com/office/infopath/2007/PartnerControls">
          <TermName xmlns="http://schemas.microsoft.com/office/infopath/2007/PartnerControls">Research and Statistics Division</TermName>
          <TermId xmlns="http://schemas.microsoft.com/office/infopath/2007/PartnerControls">febd70a3-837c-4151-a3ed-6c6a1c7ada37</TermId>
        </TermInfo>
      </Terms>
    </j1b5dcd4430249c18cbaee35a4c35ad9>
    <DWEmailSubject xmlns="b725f225-bea6-44e9-8570-dad8cce9101e" xsi:nil="true"/>
    <paf1ef07923d4093b7c49d613771fe3b xmlns="b725f225-bea6-44e9-8570-dad8cce9101e">
      <Terms xmlns="http://schemas.microsoft.com/office/infopath/2007/PartnerControls"/>
    </paf1ef07923d4093b7c49d613771fe3b>
    <p98d4e7371714dd68ba8ead81c2f0b01 xmlns="b725f225-bea6-44e9-8570-dad8cce9101e">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a4bed915-78d8-458e-a073-85b2d5287cd2</TermId>
        </TermInfo>
      </Terms>
    </p98d4e7371714dd68ba8ead81c2f0b01>
    <DWHasAttachments xmlns="b725f225-bea6-44e9-8570-dad8cce9101e">false</DWHasAttachments>
    <MailPreviewData xmlns="b725f225-bea6-44e9-8570-dad8cce9101e" xsi:nil="true"/>
    <b6e2b5c1b9f145019440d5a90b55edf8 xmlns="b725f225-bea6-44e9-8570-dad8cce9101e">
      <Terms xmlns="http://schemas.microsoft.com/office/infopath/2007/PartnerControls">
        <TermInfo xmlns="http://schemas.microsoft.com/office/infopath/2007/PartnerControls">
          <TermName xmlns="http://schemas.microsoft.com/office/infopath/2007/PartnerControls">Policy Development</TermName>
          <TermId xmlns="http://schemas.microsoft.com/office/infopath/2007/PartnerControls">e7aa4d95-5b46-48a0-84bd-496bd3bf8e1d</TermId>
        </TermInfo>
      </Terms>
    </b6e2b5c1b9f145019440d5a90b55edf8>
    <i93b4daf849840eeaef05c05bfeec49d xmlns="b725f225-bea6-44e9-8570-dad8cce9101e">
      <Terms xmlns="http://schemas.microsoft.com/office/infopath/2007/PartnerControls">
        <TermInfo xmlns="http://schemas.microsoft.com/office/infopath/2007/PartnerControls">
          <TermName xmlns="http://schemas.microsoft.com/office/infopath/2007/PartnerControls">Presentation</TermName>
          <TermId xmlns="http://schemas.microsoft.com/office/infopath/2007/PartnerControls">6ee8efa6-82d0-4cbd-af42-7bf02449ba0b</TermId>
        </TermInfo>
      </Terms>
    </i93b4daf849840eeaef05c05bfeec49d>
    <DWTo xmlns="b725f225-bea6-44e9-8570-dad8cce9101e" xsi:nil="true"/>
    <File_x0020_Number xmlns="b725f225-bea6-44e9-8570-dad8cce9101e" xsi:nil="true"/>
    <_dlc_DocId xmlns="41a6cafc-83af-4d70-9959-ce517a6e6e20">1012-846803003-39289</_dlc_DocId>
    <_dlc_DocIdUrl xmlns="41a6cafc-83af-4d70-9959-ce517a6e6e20">
      <Url>https://collaboration.justice.gc.ca/ts/pics-sicp/rsd-drs/_layouts/15/DocIdRedir.aspx?ID=1012-846803003-39289</Url>
      <Description>1012-846803003-39289</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Justice Document" ma:contentTypeID="0x010100BA8611C8BA8DB2418B4D4CF993FC9B6200BD0457B3EF693C4DB3234C712BA0B3AB" ma:contentTypeVersion="142" ma:contentTypeDescription="" ma:contentTypeScope="" ma:versionID="d7f284ab3c00aef9e1e95493d78e20bd">
  <xsd:schema xmlns:xsd="http://www.w3.org/2001/XMLSchema" xmlns:xs="http://www.w3.org/2001/XMLSchema" xmlns:p="http://schemas.microsoft.com/office/2006/metadata/properties" xmlns:ns2="b725f225-bea6-44e9-8570-dad8cce9101e" xmlns:ns3="41a6cafc-83af-4d70-9959-ce517a6e6e20" targetNamespace="http://schemas.microsoft.com/office/2006/metadata/properties" ma:root="true" ma:fieldsID="bbb033f42b2d2a8b1351937ba9cd5e1f" ns2:_="" ns3:_="">
    <xsd:import namespace="b725f225-bea6-44e9-8570-dad8cce9101e"/>
    <xsd:import namespace="41a6cafc-83af-4d70-9959-ce517a6e6e20"/>
    <xsd:element name="properties">
      <xsd:complexType>
        <xsd:sequence>
          <xsd:element name="documentManagement">
            <xsd:complexType>
              <xsd:all>
                <xsd:element ref="ns2:j1b5dcd4430249c18cbaee35a4c35ad9" minOccurs="0"/>
                <xsd:element ref="ns2:TaxCatchAll" minOccurs="0"/>
                <xsd:element ref="ns2:TaxCatchAllLabel" minOccurs="0"/>
                <xsd:element ref="ns2:b6e2b5c1b9f145019440d5a90b55edf8" minOccurs="0"/>
                <xsd:element ref="ns2:i93b4daf849840eeaef05c05bfeec49d" minOccurs="0"/>
                <xsd:element ref="ns2:p98d4e7371714dd68ba8ead81c2f0b01" minOccurs="0"/>
                <xsd:element ref="ns2:i155234f7ce9406785afd802285f54b6" minOccurs="0"/>
                <xsd:element ref="ns2:File_x0020_Number" minOccurs="0"/>
                <xsd:element ref="ns2:TaxKeywordTaxHTField" minOccurs="0"/>
                <xsd:element ref="ns2:Archived" minOccurs="0"/>
                <xsd:element ref="ns2:Final" minOccurs="0"/>
                <xsd:element ref="ns2:paf1ef07923d4093b7c49d613771fe3b" minOccurs="0"/>
                <xsd:element ref="ns2:DWFrom" minOccurs="0"/>
                <xsd:element ref="ns2:DWTo" minOccurs="0"/>
                <xsd:element ref="ns2:DWCc" minOccurs="0"/>
                <xsd:element ref="ns2:DWEmailSubject" minOccurs="0"/>
                <xsd:element ref="ns2:DWHasAttachments" minOccurs="0"/>
                <xsd:element ref="ns2:DWEmailDate" minOccurs="0"/>
                <xsd:element ref="ns2:MailPreviewData"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25f225-bea6-44e9-8570-dad8cce9101e" elementFormDefault="qualified">
    <xsd:import namespace="http://schemas.microsoft.com/office/2006/documentManagement/types"/>
    <xsd:import namespace="http://schemas.microsoft.com/office/infopath/2007/PartnerControls"/>
    <xsd:element name="j1b5dcd4430249c18cbaee35a4c35ad9" ma:index="8" ma:taxonomy="true" ma:internalName="j1b5dcd4430249c18cbaee35a4c35ad9" ma:taxonomyFieldName="Organisation" ma:displayName="Organisation" ma:readOnly="false" ma:default="" ma:fieldId="{31b5dcd4-4302-49c1-8cba-ee35a4c35ad9}" ma:sspId="35648788-ecba-4b04-acbd-732497e0cf61" ma:termSetId="84f0215e-65c0-40e7-bc93-875151567c56"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65413e55-9a2f-4b3c-a231-57e224d5eec8}" ma:internalName="TaxCatchAll" ma:showField="CatchAllData" ma:web="41a6cafc-83af-4d70-9959-ce517a6e6e20">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65413e55-9a2f-4b3c-a231-57e224d5eec8}" ma:internalName="TaxCatchAllLabel" ma:readOnly="true" ma:showField="CatchAllDataLabel" ma:web="41a6cafc-83af-4d70-9959-ce517a6e6e20">
      <xsd:complexType>
        <xsd:complexContent>
          <xsd:extension base="dms:MultiChoiceLookup">
            <xsd:sequence>
              <xsd:element name="Value" type="dms:Lookup" maxOccurs="unbounded" minOccurs="0" nillable="true"/>
            </xsd:sequence>
          </xsd:extension>
        </xsd:complexContent>
      </xsd:complexType>
    </xsd:element>
    <xsd:element name="b6e2b5c1b9f145019440d5a90b55edf8" ma:index="12" ma:taxonomy="true" ma:internalName="b6e2b5c1b9f145019440d5a90b55edf8" ma:taxonomyFieldName="Subject1" ma:displayName="Subject" ma:readOnly="false" ma:default="" ma:fieldId="{b6e2b5c1-b9f1-4501-9440-d5a90b55edf8}" ma:sspId="35648788-ecba-4b04-acbd-732497e0cf61" ma:termSetId="f370bc38-93b5-4f05-b213-d037f4953ec1" ma:anchorId="00000000-0000-0000-0000-000000000000" ma:open="false" ma:isKeyword="false">
      <xsd:complexType>
        <xsd:sequence>
          <xsd:element ref="pc:Terms" minOccurs="0" maxOccurs="1"/>
        </xsd:sequence>
      </xsd:complexType>
    </xsd:element>
    <xsd:element name="i93b4daf849840eeaef05c05bfeec49d" ma:index="14" ma:taxonomy="true" ma:internalName="i93b4daf849840eeaef05c05bfeec49d" ma:taxonomyFieldName="Document_x0020_type" ma:displayName="Document type" ma:indexed="true" ma:readOnly="false" ma:default="" ma:fieldId="{293b4daf-8498-40ee-aef0-5c05bfeec49d}" ma:sspId="35648788-ecba-4b04-acbd-732497e0cf61" ma:termSetId="0f0ac3ff-8dbb-42b5-89e8-f9c0db08d6db" ma:anchorId="00000000-0000-0000-0000-000000000000" ma:open="false" ma:isKeyword="false">
      <xsd:complexType>
        <xsd:sequence>
          <xsd:element ref="pc:Terms" minOccurs="0" maxOccurs="1"/>
        </xsd:sequence>
      </xsd:complexType>
    </xsd:element>
    <xsd:element name="p98d4e7371714dd68ba8ead81c2f0b01" ma:index="16" ma:taxonomy="true" ma:internalName="p98d4e7371714dd68ba8ead81c2f0b01" ma:taxonomyFieldName="Language1" ma:displayName="Language" ma:readOnly="false" ma:default="1;#English|a4bed915-78d8-458e-a073-85b2d5287cd2" ma:fieldId="{998d4e73-7171-4dd6-8ba8-ead81c2f0b01}" ma:sspId="35648788-ecba-4b04-acbd-732497e0cf61" ma:termSetId="d8f9ee4c-8009-4a39-b4e3-1804e0ffca2c" ma:anchorId="00000000-0000-0000-0000-000000000000" ma:open="false" ma:isKeyword="false">
      <xsd:complexType>
        <xsd:sequence>
          <xsd:element ref="pc:Terms" minOccurs="0" maxOccurs="1"/>
        </xsd:sequence>
      </xsd:complexType>
    </xsd:element>
    <xsd:element name="i155234f7ce9406785afd802285f54b6" ma:index="18" ma:taxonomy="true" ma:internalName="i155234f7ce9406785afd802285f54b6" ma:taxonomyFieldName="Security" ma:displayName="Security" ma:readOnly="false" ma:default="2;#Unclassified|46e30526-9ff0-4654-a636-aa8b02ed351c" ma:fieldId="{2155234f-7ce9-4067-85af-d802285f54b6}" ma:sspId="35648788-ecba-4b04-acbd-732497e0cf61" ma:termSetId="034b84e2-83a5-49f9-8e55-1e1dcc71e576" ma:anchorId="00000000-0000-0000-0000-000000000000" ma:open="false" ma:isKeyword="false">
      <xsd:complexType>
        <xsd:sequence>
          <xsd:element ref="pc:Terms" minOccurs="0" maxOccurs="1"/>
        </xsd:sequence>
      </xsd:complexType>
    </xsd:element>
    <xsd:element name="File_x0020_Number" ma:index="20" nillable="true" ma:displayName="File Number" ma:internalName="File_x0020_Number">
      <xsd:simpleType>
        <xsd:restriction base="dms:Text">
          <xsd:maxLength value="255"/>
        </xsd:restriction>
      </xsd:simpleType>
    </xsd:element>
    <xsd:element name="TaxKeywordTaxHTField" ma:index="21" nillable="true" ma:taxonomy="true" ma:internalName="TaxKeywordTaxHTField" ma:taxonomyFieldName="TaxKeyword" ma:displayName="Enterprise Keywords" ma:fieldId="{23f27201-bee3-471e-b2e7-b64fd8b7ca38}" ma:taxonomyMulti="true" ma:sspId="35648788-ecba-4b04-acbd-732497e0cf61" ma:termSetId="00000000-0000-0000-0000-000000000000" ma:anchorId="00000000-0000-0000-0000-000000000000" ma:open="true" ma:isKeyword="true">
      <xsd:complexType>
        <xsd:sequence>
          <xsd:element ref="pc:Terms" minOccurs="0" maxOccurs="1"/>
        </xsd:sequence>
      </xsd:complexType>
    </xsd:element>
    <xsd:element name="Archived" ma:index="23" nillable="true" ma:displayName="Archived" ma:default="No" ma:format="Dropdown" ma:hidden="true" ma:internalName="Archived" ma:readOnly="false">
      <xsd:simpleType>
        <xsd:restriction base="dms:Choice">
          <xsd:enumeration value="No"/>
          <xsd:enumeration value="Yes"/>
        </xsd:restriction>
      </xsd:simpleType>
    </xsd:element>
    <xsd:element name="Final" ma:index="24" nillable="true" ma:displayName="Final" ma:default="0" ma:internalName="Final">
      <xsd:simpleType>
        <xsd:restriction base="dms:Boolean"/>
      </xsd:simpleType>
    </xsd:element>
    <xsd:element name="paf1ef07923d4093b7c49d613771fe3b" ma:index="25" nillable="true" ma:taxonomy="true" ma:internalName="paf1ef07923d4093b7c49d613771fe3b" ma:taxonomyFieldName="Fiscal_x0020_Year" ma:displayName="Fiscal Year" ma:default="" ma:fieldId="{9af1ef07-923d-4093-b7c4-9d613771fe3b}" ma:sspId="35648788-ecba-4b04-acbd-732497e0cf61" ma:termSetId="a8aa7fdb-df41-4efd-a7ce-79adda59bbd6" ma:anchorId="00000000-0000-0000-0000-000000000000" ma:open="false" ma:isKeyword="false">
      <xsd:complexType>
        <xsd:sequence>
          <xsd:element ref="pc:Terms" minOccurs="0" maxOccurs="1"/>
        </xsd:sequence>
      </xsd:complexType>
    </xsd:element>
    <xsd:element name="DWFrom" ma:index="27" nillable="true" ma:displayName="From" ma:description="This field auto-populates for emails." ma:internalName="DWFrom">
      <xsd:simpleType>
        <xsd:restriction base="dms:Text">
          <xsd:maxLength value="255"/>
        </xsd:restriction>
      </xsd:simpleType>
    </xsd:element>
    <xsd:element name="DWTo" ma:index="28" nillable="true" ma:displayName="To" ma:description="This field auto-populates for emails." ma:internalName="DWTo">
      <xsd:simpleType>
        <xsd:restriction base="dms:Note">
          <xsd:maxLength value="255"/>
        </xsd:restriction>
      </xsd:simpleType>
    </xsd:element>
    <xsd:element name="DWCc" ma:index="29" nillable="true" ma:displayName="Cc" ma:description="This field auto-populates for emails." ma:internalName="DWCc">
      <xsd:simpleType>
        <xsd:restriction base="dms:Note">
          <xsd:maxLength value="255"/>
        </xsd:restriction>
      </xsd:simpleType>
    </xsd:element>
    <xsd:element name="DWEmailSubject" ma:index="30" nillable="true" ma:displayName="EmailSubject" ma:description="This field auto-populates for emails." ma:internalName="DWEmailSubject">
      <xsd:simpleType>
        <xsd:restriction base="dms:Text">
          <xsd:maxLength value="255"/>
        </xsd:restriction>
      </xsd:simpleType>
    </xsd:element>
    <xsd:element name="DWHasAttachments" ma:index="31" nillable="true" ma:displayName="Has Attachments" ma:default="0" ma:description="This field auto-populates for emails." ma:internalName="DWHasAttachments">
      <xsd:simpleType>
        <xsd:restriction base="dms:Boolean"/>
      </xsd:simpleType>
    </xsd:element>
    <xsd:element name="DWEmailDate" ma:index="32" nillable="true" ma:displayName="EmailDate" ma:description="This field auto-populates for emails." ma:format="DateTime" ma:internalName="DWEmailDate">
      <xsd:simpleType>
        <xsd:restriction base="dms:DateTime"/>
      </xsd:simpleType>
    </xsd:element>
    <xsd:element name="MailPreviewData" ma:index="33" nillable="true" ma:displayName="MailPreviewData" ma:description="Required for Harmon.ie to enable the Email Preview feature" ma:hidden="true" ma:internalName="MailPreviewData" ma:readOnly="fals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1a6cafc-83af-4d70-9959-ce517a6e6e20" elementFormDefault="qualified">
    <xsd:import namespace="http://schemas.microsoft.com/office/2006/documentManagement/types"/>
    <xsd:import namespace="http://schemas.microsoft.com/office/infopath/2007/PartnerControls"/>
    <xsd:element name="_dlc_DocId" ma:index="34" nillable="true" ma:displayName="Document ID Value" ma:description="The value of the document ID assigned to this item." ma:internalName="_dlc_DocId" ma:readOnly="true">
      <xsd:simpleType>
        <xsd:restriction base="dms:Text"/>
      </xsd:simpleType>
    </xsd:element>
    <xsd:element name="_dlc_DocIdUrl" ma:index="3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36"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haredContentType xmlns="Microsoft.SharePoint.Taxonomy.ContentTypeSync" SourceId="35648788-ecba-4b04-acbd-732497e0cf61" ContentTypeId="0x010100BA8611C8BA8DB2418B4D4CF993FC9B62" PreviousValue="false"/>
</file>

<file path=customXml/item4.xml><?xml version="1.0" encoding="utf-8"?>
<?mso-contentType ?>
<customXsn xmlns="http://schemas.microsoft.com/office/2006/metadata/customXsn">
  <xsnLocation/>
  <cached>True</cached>
  <openByDefault>False</openByDefault>
  <xsnScope/>
</customXsn>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6.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41BB6AA-9F32-4783-9F93-D99E71022457}">
  <ds:schemaRefs>
    <ds:schemaRef ds:uri="http://purl.org/dc/terms/"/>
    <ds:schemaRef ds:uri="http://schemas.microsoft.com/office/2006/documentManagement/types"/>
    <ds:schemaRef ds:uri="41a6cafc-83af-4d70-9959-ce517a6e6e20"/>
    <ds:schemaRef ds:uri="http://purl.org/dc/elements/1.1/"/>
    <ds:schemaRef ds:uri="http://schemas.microsoft.com/office/2006/metadata/properties"/>
    <ds:schemaRef ds:uri="http://schemas.openxmlformats.org/package/2006/metadata/core-properties"/>
    <ds:schemaRef ds:uri="http://schemas.microsoft.com/office/infopath/2007/PartnerControls"/>
    <ds:schemaRef ds:uri="b725f225-bea6-44e9-8570-dad8cce9101e"/>
    <ds:schemaRef ds:uri="http://www.w3.org/XML/1998/namespace"/>
    <ds:schemaRef ds:uri="http://purl.org/dc/dcmitype/"/>
  </ds:schemaRefs>
</ds:datastoreItem>
</file>

<file path=customXml/itemProps2.xml><?xml version="1.0" encoding="utf-8"?>
<ds:datastoreItem xmlns:ds="http://schemas.openxmlformats.org/officeDocument/2006/customXml" ds:itemID="{9A70F8F1-8D37-4360-A45C-76C1E43BCB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725f225-bea6-44e9-8570-dad8cce9101e"/>
    <ds:schemaRef ds:uri="41a6cafc-83af-4d70-9959-ce517a6e6e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71030F5-ED7D-40D8-ABDB-10F542D3A86A}">
  <ds:schemaRefs>
    <ds:schemaRef ds:uri="Microsoft.SharePoint.Taxonomy.ContentTypeSync"/>
  </ds:schemaRefs>
</ds:datastoreItem>
</file>

<file path=customXml/itemProps4.xml><?xml version="1.0" encoding="utf-8"?>
<ds:datastoreItem xmlns:ds="http://schemas.openxmlformats.org/officeDocument/2006/customXml" ds:itemID="{D37A2FF6-0043-43B8-AD1B-42D9439A9BFE}">
  <ds:schemaRefs>
    <ds:schemaRef ds:uri="http://schemas.microsoft.com/office/2006/metadata/customXsn"/>
  </ds:schemaRefs>
</ds:datastoreItem>
</file>

<file path=customXml/itemProps5.xml><?xml version="1.0" encoding="utf-8"?>
<ds:datastoreItem xmlns:ds="http://schemas.openxmlformats.org/officeDocument/2006/customXml" ds:itemID="{1EB9A75D-4541-4FD9-864F-5E5D7100F422}">
  <ds:schemaRefs>
    <ds:schemaRef ds:uri="http://schemas.microsoft.com/sharepoint/events"/>
  </ds:schemaRefs>
</ds:datastoreItem>
</file>

<file path=customXml/itemProps6.xml><?xml version="1.0" encoding="utf-8"?>
<ds:datastoreItem xmlns:ds="http://schemas.openxmlformats.org/officeDocument/2006/customXml" ds:itemID="{2FC29C41-EB18-4A95-961B-3EA04FF2153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1765</TotalTime>
  <Words>2280</Words>
  <Application>Microsoft Office PowerPoint</Application>
  <PresentationFormat>Affichage à l'écran (4:3)</PresentationFormat>
  <Paragraphs>224</Paragraphs>
  <Slides>25</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25</vt:i4>
      </vt:variant>
    </vt:vector>
  </HeadingPairs>
  <TitlesOfParts>
    <vt:vector size="29" baseType="lpstr">
      <vt:lpstr>Arial</vt:lpstr>
      <vt:lpstr>Calibri</vt:lpstr>
      <vt:lpstr>Open Sans</vt:lpstr>
      <vt:lpstr>1_Custom Design</vt:lpstr>
      <vt:lpstr>Sondage opérationnel national 2022 sur les CAE et CAEJ</vt:lpstr>
      <vt:lpstr>Contexte</vt:lpstr>
      <vt:lpstr>Méthodologie</vt:lpstr>
      <vt:lpstr>Les ¾ des CAE/CAEJ ayant répondu au sondage sont ouverts.</vt:lpstr>
      <vt:lpstr>La plupart des centres fonctionnent sous l’égide d’un autre organisme hôte sans but lucratif et proposent un modèle d’approche par emplacement.</vt:lpstr>
      <vt:lpstr>Tous les CAE/CAEJ servent des enfants âgés de 3 à 15 ans. </vt:lpstr>
      <vt:lpstr>Au cours du dernier exercice financier, les CAE/CAEJ ont servi plus de 10 000 enfants et jeunes.</vt:lpstr>
      <vt:lpstr>Présentation PowerPoint</vt:lpstr>
      <vt:lpstr>Les enfants et les jeunes servis ont connu un large éventail de victimisation.</vt:lpstr>
      <vt:lpstr>Les enquêtes criminelles sont les plus courantes dans les cas d’agressions sexuelles et physiques.</vt:lpstr>
      <vt:lpstr>Les équipes multidisciplinaires comprennent généralement des représentants de la protection de l'enfance, des forces de l’ordre, des CAE/CAEJ, des services d’aide aux victimes et des professionnels de la santé mentale.</vt:lpstr>
      <vt:lpstr>La plupart des centres procèdent à des examens de cas et ont mis en place un protocole de partage de l’information.</vt:lpstr>
      <vt:lpstr>Presque tous les centres ont un système de gestion des cas en place ou en cours d’élaboration.</vt:lpstr>
      <vt:lpstr>La plupart des centres proposent des entrevues judiciaires sur place et hors site.</vt:lpstr>
      <vt:lpstr>Le soutien/la défense des victimes et des familles et les examens médicaux légaux sont des services couramment proposés par les CAE/CAEJ.</vt:lpstr>
      <vt:lpstr>La plupart des centres offrent des services de santé mentale uniquement sur place ou sur place et hors site.</vt:lpstr>
      <vt:lpstr>Les CAE/CAEJ fournissent une aide pour la préparation des déclarations des victimes et la recherche d’une indemnisation.</vt:lpstr>
      <vt:lpstr>Plus du tiers des centres ont un chien d’assistance.</vt:lpstr>
      <vt:lpstr>La plupart des centres proposent un certain type d’activités d’éducation et de sensibilisation.</vt:lpstr>
      <vt:lpstr>Installations adaptées aux enfants et témoignages virtuels offerts par de nombreux CAE/CAEJ</vt:lpstr>
      <vt:lpstr>Le personnel du CAE/CAEJ a participé à de nombreux types de formation différents au cours de l’année écoulée.</vt:lpstr>
      <vt:lpstr>La plupart des centres ont mené des recherches et des évaluations, ou y ont participé.</vt:lpstr>
      <vt:lpstr>La plupart des centres reçoivent un financement des gouvernements fédéral et/ou PT.</vt:lpstr>
      <vt:lpstr>Les plus grands succès et défis des CAE/CAEJ</vt:lpstr>
      <vt:lpstr>Questions?</vt:lpstr>
    </vt:vector>
  </TitlesOfParts>
  <Company>NA1SCCM1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 Devon</dc:creator>
  <cp:keywords/>
  <cp:lastModifiedBy>ML</cp:lastModifiedBy>
  <cp:revision>130</cp:revision>
  <dcterms:created xsi:type="dcterms:W3CDTF">2018-05-23T14:58:41Z</dcterms:created>
  <dcterms:modified xsi:type="dcterms:W3CDTF">2023-03-02T20:21:37Z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0x010100BA8611C8BA8DB2418B4D4CF993FC9B6200BD0457B3EF693C4DB3234C712BA0B3AB</vt:lpwstr>
  </property>
  <property fmtid="{D5CDD505-2E9C-101B-9397-08002B2CF9AE}" pid="3" name="_dlc_DocIdItemGuid">
    <vt:lpwstr>4778da25-5c7c-45da-8c54-129104e00643</vt:lpwstr>
  </property>
  <property fmtid="{D5CDD505-2E9C-101B-9397-08002B2CF9AE}" pid="4" name="TaxKeyword">
    <vt:lpwstr/>
  </property>
  <property fmtid="{D5CDD505-2E9C-101B-9397-08002B2CF9AE}" pid="5" name="Security">
    <vt:lpwstr>2;#Unclassified|46e30526-9ff0-4654-a636-aa8b02ed351c</vt:lpwstr>
  </property>
  <property fmtid="{D5CDD505-2E9C-101B-9397-08002B2CF9AE}" pid="6" name="Organisation">
    <vt:lpwstr>16;#Research and Statistics Division|febd70a3-837c-4151-a3ed-6c6a1c7ada37</vt:lpwstr>
  </property>
  <property fmtid="{D5CDD505-2E9C-101B-9397-08002B2CF9AE}" pid="7" name="Language1">
    <vt:lpwstr>1;#English|a4bed915-78d8-458e-a073-85b2d5287cd2</vt:lpwstr>
  </property>
  <property fmtid="{D5CDD505-2E9C-101B-9397-08002B2CF9AE}" pid="8" name="Subject1">
    <vt:lpwstr>6;#Policy Development|e7aa4d95-5b46-48a0-84bd-496bd3bf8e1d</vt:lpwstr>
  </property>
  <property fmtid="{D5CDD505-2E9C-101B-9397-08002B2CF9AE}" pid="9" name="Fiscal Year">
    <vt:lpwstr/>
  </property>
  <property fmtid="{D5CDD505-2E9C-101B-9397-08002B2CF9AE}" pid="10" name="Document type">
    <vt:lpwstr>96;#Presentation|6ee8efa6-82d0-4cbd-af42-7bf02449ba0b</vt:lpwstr>
  </property>
</Properties>
</file>