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258" r:id="rId4"/>
    <p:sldId id="259" r:id="rId5"/>
    <p:sldId id="261" r:id="rId6"/>
    <p:sldId id="262" r:id="rId7"/>
    <p:sldId id="263" r:id="rId8"/>
    <p:sldId id="264" r:id="rId9"/>
    <p:sldId id="265" r:id="rId10"/>
    <p:sldId id="266" r:id="rId11"/>
    <p:sldId id="286" r:id="rId12"/>
    <p:sldId id="278" r:id="rId13"/>
    <p:sldId id="270" r:id="rId14"/>
    <p:sldId id="280" r:id="rId15"/>
    <p:sldId id="287" r:id="rId16"/>
    <p:sldId id="288" r:id="rId17"/>
    <p:sldId id="260" r:id="rId18"/>
    <p:sldId id="271" r:id="rId19"/>
    <p:sldId id="272" r:id="rId20"/>
    <p:sldId id="273" r:id="rId21"/>
    <p:sldId id="274" r:id="rId22"/>
    <p:sldId id="285" r:id="rId23"/>
    <p:sldId id="281" r:id="rId24"/>
    <p:sldId id="283" r:id="rId25"/>
    <p:sldId id="284" r:id="rId26"/>
    <p:sldId id="275" r:id="rId27"/>
    <p:sldId id="276" r:id="rId28"/>
    <p:sldId id="277" r:id="rId29"/>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183" tIns="45592" rIns="91183" bIns="45592"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5057"/>
          </a:xfrm>
          <a:prstGeom prst="rect">
            <a:avLst/>
          </a:prstGeom>
        </p:spPr>
        <p:txBody>
          <a:bodyPr vert="horz" lIns="91183" tIns="45592" rIns="91183" bIns="45592" rtlCol="0"/>
          <a:lstStyle>
            <a:lvl1pPr algn="r">
              <a:defRPr sz="1200"/>
            </a:lvl1pPr>
          </a:lstStyle>
          <a:p>
            <a:fld id="{A652017B-BF0A-4724-B513-B22C14677255}" type="datetimeFigureOut">
              <a:rPr lang="en-CA" smtClean="0"/>
              <a:t>29/11/2016</a:t>
            </a:fld>
            <a:endParaRPr lang="en-CA"/>
          </a:p>
        </p:txBody>
      </p:sp>
      <p:sp>
        <p:nvSpPr>
          <p:cNvPr id="4" name="Footer Placeholder 3"/>
          <p:cNvSpPr>
            <a:spLocks noGrp="1"/>
          </p:cNvSpPr>
          <p:nvPr>
            <p:ph type="ftr" sz="quarter" idx="2"/>
          </p:nvPr>
        </p:nvSpPr>
        <p:spPr>
          <a:xfrm>
            <a:off x="0" y="8644502"/>
            <a:ext cx="2971800" cy="455057"/>
          </a:xfrm>
          <a:prstGeom prst="rect">
            <a:avLst/>
          </a:prstGeom>
        </p:spPr>
        <p:txBody>
          <a:bodyPr vert="horz" lIns="91183" tIns="45592" rIns="91183" bIns="45592"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44502"/>
            <a:ext cx="2971800" cy="455057"/>
          </a:xfrm>
          <a:prstGeom prst="rect">
            <a:avLst/>
          </a:prstGeom>
        </p:spPr>
        <p:txBody>
          <a:bodyPr vert="horz" lIns="91183" tIns="45592" rIns="91183" bIns="45592" rtlCol="0" anchor="b"/>
          <a:lstStyle>
            <a:lvl1pPr algn="r">
              <a:defRPr sz="1200"/>
            </a:lvl1pPr>
          </a:lstStyle>
          <a:p>
            <a:fld id="{0A08502D-75A1-4896-8FF6-6CF4DA681EC6}" type="slidenum">
              <a:rPr lang="en-CA" smtClean="0"/>
              <a:t>‹#›</a:t>
            </a:fld>
            <a:endParaRPr lang="en-CA"/>
          </a:p>
        </p:txBody>
      </p:sp>
    </p:spTree>
    <p:extLst>
      <p:ext uri="{BB962C8B-B14F-4D97-AF65-F5344CB8AC3E}">
        <p14:creationId xmlns:p14="http://schemas.microsoft.com/office/powerpoint/2010/main" val="4381559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9240BAB-53E1-48A8-9E47-ED3AAF69E5FF}" type="datetimeFigureOut">
              <a:rPr lang="en-CA" smtClean="0"/>
              <a:t>29/11/2016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25454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240BAB-53E1-48A8-9E47-ED3AAF69E5FF}" type="datetimeFigureOut">
              <a:rPr lang="en-CA" smtClean="0"/>
              <a:t>29/11/2016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95743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240BAB-53E1-48A8-9E47-ED3AAF69E5FF}" type="datetimeFigureOut">
              <a:rPr lang="en-CA" smtClean="0"/>
              <a:t>29/11/2016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203416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240BAB-53E1-48A8-9E47-ED3AAF69E5FF}" type="datetimeFigureOut">
              <a:rPr lang="en-CA" smtClean="0"/>
              <a:t>29/11/2016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28481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40BAB-53E1-48A8-9E47-ED3AAF69E5FF}" type="datetimeFigureOut">
              <a:rPr lang="en-CA" smtClean="0"/>
              <a:t>29/11/2016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289380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9240BAB-53E1-48A8-9E47-ED3AAF69E5FF}" type="datetimeFigureOut">
              <a:rPr lang="en-CA" smtClean="0"/>
              <a:t>29/11/2016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90527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9240BAB-53E1-48A8-9E47-ED3AAF69E5FF}" type="datetimeFigureOut">
              <a:rPr lang="en-CA" smtClean="0"/>
              <a:t>29/11/2016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66133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9240BAB-53E1-48A8-9E47-ED3AAF69E5FF}" type="datetimeFigureOut">
              <a:rPr lang="en-CA" smtClean="0"/>
              <a:t>29/11/2016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35873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40BAB-53E1-48A8-9E47-ED3AAF69E5FF}" type="datetimeFigureOut">
              <a:rPr lang="en-CA" smtClean="0"/>
              <a:t>29/11/2016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324763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0BAB-53E1-48A8-9E47-ED3AAF69E5FF}" type="datetimeFigureOut">
              <a:rPr lang="en-CA" smtClean="0"/>
              <a:t>29/11/2016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178296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0BAB-53E1-48A8-9E47-ED3AAF69E5FF}" type="datetimeFigureOut">
              <a:rPr lang="en-CA" smtClean="0"/>
              <a:t>29/11/2016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77C88D-F777-40B3-9870-E191B6422E0A}" type="slidenum">
              <a:rPr lang="en-CA" smtClean="0"/>
              <a:t>‹#›</a:t>
            </a:fld>
            <a:endParaRPr lang="en-CA"/>
          </a:p>
        </p:txBody>
      </p:sp>
    </p:spTree>
    <p:extLst>
      <p:ext uri="{BB962C8B-B14F-4D97-AF65-F5344CB8AC3E}">
        <p14:creationId xmlns:p14="http://schemas.microsoft.com/office/powerpoint/2010/main" val="96463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BAB-53E1-48A8-9E47-ED3AAF69E5FF}" type="datetimeFigureOut">
              <a:rPr lang="en-CA" smtClean="0"/>
              <a:t>29/11/2016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7C88D-F777-40B3-9870-E191B6422E0A}" type="slidenum">
              <a:rPr lang="en-CA" smtClean="0"/>
              <a:t>‹#›</a:t>
            </a:fld>
            <a:endParaRPr lang="en-CA"/>
          </a:p>
        </p:txBody>
      </p:sp>
    </p:spTree>
    <p:extLst>
      <p:ext uri="{BB962C8B-B14F-4D97-AF65-F5344CB8AC3E}">
        <p14:creationId xmlns:p14="http://schemas.microsoft.com/office/powerpoint/2010/main" val="61447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cestud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3816424"/>
          </a:xfrm>
        </p:spPr>
        <p:txBody>
          <a:bodyPr/>
          <a:lstStyle/>
          <a:p>
            <a:r>
              <a:rPr lang="en-CA" b="1" dirty="0" smtClean="0"/>
              <a:t>Principles of Trauma-Informed Systems of Care</a:t>
            </a:r>
            <a:br>
              <a:rPr lang="en-CA" b="1" dirty="0" smtClean="0"/>
            </a:br>
            <a:r>
              <a:rPr lang="en-CA" dirty="0"/>
              <a:t/>
            </a:r>
            <a:br>
              <a:rPr lang="en-CA" dirty="0"/>
            </a:br>
            <a:r>
              <a:rPr lang="en-CA" sz="3200" dirty="0" smtClean="0"/>
              <a:t>Helen </a:t>
            </a:r>
            <a:r>
              <a:rPr lang="en-CA" sz="3200" dirty="0" smtClean="0"/>
              <a:t>Vozinidis, M.S.W., RSW</a:t>
            </a:r>
            <a:endParaRPr lang="en-CA" sz="3200" dirty="0"/>
          </a:p>
        </p:txBody>
      </p:sp>
    </p:spTree>
    <p:extLst>
      <p:ext uri="{BB962C8B-B14F-4D97-AF65-F5344CB8AC3E}">
        <p14:creationId xmlns:p14="http://schemas.microsoft.com/office/powerpoint/2010/main" val="4090785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Recognizing the Impact of Trauma</a:t>
            </a:r>
            <a:endParaRPr lang="en-CA" sz="4000" b="1" dirty="0"/>
          </a:p>
        </p:txBody>
      </p:sp>
      <p:sp>
        <p:nvSpPr>
          <p:cNvPr id="3" name="Content Placeholder 2"/>
          <p:cNvSpPr>
            <a:spLocks noGrp="1"/>
          </p:cNvSpPr>
          <p:nvPr>
            <p:ph idx="1"/>
          </p:nvPr>
        </p:nvSpPr>
        <p:spPr/>
        <p:txBody>
          <a:bodyPr>
            <a:normAutofit fontScale="92500" lnSpcReduction="10000"/>
          </a:bodyPr>
          <a:lstStyle/>
          <a:p>
            <a:pPr marL="0" indent="0">
              <a:buNone/>
            </a:pPr>
            <a:endParaRPr lang="en-CA" sz="800" dirty="0"/>
          </a:p>
          <a:p>
            <a:pPr marL="0" indent="0">
              <a:buNone/>
            </a:pPr>
            <a:r>
              <a:rPr lang="en-CA" b="1" dirty="0"/>
              <a:t>Within a </a:t>
            </a:r>
            <a:r>
              <a:rPr lang="en-CA" b="1" dirty="0" smtClean="0"/>
              <a:t>CAC/CYAC</a:t>
            </a:r>
            <a:r>
              <a:rPr lang="en-CA" b="1" dirty="0"/>
              <a:t>, it is essential to recognize the potential impact of trauma on survivors, the developmental component associated with trauma, as well as the potential long term impact of these events, as is clearly </a:t>
            </a:r>
            <a:r>
              <a:rPr lang="en-CA" b="1" dirty="0" smtClean="0"/>
              <a:t>documented </a:t>
            </a:r>
            <a:r>
              <a:rPr lang="en-CA" b="1" dirty="0"/>
              <a:t>by the ACE study.  </a:t>
            </a:r>
            <a:endParaRPr lang="en-CA" b="1" dirty="0" smtClean="0"/>
          </a:p>
          <a:p>
            <a:pPr marL="0" indent="0">
              <a:buNone/>
            </a:pPr>
            <a:endParaRPr lang="en-CA" sz="900" b="1" dirty="0"/>
          </a:p>
          <a:p>
            <a:pPr marL="0" indent="0">
              <a:buNone/>
            </a:pPr>
            <a:r>
              <a:rPr lang="en-CA" b="1" dirty="0" smtClean="0"/>
              <a:t>We </a:t>
            </a:r>
            <a:r>
              <a:rPr lang="en-CA" b="1" dirty="0"/>
              <a:t>also need an awareness of evidence informed practices to support our clients in their healing process. </a:t>
            </a:r>
            <a:endParaRPr lang="en-CA" dirty="0"/>
          </a:p>
          <a:p>
            <a:endParaRPr lang="en-CA" b="1" dirty="0" smtClean="0"/>
          </a:p>
          <a:p>
            <a:pPr marL="0" indent="0">
              <a:buNone/>
            </a:pPr>
            <a:endParaRPr lang="en-CA" dirty="0"/>
          </a:p>
        </p:txBody>
      </p:sp>
    </p:spTree>
    <p:extLst>
      <p:ext uri="{BB962C8B-B14F-4D97-AF65-F5344CB8AC3E}">
        <p14:creationId xmlns:p14="http://schemas.microsoft.com/office/powerpoint/2010/main" val="4162429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The ACE study also tells us…</a:t>
            </a:r>
            <a:endParaRPr lang="en-CA" sz="4000" b="1" dirty="0"/>
          </a:p>
        </p:txBody>
      </p:sp>
      <p:sp>
        <p:nvSpPr>
          <p:cNvPr id="3" name="Content Placeholder 2"/>
          <p:cNvSpPr>
            <a:spLocks noGrp="1"/>
          </p:cNvSpPr>
          <p:nvPr>
            <p:ph idx="1"/>
          </p:nvPr>
        </p:nvSpPr>
        <p:spPr/>
        <p:txBody>
          <a:bodyPr/>
          <a:lstStyle/>
          <a:p>
            <a:r>
              <a:rPr lang="en-CA" b="1" dirty="0" smtClean="0"/>
              <a:t>We are all vulnerable to experiencing trauma; </a:t>
            </a:r>
            <a:r>
              <a:rPr lang="en-CA" b="1" dirty="0" smtClean="0"/>
              <a:t>it’s </a:t>
            </a:r>
            <a:r>
              <a:rPr lang="en-CA" b="1" dirty="0" smtClean="0"/>
              <a:t>not just our clients, it may be </a:t>
            </a:r>
            <a:r>
              <a:rPr lang="en-CA" b="1" i="1" dirty="0" smtClean="0"/>
              <a:t>us</a:t>
            </a:r>
            <a:r>
              <a:rPr lang="en-CA" b="1" dirty="0" smtClean="0"/>
              <a:t> as well.  </a:t>
            </a:r>
            <a:endParaRPr lang="en-CA" b="1" dirty="0" smtClean="0"/>
          </a:p>
          <a:p>
            <a:pPr marL="0" indent="0">
              <a:buNone/>
            </a:pPr>
            <a:endParaRPr lang="en-CA" sz="800" b="1" dirty="0" smtClean="0"/>
          </a:p>
          <a:p>
            <a:r>
              <a:rPr lang="en-CA" b="1" dirty="0" smtClean="0"/>
              <a:t>Importance of being sensitive to the reality that trauma impacts us all on various levels and, it also impacts the system in which we operate.</a:t>
            </a:r>
          </a:p>
          <a:p>
            <a:endParaRPr lang="en-CA" dirty="0"/>
          </a:p>
        </p:txBody>
      </p:sp>
    </p:spTree>
    <p:extLst>
      <p:ext uri="{BB962C8B-B14F-4D97-AF65-F5344CB8AC3E}">
        <p14:creationId xmlns:p14="http://schemas.microsoft.com/office/powerpoint/2010/main" val="1558698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a:bodyPr>
          <a:lstStyle/>
          <a:p>
            <a:r>
              <a:rPr lang="en-CA" sz="4000" b="1" dirty="0" smtClean="0"/>
              <a:t>Trauma…</a:t>
            </a:r>
            <a:endParaRPr lang="en-CA" sz="4000" b="1" dirty="0"/>
          </a:p>
        </p:txBody>
      </p:sp>
      <p:sp>
        <p:nvSpPr>
          <p:cNvPr id="3" name="Content Placeholder 2"/>
          <p:cNvSpPr>
            <a:spLocks noGrp="1"/>
          </p:cNvSpPr>
          <p:nvPr>
            <p:ph idx="1"/>
          </p:nvPr>
        </p:nvSpPr>
        <p:spPr>
          <a:xfrm>
            <a:off x="457200" y="1772816"/>
            <a:ext cx="8229600" cy="4353347"/>
          </a:xfrm>
        </p:spPr>
        <p:txBody>
          <a:bodyPr>
            <a:normAutofit fontScale="92500" lnSpcReduction="10000"/>
          </a:bodyPr>
          <a:lstStyle/>
          <a:p>
            <a:pPr marL="0" indent="0">
              <a:buNone/>
            </a:pPr>
            <a:r>
              <a:rPr lang="en-CA" sz="2600" b="1" i="1" dirty="0" smtClean="0"/>
              <a:t>“</a:t>
            </a:r>
            <a:r>
              <a:rPr lang="en-CA" sz="2600" b="1" i="1" dirty="0"/>
              <a:t>Psychological trauma is an affiliation of the powerless. At the moment of trauma, the victim is rendered helpless by overwhelming force. When the force is that of nature, we speak of disasters. When the force is that of other human beings, we speak of atrocities. Traumatic events overwhelm the ordinary systems of care that give people a sense of control, connection, and meaning</a:t>
            </a:r>
            <a:r>
              <a:rPr lang="en-CA" sz="2600" b="1" i="1" dirty="0" smtClean="0"/>
              <a:t>.” </a:t>
            </a:r>
          </a:p>
          <a:p>
            <a:pPr marL="0" indent="0">
              <a:buNone/>
            </a:pPr>
            <a:endParaRPr lang="en-CA" sz="2600" b="1" i="1" dirty="0" smtClean="0"/>
          </a:p>
          <a:p>
            <a:pPr marL="0" indent="0">
              <a:buNone/>
            </a:pPr>
            <a:r>
              <a:rPr lang="en-CA" sz="2600" b="1" i="1" dirty="0" smtClean="0"/>
              <a:t>“</a:t>
            </a:r>
            <a:r>
              <a:rPr lang="en-CA" sz="2600" b="1" i="1" dirty="0"/>
              <a:t>Traumatic events are extraordinary, not because they occur rarely, but rather because they overwhelm the ordinary human adaptations to life.”  </a:t>
            </a:r>
            <a:endParaRPr lang="en-CA" sz="2600" b="1" i="1" dirty="0" smtClean="0"/>
          </a:p>
          <a:p>
            <a:pPr marL="0" indent="0">
              <a:buNone/>
            </a:pPr>
            <a:r>
              <a:rPr lang="en-CA" sz="2600" b="1" dirty="0"/>
              <a:t> </a:t>
            </a:r>
            <a:r>
              <a:rPr lang="en-CA" sz="2600" b="1" dirty="0" smtClean="0"/>
              <a:t>                                    		  </a:t>
            </a:r>
            <a:r>
              <a:rPr lang="en-CA" sz="2600" dirty="0" smtClean="0"/>
              <a:t>(Herman</a:t>
            </a:r>
            <a:r>
              <a:rPr lang="en-CA" sz="2600" dirty="0"/>
              <a:t>, </a:t>
            </a:r>
            <a:r>
              <a:rPr lang="en-CA" sz="2600" dirty="0" smtClean="0"/>
              <a:t>1992, p. </a:t>
            </a:r>
            <a:r>
              <a:rPr lang="en-CA" sz="2600" dirty="0" smtClean="0"/>
              <a:t>33)</a:t>
            </a:r>
            <a:endParaRPr lang="en-CA" sz="2600" dirty="0"/>
          </a:p>
        </p:txBody>
      </p:sp>
    </p:spTree>
    <p:extLst>
      <p:ext uri="{BB962C8B-B14F-4D97-AF65-F5344CB8AC3E}">
        <p14:creationId xmlns:p14="http://schemas.microsoft.com/office/powerpoint/2010/main" val="150415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The Stress Response</a:t>
            </a:r>
            <a:endParaRPr lang="en-CA" sz="4000" b="1" dirty="0"/>
          </a:p>
        </p:txBody>
      </p:sp>
      <p:sp>
        <p:nvSpPr>
          <p:cNvPr id="3" name="Content Placeholder 2"/>
          <p:cNvSpPr>
            <a:spLocks noGrp="1"/>
          </p:cNvSpPr>
          <p:nvPr>
            <p:ph idx="1"/>
          </p:nvPr>
        </p:nvSpPr>
        <p:spPr>
          <a:xfrm>
            <a:off x="457200" y="1639341"/>
            <a:ext cx="8229600" cy="4525963"/>
          </a:xfrm>
        </p:spPr>
        <p:txBody>
          <a:bodyPr>
            <a:normAutofit fontScale="77500" lnSpcReduction="20000"/>
          </a:bodyPr>
          <a:lstStyle/>
          <a:p>
            <a:r>
              <a:rPr lang="en-CA" b="1" dirty="0"/>
              <a:t>To be trauma </a:t>
            </a:r>
            <a:r>
              <a:rPr lang="en-CA" b="1" dirty="0" smtClean="0"/>
              <a:t>informed, </a:t>
            </a:r>
            <a:r>
              <a:rPr lang="en-CA" b="1" dirty="0"/>
              <a:t>it is also imperative to understand the stress </a:t>
            </a:r>
            <a:r>
              <a:rPr lang="en-CA" b="1" dirty="0" smtClean="0"/>
              <a:t>response – not only </a:t>
            </a:r>
            <a:r>
              <a:rPr lang="en-CA" b="1" dirty="0"/>
              <a:t>to better understand our clients and their varying states of arousal, but also to provide a reflective window of opportunity to better understand ourselves, as well as our organizational culture as a whole</a:t>
            </a:r>
            <a:r>
              <a:rPr lang="en-CA" b="1" dirty="0" smtClean="0"/>
              <a:t>.</a:t>
            </a:r>
          </a:p>
          <a:p>
            <a:pPr marL="0" indent="0">
              <a:buNone/>
            </a:pPr>
            <a:endParaRPr lang="en-CA" sz="1000" b="1" dirty="0" smtClean="0"/>
          </a:p>
          <a:p>
            <a:r>
              <a:rPr lang="en-CA" b="1" dirty="0" smtClean="0"/>
              <a:t>The fight/flight and freeze response, two primary response </a:t>
            </a:r>
            <a:r>
              <a:rPr lang="en-CA" b="1" dirty="0" smtClean="0"/>
              <a:t>patterns </a:t>
            </a:r>
            <a:r>
              <a:rPr lang="en-CA" b="1" dirty="0" smtClean="0"/>
              <a:t>in the face of threat. </a:t>
            </a:r>
            <a:endParaRPr lang="en-CA" b="1" dirty="0" smtClean="0"/>
          </a:p>
          <a:p>
            <a:pPr marL="0" indent="0">
              <a:buNone/>
            </a:pPr>
            <a:r>
              <a:rPr lang="en-CA" sz="1000" b="1" dirty="0" smtClean="0"/>
              <a:t> </a:t>
            </a:r>
          </a:p>
          <a:p>
            <a:r>
              <a:rPr lang="en-CA" b="1" dirty="0" smtClean="0"/>
              <a:t>Activation </a:t>
            </a:r>
            <a:r>
              <a:rPr lang="en-CA" b="1" dirty="0" smtClean="0"/>
              <a:t>of this response is quite remarkable and in many ways, we are not the same people when threatened as when we are calm.  </a:t>
            </a:r>
          </a:p>
          <a:p>
            <a:pPr marL="0" indent="0">
              <a:buNone/>
            </a:pPr>
            <a:r>
              <a:rPr lang="en-CA" b="1" dirty="0" smtClean="0"/>
              <a:t>  </a:t>
            </a:r>
            <a:endParaRPr lang="en-CA" dirty="0"/>
          </a:p>
          <a:p>
            <a:endParaRPr lang="en-CA" dirty="0"/>
          </a:p>
        </p:txBody>
      </p:sp>
    </p:spTree>
    <p:extLst>
      <p:ext uri="{BB962C8B-B14F-4D97-AF65-F5344CB8AC3E}">
        <p14:creationId xmlns:p14="http://schemas.microsoft.com/office/powerpoint/2010/main" val="1118660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CA" b="1" dirty="0"/>
              <a:t>The Stress Response</a:t>
            </a:r>
            <a:endParaRPr lang="en-CA" dirty="0"/>
          </a:p>
        </p:txBody>
      </p:sp>
      <p:sp>
        <p:nvSpPr>
          <p:cNvPr id="3" name="Content Placeholder 2"/>
          <p:cNvSpPr>
            <a:spLocks noGrp="1"/>
          </p:cNvSpPr>
          <p:nvPr>
            <p:ph idx="1"/>
          </p:nvPr>
        </p:nvSpPr>
        <p:spPr>
          <a:xfrm>
            <a:off x="395536" y="1196752"/>
            <a:ext cx="8229600" cy="5184576"/>
          </a:xfrm>
        </p:spPr>
        <p:txBody>
          <a:bodyPr>
            <a:normAutofit fontScale="92500" lnSpcReduction="10000"/>
          </a:bodyPr>
          <a:lstStyle/>
          <a:p>
            <a:r>
              <a:rPr lang="en-US" b="1" dirty="0" smtClean="0"/>
              <a:t>Each experience </a:t>
            </a:r>
            <a:r>
              <a:rPr lang="en-US" b="1" dirty="0"/>
              <a:t>of </a:t>
            </a:r>
            <a:r>
              <a:rPr lang="en-US" b="1" dirty="0" smtClean="0"/>
              <a:t>threat or danger </a:t>
            </a:r>
            <a:r>
              <a:rPr lang="en-US" b="1" dirty="0"/>
              <a:t>connects </a:t>
            </a:r>
            <a:r>
              <a:rPr lang="en-US" b="1" dirty="0" smtClean="0"/>
              <a:t>to previous experiences of threat and danger in our minds; the </a:t>
            </a:r>
            <a:r>
              <a:rPr lang="en-US" b="1" dirty="0"/>
              <a:t>more </a:t>
            </a:r>
            <a:r>
              <a:rPr lang="en-US" b="1" dirty="0" smtClean="0"/>
              <a:t>fear and threat we </a:t>
            </a:r>
            <a:r>
              <a:rPr lang="en-US" b="1" dirty="0" smtClean="0"/>
              <a:t>experience, </a:t>
            </a:r>
            <a:r>
              <a:rPr lang="en-US" b="1" dirty="0" smtClean="0"/>
              <a:t>the </a:t>
            </a:r>
            <a:r>
              <a:rPr lang="en-US" b="1" dirty="0"/>
              <a:t>more sensitive we are to danger. </a:t>
            </a:r>
            <a:endParaRPr lang="en-US" b="1" dirty="0" smtClean="0"/>
          </a:p>
          <a:p>
            <a:pPr marL="0" indent="0">
              <a:buNone/>
            </a:pPr>
            <a:endParaRPr lang="en-US" sz="900" b="1" dirty="0"/>
          </a:p>
          <a:p>
            <a:r>
              <a:rPr lang="en-US" b="1" dirty="0" smtClean="0"/>
              <a:t>If </a:t>
            </a:r>
            <a:r>
              <a:rPr lang="en-US" b="1" dirty="0"/>
              <a:t>children are exposed to </a:t>
            </a:r>
            <a:r>
              <a:rPr lang="en-US" b="1" dirty="0" smtClean="0"/>
              <a:t>danger, fear or threat </a:t>
            </a:r>
            <a:r>
              <a:rPr lang="en-US" b="1" dirty="0"/>
              <a:t>repeatedly, </a:t>
            </a:r>
            <a:r>
              <a:rPr lang="en-US" b="1" dirty="0" smtClean="0"/>
              <a:t>they may become sensitive to even  “minor” </a:t>
            </a:r>
            <a:r>
              <a:rPr lang="en-US" b="1" dirty="0" smtClean="0"/>
              <a:t>threats, </a:t>
            </a:r>
            <a:r>
              <a:rPr lang="en-US" b="1" dirty="0" smtClean="0"/>
              <a:t>which can illicit this state of </a:t>
            </a:r>
            <a:r>
              <a:rPr lang="en-US" b="1" dirty="0" err="1" smtClean="0"/>
              <a:t>hyperarousal</a:t>
            </a:r>
            <a:r>
              <a:rPr lang="en-US" b="1" dirty="0" smtClean="0"/>
              <a:t> or </a:t>
            </a:r>
            <a:r>
              <a:rPr lang="en-US" b="1" dirty="0" err="1" smtClean="0"/>
              <a:t>hypoarousal</a:t>
            </a:r>
            <a:r>
              <a:rPr lang="en-US" b="1" dirty="0" smtClean="0"/>
              <a:t>.</a:t>
            </a:r>
          </a:p>
          <a:p>
            <a:pPr marL="0" indent="0">
              <a:buNone/>
            </a:pPr>
            <a:endParaRPr lang="en-US" sz="900" b="1" dirty="0" smtClean="0"/>
          </a:p>
          <a:p>
            <a:r>
              <a:rPr lang="en-US" b="1" dirty="0" smtClean="0"/>
              <a:t>This </a:t>
            </a:r>
            <a:r>
              <a:rPr lang="en-US" b="1" dirty="0" smtClean="0"/>
              <a:t>is because “memories” of the traumatic event are not stored in the conscious part of the brain.</a:t>
            </a:r>
            <a:endParaRPr lang="en-US" b="1" dirty="0"/>
          </a:p>
          <a:p>
            <a:endParaRPr lang="en-CA" dirty="0"/>
          </a:p>
        </p:txBody>
      </p:sp>
    </p:spTree>
    <p:extLst>
      <p:ext uri="{BB962C8B-B14F-4D97-AF65-F5344CB8AC3E}">
        <p14:creationId xmlns:p14="http://schemas.microsoft.com/office/powerpoint/2010/main" val="453157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The Stress Response</a:t>
            </a:r>
            <a:endParaRPr lang="en-CA" sz="4000" b="1" dirty="0"/>
          </a:p>
        </p:txBody>
      </p:sp>
      <p:sp>
        <p:nvSpPr>
          <p:cNvPr id="3" name="Content Placeholder 2"/>
          <p:cNvSpPr>
            <a:spLocks noGrp="1"/>
          </p:cNvSpPr>
          <p:nvPr>
            <p:ph idx="1"/>
          </p:nvPr>
        </p:nvSpPr>
        <p:spPr>
          <a:xfrm>
            <a:off x="467544" y="1412776"/>
            <a:ext cx="8229600" cy="4525963"/>
          </a:xfrm>
        </p:spPr>
        <p:txBody>
          <a:bodyPr>
            <a:normAutofit fontScale="92500" lnSpcReduction="20000"/>
          </a:bodyPr>
          <a:lstStyle/>
          <a:p>
            <a:r>
              <a:rPr lang="en-CA" dirty="0"/>
              <a:t> </a:t>
            </a:r>
            <a:r>
              <a:rPr lang="en-CA" b="1" dirty="0" smtClean="0"/>
              <a:t>Understanding the arousal continuum helps us understand our clients, and how we interpret their actions or behaviours.  </a:t>
            </a:r>
            <a:endParaRPr lang="en-CA" b="1" dirty="0" smtClean="0"/>
          </a:p>
          <a:p>
            <a:pPr marL="0" indent="0">
              <a:buNone/>
            </a:pPr>
            <a:endParaRPr lang="en-CA" sz="900" b="1" dirty="0" smtClean="0"/>
          </a:p>
          <a:p>
            <a:r>
              <a:rPr lang="en-CA" b="1" dirty="0" smtClean="0"/>
              <a:t>For example, defining behaviour as defiant versus fear related – changes the perspective from which we see things and engenders compassion</a:t>
            </a:r>
            <a:r>
              <a:rPr lang="en-CA" b="1" dirty="0" smtClean="0"/>
              <a:t>.</a:t>
            </a:r>
          </a:p>
          <a:p>
            <a:pPr marL="0" indent="0">
              <a:buNone/>
            </a:pPr>
            <a:endParaRPr lang="en-CA" sz="900" b="1" dirty="0" smtClean="0"/>
          </a:p>
          <a:p>
            <a:r>
              <a:rPr lang="en-CA" b="1" dirty="0" smtClean="0"/>
              <a:t>It also changes how we think about things in the moment.  For example, narrow focus and reactive versus calm and abstract.</a:t>
            </a:r>
          </a:p>
          <a:p>
            <a:pPr marL="0" indent="0">
              <a:buNone/>
            </a:pPr>
            <a:endParaRPr lang="en-CA" dirty="0" smtClean="0"/>
          </a:p>
        </p:txBody>
      </p:sp>
    </p:spTree>
    <p:extLst>
      <p:ext uri="{BB962C8B-B14F-4D97-AF65-F5344CB8AC3E}">
        <p14:creationId xmlns:p14="http://schemas.microsoft.com/office/powerpoint/2010/main" val="3241126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CA" b="1" dirty="0" smtClean="0"/>
              <a:t>The Reflective Window </a:t>
            </a:r>
            <a:r>
              <a:rPr lang="en-CA" b="1" dirty="0" smtClean="0"/>
              <a:t>&amp; Organizational </a:t>
            </a:r>
            <a:r>
              <a:rPr lang="en-CA" b="1" dirty="0" smtClean="0"/>
              <a:t>Stress</a:t>
            </a:r>
            <a:endParaRPr lang="en-CA" b="1" dirty="0"/>
          </a:p>
        </p:txBody>
      </p:sp>
      <p:sp>
        <p:nvSpPr>
          <p:cNvPr id="3" name="Content Placeholder 2"/>
          <p:cNvSpPr>
            <a:spLocks noGrp="1"/>
          </p:cNvSpPr>
          <p:nvPr>
            <p:ph idx="1"/>
          </p:nvPr>
        </p:nvSpPr>
        <p:spPr/>
        <p:txBody>
          <a:bodyPr>
            <a:normAutofit fontScale="92500" lnSpcReduction="20000"/>
          </a:bodyPr>
          <a:lstStyle/>
          <a:p>
            <a:r>
              <a:rPr lang="en-CA" b="1" dirty="0" smtClean="0"/>
              <a:t>Staff and administrators also experience </a:t>
            </a:r>
            <a:r>
              <a:rPr lang="en-CA" b="1" dirty="0" smtClean="0"/>
              <a:t>stress: hearing </a:t>
            </a:r>
            <a:r>
              <a:rPr lang="en-CA" b="1" dirty="0" smtClean="0"/>
              <a:t>the stories of our clients, case load, financial constraints, social/political climate,  personal dynamics between staff, and both staff and administrators personal life experiences outside of the organization</a:t>
            </a:r>
            <a:r>
              <a:rPr lang="en-CA" b="1" dirty="0" smtClean="0"/>
              <a:t>.</a:t>
            </a:r>
          </a:p>
          <a:p>
            <a:pPr marL="0" indent="0">
              <a:buNone/>
            </a:pPr>
            <a:endParaRPr lang="en-CA" sz="900" b="1" dirty="0" smtClean="0"/>
          </a:p>
          <a:p>
            <a:r>
              <a:rPr lang="en-CA" b="1" dirty="0" smtClean="0"/>
              <a:t>We too are not immune. </a:t>
            </a:r>
            <a:endParaRPr lang="en-CA" b="1" dirty="0" smtClean="0"/>
          </a:p>
          <a:p>
            <a:pPr marL="0" indent="0">
              <a:buNone/>
            </a:pPr>
            <a:endParaRPr lang="en-CA" sz="900" b="1" dirty="0" smtClean="0"/>
          </a:p>
          <a:p>
            <a:r>
              <a:rPr lang="en-CA" b="1" dirty="0" smtClean="0"/>
              <a:t>How we respond to stress, knowledge of the arousal continuum, and awareness of our actions is an important reflective tool. </a:t>
            </a:r>
            <a:endParaRPr lang="en-CA" b="1" dirty="0"/>
          </a:p>
        </p:txBody>
      </p:sp>
    </p:spTree>
    <p:extLst>
      <p:ext uri="{BB962C8B-B14F-4D97-AF65-F5344CB8AC3E}">
        <p14:creationId xmlns:p14="http://schemas.microsoft.com/office/powerpoint/2010/main" val="1724275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5040560"/>
          </a:xfrm>
        </p:spPr>
        <p:txBody>
          <a:bodyPr>
            <a:normAutofit fontScale="90000"/>
          </a:bodyPr>
          <a:lstStyle/>
          <a:p>
            <a:pPr algn="l"/>
            <a:r>
              <a:rPr lang="en-CA" sz="4000" b="1" dirty="0" smtClean="0"/>
              <a:t/>
            </a:r>
            <a:br>
              <a:rPr lang="en-CA" sz="4000" b="1" dirty="0" smtClean="0"/>
            </a:br>
            <a:r>
              <a:rPr lang="en-CA" sz="4000" b="1" dirty="0" smtClean="0"/>
              <a:t>“</a:t>
            </a:r>
            <a:r>
              <a:rPr lang="en-CA" sz="4000" b="1" i="1" dirty="0" smtClean="0"/>
              <a:t>A </a:t>
            </a:r>
            <a:r>
              <a:rPr lang="en-CA" sz="4000" b="1" i="1" dirty="0" smtClean="0"/>
              <a:t>trauma informed approach is distinct from trauma-specific services.  It may include trauma specific interventions (i.e. trauma assessment, therapy), however, it integrates fundamental trauma principles into the organizational culture</a:t>
            </a:r>
            <a:r>
              <a:rPr lang="en-CA" sz="4000" b="1" i="1" dirty="0" smtClean="0"/>
              <a:t>.”   </a:t>
            </a:r>
            <a:r>
              <a:rPr lang="en-CA" sz="4000" b="1" i="1" dirty="0" smtClean="0"/>
              <a:t/>
            </a:r>
            <a:br>
              <a:rPr lang="en-CA" sz="4000" b="1" i="1" dirty="0" smtClean="0"/>
            </a:br>
            <a:r>
              <a:rPr lang="en-CA" sz="4000" b="1" dirty="0" smtClean="0"/>
              <a:t>					</a:t>
            </a:r>
            <a:r>
              <a:rPr lang="en-CA" sz="4000" b="1" dirty="0" smtClean="0"/>
              <a:t/>
            </a:r>
            <a:br>
              <a:rPr lang="en-CA" sz="4000" b="1" dirty="0" smtClean="0"/>
            </a:br>
            <a:r>
              <a:rPr lang="en-CA" sz="4000" b="1" dirty="0"/>
              <a:t>	</a:t>
            </a:r>
            <a:r>
              <a:rPr lang="en-CA" sz="4000" b="1" dirty="0" smtClean="0"/>
              <a:t>				     </a:t>
            </a:r>
            <a:r>
              <a:rPr lang="en-CA" sz="2700" dirty="0" smtClean="0"/>
              <a:t>(</a:t>
            </a:r>
            <a:r>
              <a:rPr lang="en-CA" sz="2700" dirty="0" smtClean="0"/>
              <a:t>SAMHSA</a:t>
            </a:r>
            <a:r>
              <a:rPr lang="en-CA" sz="2700" dirty="0" smtClean="0"/>
              <a:t>, </a:t>
            </a:r>
            <a:r>
              <a:rPr lang="en-CA" sz="2700" dirty="0" smtClean="0"/>
              <a:t>2014)</a:t>
            </a:r>
            <a:r>
              <a:rPr lang="en-CA" sz="2700" dirty="0" smtClean="0"/>
              <a:t/>
            </a:r>
            <a:br>
              <a:rPr lang="en-CA" sz="2700" dirty="0" smtClean="0"/>
            </a:br>
            <a:endParaRPr lang="en-CA" sz="2700" dirty="0"/>
          </a:p>
        </p:txBody>
      </p:sp>
    </p:spTree>
    <p:extLst>
      <p:ext uri="{BB962C8B-B14F-4D97-AF65-F5344CB8AC3E}">
        <p14:creationId xmlns:p14="http://schemas.microsoft.com/office/powerpoint/2010/main" val="978097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b="1" dirty="0" smtClean="0"/>
              <a:t/>
            </a:r>
            <a:br>
              <a:rPr lang="en-CA" b="1" dirty="0" smtClean="0"/>
            </a:br>
            <a:r>
              <a:rPr lang="en-CA" b="1" dirty="0" smtClean="0"/>
              <a:t>The Sanctuary Model </a:t>
            </a:r>
            <a:endParaRPr lang="en-CA" sz="4000" dirty="0"/>
          </a:p>
        </p:txBody>
      </p:sp>
      <p:sp>
        <p:nvSpPr>
          <p:cNvPr id="3" name="Content Placeholder 2"/>
          <p:cNvSpPr>
            <a:spLocks noGrp="1"/>
          </p:cNvSpPr>
          <p:nvPr>
            <p:ph idx="1"/>
          </p:nvPr>
        </p:nvSpPr>
        <p:spPr>
          <a:xfrm>
            <a:off x="467544" y="1340768"/>
            <a:ext cx="8496944" cy="4525963"/>
          </a:xfrm>
        </p:spPr>
        <p:txBody>
          <a:bodyPr>
            <a:noAutofit/>
          </a:bodyPr>
          <a:lstStyle/>
          <a:p>
            <a:r>
              <a:rPr lang="en-CA" sz="3000" b="1" dirty="0" smtClean="0"/>
              <a:t>Created by Dr. Sandra Bloom, the model </a:t>
            </a:r>
            <a:r>
              <a:rPr lang="en-CA" sz="3000" b="1" dirty="0"/>
              <a:t>proposes </a:t>
            </a:r>
            <a:r>
              <a:rPr lang="en-CA" sz="3000" b="1" dirty="0" smtClean="0"/>
              <a:t>7 value-based </a:t>
            </a:r>
            <a:r>
              <a:rPr lang="en-CA" sz="3000" b="1" dirty="0" smtClean="0"/>
              <a:t>commitments</a:t>
            </a:r>
            <a:r>
              <a:rPr lang="en-CA" sz="3000" b="1" dirty="0" smtClean="0"/>
              <a:t>, inextricably </a:t>
            </a:r>
            <a:r>
              <a:rPr lang="en-CA" sz="3000" b="1" dirty="0"/>
              <a:t>linked to trauma-informed treatment goals. </a:t>
            </a:r>
            <a:endParaRPr lang="en-CA" sz="3000" b="1" dirty="0" smtClean="0"/>
          </a:p>
          <a:p>
            <a:pPr marL="0" indent="0">
              <a:buNone/>
            </a:pPr>
            <a:r>
              <a:rPr lang="en-CA" sz="800" b="1" dirty="0" smtClean="0"/>
              <a:t> </a:t>
            </a:r>
            <a:endParaRPr lang="en-CA" sz="800" b="1" dirty="0" smtClean="0"/>
          </a:p>
          <a:p>
            <a:r>
              <a:rPr lang="en-CA" sz="3000" b="1" dirty="0" smtClean="0"/>
              <a:t>It is an evidence supported model that makes explicit a mirroring process between the clinical work and the organizational culture</a:t>
            </a:r>
            <a:r>
              <a:rPr lang="en-CA" sz="3000" b="1" dirty="0" smtClean="0"/>
              <a:t>.</a:t>
            </a:r>
          </a:p>
          <a:p>
            <a:pPr marL="0" indent="0">
              <a:buNone/>
            </a:pPr>
            <a:endParaRPr lang="en-CA" sz="800" b="1" dirty="0" smtClean="0"/>
          </a:p>
          <a:p>
            <a:r>
              <a:rPr lang="en-CA" sz="3000" b="1" dirty="0" smtClean="0"/>
              <a:t>The </a:t>
            </a:r>
            <a:r>
              <a:rPr lang="en-CA" sz="3000" b="1" dirty="0" smtClean="0"/>
              <a:t>7 </a:t>
            </a:r>
            <a:r>
              <a:rPr lang="en-CA" sz="3000" b="1" dirty="0"/>
              <a:t>commitments are designed </a:t>
            </a:r>
            <a:r>
              <a:rPr lang="en-CA" sz="3000" b="1" dirty="0" smtClean="0"/>
              <a:t>to get everyone on the same page by creating a </a:t>
            </a:r>
            <a:r>
              <a:rPr lang="en-CA" sz="3000" b="1" dirty="0"/>
              <a:t>mutually shared </a:t>
            </a:r>
            <a:r>
              <a:rPr lang="en-CA" sz="3000" b="1" dirty="0" smtClean="0"/>
              <a:t>trauma-informed value </a:t>
            </a:r>
            <a:r>
              <a:rPr lang="en-CA" sz="3000" b="1" dirty="0"/>
              <a:t>system by which an organization operates.</a:t>
            </a:r>
            <a:br>
              <a:rPr lang="en-CA" sz="3000" b="1" dirty="0"/>
            </a:br>
            <a:endParaRPr lang="en-CA" sz="3000" b="1" dirty="0"/>
          </a:p>
        </p:txBody>
      </p:sp>
    </p:spTree>
    <p:extLst>
      <p:ext uri="{BB962C8B-B14F-4D97-AF65-F5344CB8AC3E}">
        <p14:creationId xmlns:p14="http://schemas.microsoft.com/office/powerpoint/2010/main" val="2608322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4000" b="1" dirty="0" smtClean="0"/>
              <a:t>The Seven </a:t>
            </a:r>
            <a:r>
              <a:rPr lang="en-CA" sz="4000" b="1" dirty="0" smtClean="0"/>
              <a:t>Commitments </a:t>
            </a:r>
            <a:endParaRPr lang="en-CA" sz="4000" b="1" dirty="0"/>
          </a:p>
        </p:txBody>
      </p:sp>
      <p:sp>
        <p:nvSpPr>
          <p:cNvPr id="4" name="Content Placeholder 3"/>
          <p:cNvSpPr>
            <a:spLocks noGrp="1"/>
          </p:cNvSpPr>
          <p:nvPr>
            <p:ph idx="1"/>
          </p:nvPr>
        </p:nvSpPr>
        <p:spPr>
          <a:xfrm>
            <a:off x="467544" y="1412776"/>
            <a:ext cx="8229600" cy="5445224"/>
          </a:xfrm>
        </p:spPr>
        <p:txBody>
          <a:bodyPr>
            <a:normAutofit fontScale="77500" lnSpcReduction="20000"/>
          </a:bodyPr>
          <a:lstStyle/>
          <a:p>
            <a:pPr marL="514350" indent="-514350">
              <a:lnSpc>
                <a:spcPct val="170000"/>
              </a:lnSpc>
              <a:buFont typeface="+mj-lt"/>
              <a:buAutoNum type="arabicPeriod"/>
            </a:pPr>
            <a:r>
              <a:rPr lang="en-CA" sz="3500" b="1" i="1" dirty="0"/>
              <a:t>Principle of commitment to </a:t>
            </a:r>
            <a:r>
              <a:rPr lang="en-CA" sz="3500" b="1" i="1" dirty="0" smtClean="0"/>
              <a:t>nonviolence</a:t>
            </a:r>
            <a:endParaRPr lang="en-CA" sz="3500" dirty="0"/>
          </a:p>
          <a:p>
            <a:pPr marL="514350" indent="-514350">
              <a:lnSpc>
                <a:spcPct val="170000"/>
              </a:lnSpc>
              <a:buFont typeface="+mj-lt"/>
              <a:buAutoNum type="arabicPeriod"/>
            </a:pPr>
            <a:r>
              <a:rPr lang="en-CA" sz="3500" b="1" i="1" dirty="0"/>
              <a:t>Principle of commitment to emotional intelligence</a:t>
            </a:r>
            <a:endParaRPr lang="en-CA" sz="3500" dirty="0"/>
          </a:p>
          <a:p>
            <a:pPr marL="514350" indent="-514350">
              <a:lnSpc>
                <a:spcPct val="170000"/>
              </a:lnSpc>
              <a:buFont typeface="+mj-lt"/>
              <a:buAutoNum type="arabicPeriod"/>
            </a:pPr>
            <a:r>
              <a:rPr lang="en-CA" b="1" i="1" dirty="0"/>
              <a:t>Principle of commitment to social learning</a:t>
            </a:r>
            <a:endParaRPr lang="en-CA" dirty="0"/>
          </a:p>
          <a:p>
            <a:pPr marL="514350" indent="-514350">
              <a:lnSpc>
                <a:spcPct val="170000"/>
              </a:lnSpc>
              <a:buFont typeface="+mj-lt"/>
              <a:buAutoNum type="arabicPeriod"/>
            </a:pPr>
            <a:r>
              <a:rPr lang="en-CA" b="1" i="1" dirty="0"/>
              <a:t>Principle of commitment to open communication</a:t>
            </a:r>
            <a:endParaRPr lang="en-CA" dirty="0"/>
          </a:p>
          <a:p>
            <a:pPr marL="514350" indent="-514350">
              <a:lnSpc>
                <a:spcPct val="170000"/>
              </a:lnSpc>
              <a:buFont typeface="+mj-lt"/>
              <a:buAutoNum type="arabicPeriod"/>
            </a:pPr>
            <a:r>
              <a:rPr lang="en-CA" b="1" i="1" dirty="0"/>
              <a:t>Principle of commitment to democracy</a:t>
            </a:r>
            <a:endParaRPr lang="en-CA" dirty="0"/>
          </a:p>
          <a:p>
            <a:pPr marL="514350" indent="-514350">
              <a:lnSpc>
                <a:spcPct val="170000"/>
              </a:lnSpc>
              <a:buFont typeface="+mj-lt"/>
              <a:buAutoNum type="arabicPeriod"/>
            </a:pPr>
            <a:r>
              <a:rPr lang="en-CA" b="1" i="1" dirty="0"/>
              <a:t>Principle of commitment to social responsibility</a:t>
            </a:r>
            <a:endParaRPr lang="en-CA" dirty="0"/>
          </a:p>
          <a:p>
            <a:pPr marL="514350" indent="-514350">
              <a:lnSpc>
                <a:spcPct val="170000"/>
              </a:lnSpc>
              <a:buFont typeface="+mj-lt"/>
              <a:buAutoNum type="arabicPeriod"/>
            </a:pPr>
            <a:r>
              <a:rPr lang="en-CA" b="1" i="1" dirty="0"/>
              <a:t>Principle of commitment to growth and change</a:t>
            </a:r>
            <a:endParaRPr lang="en-CA" dirty="0"/>
          </a:p>
          <a:p>
            <a:pPr marL="3657600" lvl="8" indent="0">
              <a:buNone/>
            </a:pPr>
            <a:r>
              <a:rPr lang="en-CA" sz="3500" dirty="0" smtClean="0"/>
              <a:t>	</a:t>
            </a:r>
            <a:r>
              <a:rPr lang="en-CA" sz="3100" dirty="0" smtClean="0"/>
              <a:t>                  (Bloom</a:t>
            </a:r>
            <a:r>
              <a:rPr lang="en-CA" sz="3100" dirty="0" smtClean="0"/>
              <a:t>, </a:t>
            </a:r>
            <a:r>
              <a:rPr lang="en-CA" sz="3100" dirty="0" smtClean="0"/>
              <a:t>2010)</a:t>
            </a:r>
            <a:endParaRPr lang="en-CA" sz="3100" dirty="0"/>
          </a:p>
        </p:txBody>
      </p:sp>
    </p:spTree>
    <p:extLst>
      <p:ext uri="{BB962C8B-B14F-4D97-AF65-F5344CB8AC3E}">
        <p14:creationId xmlns:p14="http://schemas.microsoft.com/office/powerpoint/2010/main" val="389735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Autofit/>
          </a:bodyPr>
          <a:lstStyle/>
          <a:p>
            <a:r>
              <a:rPr lang="en-CA" sz="2400" b="1" dirty="0"/>
              <a:t>What exactly are we talking about when we use the term trauma-informed and why is it important within a </a:t>
            </a:r>
            <a:r>
              <a:rPr lang="en-CA" sz="2400" b="1" dirty="0" smtClean="0"/>
              <a:t/>
            </a:r>
            <a:br>
              <a:rPr lang="en-CA" sz="2400" b="1" dirty="0" smtClean="0"/>
            </a:br>
            <a:r>
              <a:rPr lang="en-CA" sz="2400" b="1" dirty="0" smtClean="0"/>
              <a:t>Child </a:t>
            </a:r>
            <a:r>
              <a:rPr lang="en-CA" sz="2400" b="1" dirty="0"/>
              <a:t>&amp; Youth Advocacy Program?</a:t>
            </a:r>
            <a:r>
              <a:rPr lang="en-CA" sz="2400" dirty="0"/>
              <a:t/>
            </a:r>
            <a:br>
              <a:rPr lang="en-CA" sz="2400" dirty="0"/>
            </a:br>
            <a:endParaRPr lang="en-CA" sz="2400" dirty="0"/>
          </a:p>
        </p:txBody>
      </p:sp>
      <p:pic>
        <p:nvPicPr>
          <p:cNvPr id="4" name="Content Placeholder 3" descr="Image result for picture of two things that look like on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2887" y="1600200"/>
            <a:ext cx="6718226" cy="4525963"/>
          </a:xfrm>
          <a:prstGeom prst="rect">
            <a:avLst/>
          </a:prstGeom>
          <a:noFill/>
          <a:ln>
            <a:noFill/>
          </a:ln>
        </p:spPr>
      </p:pic>
    </p:spTree>
    <p:extLst>
      <p:ext uri="{BB962C8B-B14F-4D97-AF65-F5344CB8AC3E}">
        <p14:creationId xmlns:p14="http://schemas.microsoft.com/office/powerpoint/2010/main" val="3677759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The Sanctuary Model </a:t>
            </a:r>
            <a:r>
              <a:rPr lang="en-CA" sz="4000" b="1" dirty="0" smtClean="0"/>
              <a:t>&amp; </a:t>
            </a:r>
            <a:r>
              <a:rPr lang="en-CA" sz="4000" b="1" dirty="0" smtClean="0"/>
              <a:t>S.E.L.F.</a:t>
            </a:r>
            <a:endParaRPr lang="en-CA" sz="4000" b="1" dirty="0"/>
          </a:p>
        </p:txBody>
      </p:sp>
      <p:sp>
        <p:nvSpPr>
          <p:cNvPr id="3" name="Content Placeholder 2"/>
          <p:cNvSpPr>
            <a:spLocks noGrp="1"/>
          </p:cNvSpPr>
          <p:nvPr>
            <p:ph idx="1"/>
          </p:nvPr>
        </p:nvSpPr>
        <p:spPr>
          <a:xfrm>
            <a:off x="467544" y="1412776"/>
            <a:ext cx="8229600" cy="5760640"/>
          </a:xfrm>
        </p:spPr>
        <p:txBody>
          <a:bodyPr>
            <a:normAutofit fontScale="70000" lnSpcReduction="20000"/>
          </a:bodyPr>
          <a:lstStyle/>
          <a:p>
            <a:r>
              <a:rPr lang="en-CA" sz="3900" b="1" i="1" dirty="0" smtClean="0"/>
              <a:t>Safety</a:t>
            </a:r>
            <a:r>
              <a:rPr lang="en-CA" sz="3900" b="1" dirty="0" smtClean="0"/>
              <a:t> </a:t>
            </a:r>
            <a:r>
              <a:rPr lang="en-CA" sz="3900" b="1" dirty="0" smtClean="0"/>
              <a:t>(attaining safety in self, relationships, and environment</a:t>
            </a:r>
            <a:r>
              <a:rPr lang="en-CA" sz="3900" b="1" dirty="0" smtClean="0"/>
              <a:t>)</a:t>
            </a:r>
          </a:p>
          <a:p>
            <a:pPr marL="0" indent="0">
              <a:buNone/>
            </a:pPr>
            <a:endParaRPr lang="en-CA" sz="1100" dirty="0" smtClean="0"/>
          </a:p>
          <a:p>
            <a:r>
              <a:rPr lang="en-CA" sz="3900" b="1" i="1" dirty="0" smtClean="0"/>
              <a:t>Emotional </a:t>
            </a:r>
            <a:r>
              <a:rPr lang="en-CA" sz="3900" b="1" i="1" dirty="0"/>
              <a:t>management </a:t>
            </a:r>
            <a:r>
              <a:rPr lang="en-CA" sz="3900" b="1" dirty="0"/>
              <a:t>(identifying levels of various emotions and modulating emotion in response to memories, persons and </a:t>
            </a:r>
            <a:r>
              <a:rPr lang="en-CA" sz="3900" b="1" dirty="0" smtClean="0"/>
              <a:t>events</a:t>
            </a:r>
          </a:p>
          <a:p>
            <a:pPr marL="0" indent="0">
              <a:buNone/>
            </a:pPr>
            <a:endParaRPr lang="en-CA" sz="1000" dirty="0"/>
          </a:p>
          <a:p>
            <a:r>
              <a:rPr lang="en-CA" sz="3900" b="1" i="1" dirty="0" smtClean="0"/>
              <a:t>Loss</a:t>
            </a:r>
            <a:r>
              <a:rPr lang="en-CA" sz="3900" b="1" dirty="0" smtClean="0"/>
              <a:t> </a:t>
            </a:r>
            <a:r>
              <a:rPr lang="en-CA" sz="3900" b="1" dirty="0"/>
              <a:t>(feeling grief and dealing with personal losses and recognizing that all change involves loss</a:t>
            </a:r>
            <a:r>
              <a:rPr lang="en-CA" sz="3900" b="1" dirty="0" smtClean="0"/>
              <a:t>)</a:t>
            </a:r>
          </a:p>
          <a:p>
            <a:pPr marL="0" indent="0">
              <a:buNone/>
            </a:pPr>
            <a:endParaRPr lang="en-CA" sz="1000" dirty="0"/>
          </a:p>
          <a:p>
            <a:r>
              <a:rPr lang="en-CA" sz="3900" b="1" i="1" dirty="0" smtClean="0"/>
              <a:t>Future</a:t>
            </a:r>
            <a:r>
              <a:rPr lang="en-CA" sz="3900" b="1" dirty="0" smtClean="0"/>
              <a:t> </a:t>
            </a:r>
            <a:r>
              <a:rPr lang="en-CA" sz="3900" b="1" dirty="0"/>
              <a:t>(trying out new roles and ways of relating, behaving as a “survivors” to ensure personal safety, and envisioning a different and better future</a:t>
            </a:r>
            <a:r>
              <a:rPr lang="en-CA" sz="3900" b="1" dirty="0" smtClean="0"/>
              <a:t>)</a:t>
            </a:r>
            <a:endParaRPr lang="en-CA" sz="3900" dirty="0"/>
          </a:p>
          <a:p>
            <a:pPr marL="0" indent="0">
              <a:buNone/>
            </a:pPr>
            <a:r>
              <a:rPr lang="en-CA" b="1" i="1" dirty="0"/>
              <a:t>							</a:t>
            </a:r>
            <a:r>
              <a:rPr lang="en-CA" b="1" i="1" dirty="0" smtClean="0"/>
              <a:t>					</a:t>
            </a:r>
            <a:r>
              <a:rPr lang="en-CA" b="1" i="1" dirty="0"/>
              <a:t>	</a:t>
            </a:r>
            <a:r>
              <a:rPr lang="en-CA" sz="3400" dirty="0" smtClean="0"/>
              <a:t>(Bloom</a:t>
            </a:r>
            <a:r>
              <a:rPr lang="en-CA" sz="3400" dirty="0"/>
              <a:t>, </a:t>
            </a:r>
            <a:r>
              <a:rPr lang="en-CA" sz="3400" dirty="0" smtClean="0"/>
              <a:t>2010, </a:t>
            </a:r>
            <a:r>
              <a:rPr lang="en-CA" sz="3400" dirty="0" smtClean="0"/>
              <a:t>p. 308)</a:t>
            </a:r>
            <a:endParaRPr lang="en-CA" sz="3400" dirty="0"/>
          </a:p>
          <a:p>
            <a:endParaRPr lang="en-CA" dirty="0"/>
          </a:p>
        </p:txBody>
      </p:sp>
    </p:spTree>
    <p:extLst>
      <p:ext uri="{BB962C8B-B14F-4D97-AF65-F5344CB8AC3E}">
        <p14:creationId xmlns:p14="http://schemas.microsoft.com/office/powerpoint/2010/main" val="2867136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Sanctuary Toolkit</a:t>
            </a:r>
            <a:endParaRPr lang="en-CA" sz="4000" b="1" dirty="0"/>
          </a:p>
        </p:txBody>
      </p:sp>
      <p:sp>
        <p:nvSpPr>
          <p:cNvPr id="3" name="Content Placeholder 2"/>
          <p:cNvSpPr>
            <a:spLocks noGrp="1"/>
          </p:cNvSpPr>
          <p:nvPr>
            <p:ph idx="1"/>
          </p:nvPr>
        </p:nvSpPr>
        <p:spPr/>
        <p:txBody>
          <a:bodyPr/>
          <a:lstStyle/>
          <a:p>
            <a:pPr lvl="0"/>
            <a:r>
              <a:rPr lang="en-CA" b="1" dirty="0" smtClean="0"/>
              <a:t>Safety </a:t>
            </a:r>
            <a:r>
              <a:rPr lang="en-CA" b="1" dirty="0"/>
              <a:t>planning</a:t>
            </a:r>
            <a:endParaRPr lang="en-CA" dirty="0"/>
          </a:p>
          <a:p>
            <a:pPr lvl="0"/>
            <a:r>
              <a:rPr lang="en-CA" b="1" dirty="0"/>
              <a:t>Community meetings</a:t>
            </a:r>
            <a:endParaRPr lang="en-CA" dirty="0"/>
          </a:p>
          <a:p>
            <a:pPr lvl="0"/>
            <a:r>
              <a:rPr lang="en-CA" b="1" dirty="0"/>
              <a:t>SELF </a:t>
            </a:r>
            <a:r>
              <a:rPr lang="en-CA" b="1" dirty="0" err="1"/>
              <a:t>psychoeducational</a:t>
            </a:r>
            <a:r>
              <a:rPr lang="en-CA" b="1" dirty="0"/>
              <a:t> groups</a:t>
            </a:r>
            <a:endParaRPr lang="en-CA" dirty="0"/>
          </a:p>
          <a:p>
            <a:pPr lvl="0"/>
            <a:r>
              <a:rPr lang="en-CA" b="1" dirty="0"/>
              <a:t>Red flag meetings</a:t>
            </a:r>
            <a:endParaRPr lang="en-CA" dirty="0"/>
          </a:p>
          <a:p>
            <a:pPr lvl="0"/>
            <a:r>
              <a:rPr lang="en-CA" b="1" dirty="0"/>
              <a:t>SELF team meetings</a:t>
            </a:r>
            <a:endParaRPr lang="en-CA" dirty="0"/>
          </a:p>
          <a:p>
            <a:pPr lvl="0"/>
            <a:r>
              <a:rPr lang="en-CA" b="1" dirty="0"/>
              <a:t>SELF treatment planning</a:t>
            </a:r>
            <a:endParaRPr lang="en-CA" dirty="0"/>
          </a:p>
          <a:p>
            <a:pPr marL="3657600" lvl="8" indent="0">
              <a:buNone/>
            </a:pPr>
            <a:r>
              <a:rPr lang="en-CA" dirty="0" smtClean="0"/>
              <a:t>  </a:t>
            </a:r>
            <a:r>
              <a:rPr lang="en-CA" dirty="0" smtClean="0"/>
              <a:t>	     (</a:t>
            </a:r>
            <a:r>
              <a:rPr lang="en-CA" sz="2400" dirty="0" smtClean="0"/>
              <a:t>Bloom</a:t>
            </a:r>
            <a:r>
              <a:rPr lang="en-CA" sz="2400" dirty="0"/>
              <a:t>, </a:t>
            </a:r>
            <a:r>
              <a:rPr lang="en-CA" sz="2400" dirty="0" smtClean="0"/>
              <a:t>2010, pg</a:t>
            </a:r>
            <a:r>
              <a:rPr lang="en-CA" sz="2400" dirty="0"/>
              <a:t>. </a:t>
            </a:r>
            <a:r>
              <a:rPr lang="en-CA" sz="2400" dirty="0" smtClean="0"/>
              <a:t>309)</a:t>
            </a:r>
            <a:endParaRPr lang="en-CA" sz="2400" dirty="0"/>
          </a:p>
          <a:p>
            <a:pPr marL="3657600" lvl="8" indent="0">
              <a:buNone/>
            </a:pPr>
            <a:endParaRPr lang="en-CA" dirty="0"/>
          </a:p>
        </p:txBody>
      </p:sp>
    </p:spTree>
    <p:extLst>
      <p:ext uri="{BB962C8B-B14F-4D97-AF65-F5344CB8AC3E}">
        <p14:creationId xmlns:p14="http://schemas.microsoft.com/office/powerpoint/2010/main" val="3089859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Building a Trauma-Informed System</a:t>
            </a:r>
            <a:endParaRPr lang="en-CA" b="1" dirty="0"/>
          </a:p>
        </p:txBody>
      </p:sp>
      <p:sp>
        <p:nvSpPr>
          <p:cNvPr id="3" name="Content Placeholder 2"/>
          <p:cNvSpPr>
            <a:spLocks noGrp="1"/>
          </p:cNvSpPr>
          <p:nvPr>
            <p:ph idx="1"/>
          </p:nvPr>
        </p:nvSpPr>
        <p:spPr/>
        <p:txBody>
          <a:bodyPr/>
          <a:lstStyle/>
          <a:p>
            <a:r>
              <a:rPr lang="en-CA" b="1" dirty="0" smtClean="0"/>
              <a:t>Prioritize safety within an </a:t>
            </a:r>
            <a:r>
              <a:rPr lang="en-CA" b="1" dirty="0" smtClean="0"/>
              <a:t>organization – if  staff </a:t>
            </a:r>
            <a:r>
              <a:rPr lang="en-CA" b="1" dirty="0" smtClean="0"/>
              <a:t>and administrators are not feeling safe, clients </a:t>
            </a:r>
            <a:r>
              <a:rPr lang="en-CA" b="1" u="sng" dirty="0" smtClean="0"/>
              <a:t>cannot</a:t>
            </a:r>
            <a:r>
              <a:rPr lang="en-CA" b="1" dirty="0" smtClean="0"/>
              <a:t> be safe</a:t>
            </a:r>
            <a:r>
              <a:rPr lang="en-CA" b="1" dirty="0" smtClean="0"/>
              <a:t>.</a:t>
            </a:r>
          </a:p>
          <a:p>
            <a:pPr marL="0" indent="0">
              <a:buNone/>
            </a:pPr>
            <a:endParaRPr lang="en-CA" sz="800" b="1" dirty="0" smtClean="0"/>
          </a:p>
          <a:p>
            <a:r>
              <a:rPr lang="en-CA" b="1" dirty="0" smtClean="0"/>
              <a:t>Open dialogue and debriefing when significant or crisis situations arise</a:t>
            </a:r>
            <a:r>
              <a:rPr lang="en-CA" b="1" dirty="0" smtClean="0"/>
              <a:t>.</a:t>
            </a:r>
          </a:p>
          <a:p>
            <a:pPr marL="0" indent="0">
              <a:buNone/>
            </a:pPr>
            <a:endParaRPr lang="en-CA" sz="800" b="1" dirty="0" smtClean="0"/>
          </a:p>
          <a:p>
            <a:r>
              <a:rPr lang="en-CA" b="1" dirty="0" smtClean="0"/>
              <a:t>Emphasis on building trust and repairing relational ruptures within the organization.</a:t>
            </a:r>
            <a:endParaRPr lang="en-CA" b="1" dirty="0"/>
          </a:p>
        </p:txBody>
      </p:sp>
    </p:spTree>
    <p:extLst>
      <p:ext uri="{BB962C8B-B14F-4D97-AF65-F5344CB8AC3E}">
        <p14:creationId xmlns:p14="http://schemas.microsoft.com/office/powerpoint/2010/main" val="4189884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Building a Trauma-Informed System</a:t>
            </a:r>
          </a:p>
        </p:txBody>
      </p:sp>
      <p:sp>
        <p:nvSpPr>
          <p:cNvPr id="3" name="Content Placeholder 2"/>
          <p:cNvSpPr>
            <a:spLocks noGrp="1"/>
          </p:cNvSpPr>
          <p:nvPr>
            <p:ph idx="1"/>
          </p:nvPr>
        </p:nvSpPr>
        <p:spPr>
          <a:xfrm>
            <a:off x="467544" y="1340768"/>
            <a:ext cx="8229600" cy="4525963"/>
          </a:xfrm>
        </p:spPr>
        <p:txBody>
          <a:bodyPr>
            <a:normAutofit fontScale="92500" lnSpcReduction="10000"/>
          </a:bodyPr>
          <a:lstStyle/>
          <a:p>
            <a:r>
              <a:rPr lang="en-CA" b="1" dirty="0" smtClean="0"/>
              <a:t>Increase transparency: are there some things that are not being shared</a:t>
            </a:r>
            <a:r>
              <a:rPr lang="en-CA" b="1" dirty="0" smtClean="0"/>
              <a:t>?</a:t>
            </a:r>
          </a:p>
          <a:p>
            <a:pPr marL="0" indent="0">
              <a:buNone/>
            </a:pPr>
            <a:endParaRPr lang="en-CA" sz="900" b="1" dirty="0" smtClean="0"/>
          </a:p>
          <a:p>
            <a:r>
              <a:rPr lang="en-CA" b="1" dirty="0" smtClean="0"/>
              <a:t>Awareness and addressing power dynamics within the </a:t>
            </a:r>
            <a:r>
              <a:rPr lang="en-CA" b="1" dirty="0" smtClean="0"/>
              <a:t>organization.</a:t>
            </a:r>
          </a:p>
          <a:p>
            <a:pPr marL="0" indent="0">
              <a:buNone/>
            </a:pPr>
            <a:endParaRPr lang="en-CA" sz="900" b="1" dirty="0" smtClean="0"/>
          </a:p>
          <a:p>
            <a:r>
              <a:rPr lang="en-CA" b="1" dirty="0" smtClean="0"/>
              <a:t>With respect to </a:t>
            </a:r>
            <a:r>
              <a:rPr lang="en-CA" b="1" dirty="0" smtClean="0"/>
              <a:t>decision-making</a:t>
            </a:r>
            <a:r>
              <a:rPr lang="en-CA" b="1" dirty="0" smtClean="0"/>
              <a:t>, be mindful of including all relevant </a:t>
            </a:r>
            <a:r>
              <a:rPr lang="en-CA" b="1" dirty="0" smtClean="0"/>
              <a:t>individuals: clients</a:t>
            </a:r>
            <a:r>
              <a:rPr lang="en-CA" b="1" dirty="0" smtClean="0"/>
              <a:t>, family members, or key staff when decisions will be made about their role/responsibility or in reference to </a:t>
            </a:r>
            <a:r>
              <a:rPr lang="en-CA" b="1" dirty="0" smtClean="0"/>
              <a:t>clients </a:t>
            </a:r>
            <a:r>
              <a:rPr lang="en-CA" b="1" dirty="0" smtClean="0"/>
              <a:t>about their lives.</a:t>
            </a:r>
            <a:endParaRPr lang="en-CA" b="1" dirty="0"/>
          </a:p>
        </p:txBody>
      </p:sp>
    </p:spTree>
    <p:extLst>
      <p:ext uri="{BB962C8B-B14F-4D97-AF65-F5344CB8AC3E}">
        <p14:creationId xmlns:p14="http://schemas.microsoft.com/office/powerpoint/2010/main" val="166851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Building a Trauma-Informed System</a:t>
            </a:r>
          </a:p>
        </p:txBody>
      </p:sp>
      <p:sp>
        <p:nvSpPr>
          <p:cNvPr id="3" name="Content Placeholder 2"/>
          <p:cNvSpPr>
            <a:spLocks noGrp="1"/>
          </p:cNvSpPr>
          <p:nvPr>
            <p:ph idx="1"/>
          </p:nvPr>
        </p:nvSpPr>
        <p:spPr/>
        <p:txBody>
          <a:bodyPr/>
          <a:lstStyle/>
          <a:p>
            <a:r>
              <a:rPr lang="en-CA" b="1" dirty="0" smtClean="0"/>
              <a:t>How are conflicts managed within the organization?  Do things get resolved</a:t>
            </a:r>
            <a:r>
              <a:rPr lang="en-CA" b="1" dirty="0" smtClean="0"/>
              <a:t>?</a:t>
            </a:r>
          </a:p>
          <a:p>
            <a:pPr marL="0" indent="0">
              <a:buNone/>
            </a:pPr>
            <a:endParaRPr lang="en-CA" sz="800" b="1" dirty="0" smtClean="0"/>
          </a:p>
          <a:p>
            <a:r>
              <a:rPr lang="en-CA" b="1" dirty="0" smtClean="0"/>
              <a:t>Does your organization welcome healthy disagreement? Or, are there things that are left unsaid</a:t>
            </a:r>
            <a:r>
              <a:rPr lang="en-CA" b="1" dirty="0" smtClean="0"/>
              <a:t>?</a:t>
            </a:r>
          </a:p>
          <a:p>
            <a:pPr marL="0" indent="0">
              <a:buNone/>
            </a:pPr>
            <a:endParaRPr lang="en-CA" sz="800" b="1" dirty="0" smtClean="0"/>
          </a:p>
          <a:p>
            <a:r>
              <a:rPr lang="en-CA" b="1" dirty="0" smtClean="0"/>
              <a:t>Evaluation of staff morale; are people feeling hopeful and </a:t>
            </a:r>
            <a:r>
              <a:rPr lang="en-CA" b="1" dirty="0" smtClean="0"/>
              <a:t>inspired?</a:t>
            </a:r>
            <a:endParaRPr lang="en-CA" b="1" dirty="0"/>
          </a:p>
        </p:txBody>
      </p:sp>
    </p:spTree>
    <p:extLst>
      <p:ext uri="{BB962C8B-B14F-4D97-AF65-F5344CB8AC3E}">
        <p14:creationId xmlns:p14="http://schemas.microsoft.com/office/powerpoint/2010/main" val="1016801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b="1" dirty="0"/>
              <a:t>Building a Trauma-Informed System</a:t>
            </a:r>
          </a:p>
        </p:txBody>
      </p:sp>
      <p:sp>
        <p:nvSpPr>
          <p:cNvPr id="4" name="Content Placeholder 3"/>
          <p:cNvSpPr>
            <a:spLocks noGrp="1"/>
          </p:cNvSpPr>
          <p:nvPr>
            <p:ph idx="1"/>
          </p:nvPr>
        </p:nvSpPr>
        <p:spPr/>
        <p:txBody>
          <a:bodyPr/>
          <a:lstStyle/>
          <a:p>
            <a:r>
              <a:rPr lang="en-CA" b="1" dirty="0" smtClean="0"/>
              <a:t>Is there evidence of organizational unresolved grief</a:t>
            </a:r>
            <a:r>
              <a:rPr lang="en-CA" b="1" dirty="0" smtClean="0"/>
              <a:t>?</a:t>
            </a:r>
          </a:p>
          <a:p>
            <a:pPr marL="0" indent="0">
              <a:buNone/>
            </a:pPr>
            <a:endParaRPr lang="en-CA" sz="800" b="1" dirty="0" smtClean="0"/>
          </a:p>
          <a:p>
            <a:r>
              <a:rPr lang="en-CA" b="1" dirty="0" smtClean="0"/>
              <a:t>Is the general morale one of hopelessness, sadness</a:t>
            </a:r>
            <a:r>
              <a:rPr lang="en-CA" b="1" dirty="0" smtClean="0"/>
              <a:t>?</a:t>
            </a:r>
          </a:p>
          <a:p>
            <a:pPr marL="0" indent="0">
              <a:buNone/>
            </a:pPr>
            <a:endParaRPr lang="en-CA" sz="800" b="1" dirty="0" smtClean="0"/>
          </a:p>
          <a:p>
            <a:r>
              <a:rPr lang="en-CA" b="1" dirty="0" smtClean="0"/>
              <a:t>Have there been losses impacting the system as a </a:t>
            </a:r>
            <a:r>
              <a:rPr lang="en-CA" b="1" dirty="0" smtClean="0"/>
              <a:t>whole? This </a:t>
            </a:r>
            <a:r>
              <a:rPr lang="en-CA" b="1" dirty="0" smtClean="0"/>
              <a:t>can include client suicide, loss of staff, transition of roles. </a:t>
            </a:r>
          </a:p>
          <a:p>
            <a:pPr marL="0" indent="0">
              <a:buNone/>
            </a:pPr>
            <a:endParaRPr lang="en-CA" dirty="0"/>
          </a:p>
        </p:txBody>
      </p:sp>
    </p:spTree>
    <p:extLst>
      <p:ext uri="{BB962C8B-B14F-4D97-AF65-F5344CB8AC3E}">
        <p14:creationId xmlns:p14="http://schemas.microsoft.com/office/powerpoint/2010/main" val="1998627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Putting it all </a:t>
            </a:r>
            <a:r>
              <a:rPr lang="en-CA" sz="4000" b="1" dirty="0" smtClean="0"/>
              <a:t>Together</a:t>
            </a:r>
            <a:endParaRPr lang="en-CA" sz="4000" b="1" dirty="0"/>
          </a:p>
        </p:txBody>
      </p:sp>
      <p:sp>
        <p:nvSpPr>
          <p:cNvPr id="3" name="Content Placeholder 2"/>
          <p:cNvSpPr>
            <a:spLocks noGrp="1"/>
          </p:cNvSpPr>
          <p:nvPr>
            <p:ph idx="1"/>
          </p:nvPr>
        </p:nvSpPr>
        <p:spPr/>
        <p:txBody>
          <a:bodyPr>
            <a:normAutofit fontScale="92500" lnSpcReduction="10000"/>
          </a:bodyPr>
          <a:lstStyle/>
          <a:p>
            <a:r>
              <a:rPr lang="en-CA" b="1" dirty="0"/>
              <a:t>Organizations have the capacity to evidence health and growth, as well as the potential to experience compromised </a:t>
            </a:r>
            <a:r>
              <a:rPr lang="en-CA" b="1" dirty="0" smtClean="0"/>
              <a:t>health, </a:t>
            </a:r>
            <a:r>
              <a:rPr lang="en-CA" b="1" dirty="0"/>
              <a:t>mirroring that of our clients; in essence manifesting symptoms of a collective trauma</a:t>
            </a:r>
            <a:r>
              <a:rPr lang="en-CA" b="1" dirty="0" smtClean="0"/>
              <a:t>.</a:t>
            </a:r>
          </a:p>
          <a:p>
            <a:pPr marL="0" indent="0">
              <a:buNone/>
            </a:pPr>
            <a:endParaRPr lang="en-CA" sz="900" dirty="0"/>
          </a:p>
          <a:p>
            <a:r>
              <a:rPr lang="en-CA" b="1" dirty="0" smtClean="0"/>
              <a:t>If our organizations are living systems, </a:t>
            </a:r>
            <a:r>
              <a:rPr lang="en-CA" b="1" dirty="0" smtClean="0"/>
              <a:t>then </a:t>
            </a:r>
            <a:r>
              <a:rPr lang="en-CA" b="1" dirty="0" smtClean="0"/>
              <a:t>we have the capacity to reflect on our actions, </a:t>
            </a:r>
            <a:r>
              <a:rPr lang="en-CA" b="1" dirty="0" smtClean="0"/>
              <a:t>decision-making practices, </a:t>
            </a:r>
            <a:r>
              <a:rPr lang="en-CA" b="1" dirty="0" smtClean="0"/>
              <a:t>our interactions with </a:t>
            </a:r>
            <a:r>
              <a:rPr lang="en-CA" b="1" dirty="0" smtClean="0"/>
              <a:t>clients, </a:t>
            </a:r>
            <a:r>
              <a:rPr lang="en-CA" b="1" dirty="0" smtClean="0"/>
              <a:t>as well as with one another, and continue to make positive changes. </a:t>
            </a:r>
            <a:endParaRPr lang="en-CA" dirty="0"/>
          </a:p>
          <a:p>
            <a:endParaRPr lang="en-CA" dirty="0"/>
          </a:p>
        </p:txBody>
      </p:sp>
    </p:spTree>
    <p:extLst>
      <p:ext uri="{BB962C8B-B14F-4D97-AF65-F5344CB8AC3E}">
        <p14:creationId xmlns:p14="http://schemas.microsoft.com/office/powerpoint/2010/main" val="1771192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endParaRPr lang="en-CA" b="1" i="1" dirty="0" smtClean="0"/>
          </a:p>
          <a:p>
            <a:pPr marL="0" indent="0">
              <a:buNone/>
            </a:pPr>
            <a:endParaRPr lang="en-CA" b="1" i="1" dirty="0"/>
          </a:p>
          <a:p>
            <a:pPr marL="0" indent="0">
              <a:buNone/>
            </a:pPr>
            <a:r>
              <a:rPr lang="en-CA" sz="4800" b="1" i="1" dirty="0" smtClean="0"/>
              <a:t>Be </a:t>
            </a:r>
            <a:r>
              <a:rPr lang="en-CA" sz="4800" b="1" i="1" dirty="0"/>
              <a:t>the change you want to see</a:t>
            </a:r>
            <a:endParaRPr lang="en-CA" sz="4800" dirty="0"/>
          </a:p>
          <a:p>
            <a:pPr marL="0" indent="0">
              <a:buNone/>
            </a:pPr>
            <a:r>
              <a:rPr lang="en-CA" b="1" i="1" dirty="0" smtClean="0"/>
              <a:t>                         Mahatma </a:t>
            </a:r>
            <a:r>
              <a:rPr lang="en-CA" b="1" i="1" dirty="0"/>
              <a:t>Ghandi</a:t>
            </a:r>
            <a:endParaRPr lang="en-CA" dirty="0"/>
          </a:p>
          <a:p>
            <a:endParaRPr lang="en-CA" dirty="0"/>
          </a:p>
        </p:txBody>
      </p:sp>
    </p:spTree>
    <p:extLst>
      <p:ext uri="{BB962C8B-B14F-4D97-AF65-F5344CB8AC3E}">
        <p14:creationId xmlns:p14="http://schemas.microsoft.com/office/powerpoint/2010/main" val="488124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sz="2400" b="1" dirty="0" smtClean="0"/>
              <a:t>References </a:t>
            </a:r>
            <a:endParaRPr lang="en-CA" sz="2400" b="1" dirty="0"/>
          </a:p>
        </p:txBody>
      </p:sp>
      <p:sp>
        <p:nvSpPr>
          <p:cNvPr id="3" name="Content Placeholder 2"/>
          <p:cNvSpPr>
            <a:spLocks noGrp="1"/>
          </p:cNvSpPr>
          <p:nvPr>
            <p:ph idx="1"/>
          </p:nvPr>
        </p:nvSpPr>
        <p:spPr>
          <a:xfrm>
            <a:off x="467544" y="1124744"/>
            <a:ext cx="8229600" cy="5616624"/>
          </a:xfrm>
        </p:spPr>
        <p:txBody>
          <a:bodyPr>
            <a:normAutofit fontScale="92500"/>
          </a:bodyPr>
          <a:lstStyle/>
          <a:p>
            <a:pPr marL="0" indent="0">
              <a:buNone/>
            </a:pPr>
            <a:r>
              <a:rPr lang="en-CA" sz="1400" dirty="0" err="1" smtClean="0"/>
              <a:t>Briere</a:t>
            </a:r>
            <a:r>
              <a:rPr lang="en-CA" sz="1400" dirty="0"/>
              <a:t>, J. (1992). </a:t>
            </a:r>
            <a:r>
              <a:rPr lang="en-CA" sz="1400" i="1" dirty="0"/>
              <a:t>Child Abuse Trauma: Theory and Treatment of the Lasting Effects . </a:t>
            </a:r>
            <a:r>
              <a:rPr lang="en-CA" sz="1400" dirty="0"/>
              <a:t>Newbury Park, CA: Sage Publications. </a:t>
            </a:r>
            <a:endParaRPr lang="en-CA" sz="1400" dirty="0" smtClean="0"/>
          </a:p>
          <a:p>
            <a:pPr marL="0" indent="0">
              <a:buNone/>
            </a:pPr>
            <a:endParaRPr lang="en-CA" sz="800" dirty="0" smtClean="0"/>
          </a:p>
          <a:p>
            <a:pPr marL="0" indent="0">
              <a:buNone/>
            </a:pPr>
            <a:r>
              <a:rPr lang="en-CA" sz="1400" dirty="0" smtClean="0"/>
              <a:t>Bloom</a:t>
            </a:r>
            <a:r>
              <a:rPr lang="en-CA" sz="1400" dirty="0"/>
              <a:t>, S.L. (2007) The Sanctuary Model of Trauma-Informed Organization Change. </a:t>
            </a:r>
            <a:r>
              <a:rPr lang="en-CA" sz="1400" i="1" dirty="0"/>
              <a:t>The Source 16</a:t>
            </a:r>
            <a:r>
              <a:rPr lang="en-CA" sz="1400" dirty="0"/>
              <a:t>(1): 12-12, 16. The National Abandoned Infants Assistance Resource Centre. </a:t>
            </a:r>
          </a:p>
          <a:p>
            <a:pPr marL="0" indent="0">
              <a:buNone/>
            </a:pPr>
            <a:endParaRPr lang="en-CA" sz="800" dirty="0" smtClean="0"/>
          </a:p>
          <a:p>
            <a:pPr marL="0" indent="0">
              <a:buNone/>
            </a:pPr>
            <a:r>
              <a:rPr lang="en-CA" sz="1400" dirty="0" smtClean="0"/>
              <a:t>Bloom</a:t>
            </a:r>
            <a:r>
              <a:rPr lang="en-CA" sz="1400" dirty="0"/>
              <a:t>, S.L. (2010). Organizational Stress as a Barrier to Trauma-Informed Service Delivery. Becker, M. and Levin, B.A Public Health Perspectives of Women’s Mental Health, New York: Springer (pp.295-311)</a:t>
            </a:r>
          </a:p>
          <a:p>
            <a:pPr marL="0" indent="0">
              <a:buNone/>
            </a:pPr>
            <a:endParaRPr lang="en-CA" sz="800" dirty="0"/>
          </a:p>
          <a:p>
            <a:pPr marL="0" indent="0">
              <a:buNone/>
            </a:pPr>
            <a:r>
              <a:rPr lang="en-CA" sz="1400" dirty="0"/>
              <a:t>Bloom, S. L. (2013) Organizationally oriented best practices: Pulling it all together: The Sanctuary Model. In V. </a:t>
            </a:r>
            <a:r>
              <a:rPr lang="en-CA" sz="1400" dirty="0" err="1"/>
              <a:t>Vandiver</a:t>
            </a:r>
            <a:r>
              <a:rPr lang="en-CA" sz="1400" dirty="0"/>
              <a:t> (Ed) </a:t>
            </a:r>
            <a:r>
              <a:rPr lang="en-CA" sz="1400" i="1" dirty="0"/>
              <a:t>Best Practices in Community Mental Health: A Pocket Guide.</a:t>
            </a:r>
            <a:r>
              <a:rPr lang="en-CA" sz="1400" dirty="0"/>
              <a:t> Danvers, MA: Lyceum Books (pp. 303-314).</a:t>
            </a:r>
          </a:p>
          <a:p>
            <a:pPr marL="0" indent="0">
              <a:buNone/>
            </a:pPr>
            <a:endParaRPr lang="en-CA" sz="800" dirty="0"/>
          </a:p>
          <a:p>
            <a:pPr marL="0" indent="0">
              <a:buNone/>
            </a:pPr>
            <a:r>
              <a:rPr lang="en-CA" sz="1400" dirty="0"/>
              <a:t>Bloom, S. L. Wise, Z., Lively, J., </a:t>
            </a:r>
            <a:r>
              <a:rPr lang="en-CA" sz="1400" dirty="0" err="1"/>
              <a:t>Almonte</a:t>
            </a:r>
            <a:r>
              <a:rPr lang="en-CA" sz="1400" dirty="0"/>
              <a:t>, M., Contreras, S., &amp; Ginsburg, K.R. (2014). Trauma Informed Practice: Working with Youth Who Have Suffered Adverse Childhood (or Adolescent) Experiences. In K. G. Ginsburg &amp; S.B. Kinsman (Eds.), </a:t>
            </a:r>
            <a:r>
              <a:rPr lang="en-CA" sz="1400" i="1" dirty="0"/>
              <a:t>Reaching Teens – Wisdom From Adolescent Medicine</a:t>
            </a:r>
            <a:r>
              <a:rPr lang="en-CA" sz="1400" dirty="0"/>
              <a:t>. ELK Grove Village, IL: American Academy of Pediatrics</a:t>
            </a:r>
            <a:r>
              <a:rPr lang="en-CA" sz="1400" dirty="0" smtClean="0"/>
              <a:t>.</a:t>
            </a:r>
          </a:p>
          <a:p>
            <a:pPr marL="0" indent="0">
              <a:buNone/>
            </a:pPr>
            <a:endParaRPr lang="en-CA" sz="800" dirty="0"/>
          </a:p>
          <a:p>
            <a:pPr marL="0" indent="0">
              <a:buNone/>
            </a:pPr>
            <a:r>
              <a:rPr lang="en-CA" sz="1400" dirty="0" err="1" smtClean="0"/>
              <a:t>Felitti</a:t>
            </a:r>
            <a:r>
              <a:rPr lang="en-CA" sz="1400" dirty="0" smtClean="0"/>
              <a:t>, V.J., </a:t>
            </a:r>
            <a:r>
              <a:rPr lang="en-CA" sz="1400" dirty="0" err="1" smtClean="0"/>
              <a:t>Anda</a:t>
            </a:r>
            <a:r>
              <a:rPr lang="en-CA" sz="1400" dirty="0" smtClean="0"/>
              <a:t>, R.F., </a:t>
            </a:r>
            <a:r>
              <a:rPr lang="en-CA" sz="1400" dirty="0" err="1" smtClean="0"/>
              <a:t>Nordenberg</a:t>
            </a:r>
            <a:r>
              <a:rPr lang="en-CA" sz="1400" dirty="0" smtClean="0"/>
              <a:t>, D., Williamson, D.F., Spitz, A.M., Edwards, V., Koss, M.P., &amp; Marks, J.S. (1998). Relationship of Childhood Abuse and Household Dysfunction to Many of the Leading Causes of Death in Adults. </a:t>
            </a:r>
            <a:r>
              <a:rPr lang="en-CA" sz="1400" i="1" dirty="0" smtClean="0"/>
              <a:t>American Journal of Preventive Medicine, 14</a:t>
            </a:r>
            <a:r>
              <a:rPr lang="en-CA" sz="1400" dirty="0" smtClean="0"/>
              <a:t>(4), 245-258. </a:t>
            </a:r>
            <a:r>
              <a:rPr lang="en-CA" sz="1400" dirty="0" smtClean="0">
                <a:hlinkClick r:id="rId2"/>
              </a:rPr>
              <a:t>www.acestudy.org</a:t>
            </a:r>
            <a:r>
              <a:rPr lang="en-CA" sz="1400" dirty="0" smtClean="0"/>
              <a:t> </a:t>
            </a:r>
            <a:endParaRPr lang="en-CA" sz="1400" dirty="0"/>
          </a:p>
          <a:p>
            <a:pPr marL="0" indent="0">
              <a:buNone/>
            </a:pPr>
            <a:endParaRPr lang="en-CA" sz="900" dirty="0" smtClean="0"/>
          </a:p>
          <a:p>
            <a:pPr marL="0" indent="0">
              <a:buNone/>
            </a:pPr>
            <a:r>
              <a:rPr lang="en-CA" sz="1500" dirty="0"/>
              <a:t>Herman, J. (1997). </a:t>
            </a:r>
            <a:r>
              <a:rPr lang="en-CA" sz="1500" i="1" dirty="0"/>
              <a:t>Trauma and Recovery: The Aftermath of Violence - From Domestic Abuse to Political </a:t>
            </a:r>
            <a:r>
              <a:rPr lang="en-CA" sz="1500" i="1" dirty="0" smtClean="0"/>
              <a:t>Terror.</a:t>
            </a:r>
          </a:p>
          <a:p>
            <a:pPr marL="0" indent="0">
              <a:buNone/>
            </a:pPr>
            <a:endParaRPr lang="en-CA" sz="900" dirty="0" smtClean="0"/>
          </a:p>
          <a:p>
            <a:pPr marL="0" indent="0">
              <a:buNone/>
            </a:pPr>
            <a:r>
              <a:rPr lang="en-CA" sz="1500" dirty="0" smtClean="0"/>
              <a:t>Perry</a:t>
            </a:r>
            <a:r>
              <a:rPr lang="en-CA" sz="1500" dirty="0"/>
              <a:t>, B., (2003</a:t>
            </a:r>
            <a:r>
              <a:rPr lang="en-CA" sz="1500" i="1" dirty="0"/>
              <a:t>).  Effects of Traumatic Events on Children, An Introduction</a:t>
            </a:r>
            <a:r>
              <a:rPr lang="en-CA" sz="1500" dirty="0"/>
              <a:t>. The Child Trauma Academy</a:t>
            </a:r>
            <a:r>
              <a:rPr lang="en-CA" sz="1500" dirty="0" smtClean="0"/>
              <a:t>.</a:t>
            </a:r>
          </a:p>
          <a:p>
            <a:pPr marL="0" indent="0">
              <a:buNone/>
            </a:pPr>
            <a:endParaRPr lang="en-CA" sz="900" dirty="0" smtClean="0"/>
          </a:p>
          <a:p>
            <a:pPr marL="0" indent="0">
              <a:buNone/>
            </a:pPr>
            <a:r>
              <a:rPr lang="en-CA" sz="1500" dirty="0" smtClean="0"/>
              <a:t>Perry</a:t>
            </a:r>
            <a:r>
              <a:rPr lang="en-CA" sz="1500" dirty="0"/>
              <a:t>, B. (2004). </a:t>
            </a:r>
            <a:r>
              <a:rPr lang="en-CA" sz="1500" i="1" dirty="0"/>
              <a:t>Maltreatment and the Developing Child: How Early Childhood Experience Shapes Child &amp; Culture.  </a:t>
            </a:r>
            <a:r>
              <a:rPr lang="en-CA" sz="1500" dirty="0"/>
              <a:t>Inaugural Lecture.  The Margaret McCain Lecture Series, September, 2004.</a:t>
            </a:r>
          </a:p>
          <a:p>
            <a:pPr marL="0" indent="0">
              <a:buNone/>
            </a:pPr>
            <a:endParaRPr lang="en-CA" sz="900" dirty="0"/>
          </a:p>
          <a:p>
            <a:pPr marL="0" indent="0">
              <a:buNone/>
            </a:pPr>
            <a:r>
              <a:rPr lang="en-CA" sz="1500" dirty="0"/>
              <a:t>SAMHSA’s Concept of Trauma and Guidance for a Trauma-Informed Approach, July 2014</a:t>
            </a:r>
          </a:p>
          <a:p>
            <a:pPr marL="0" indent="0">
              <a:buNone/>
            </a:pPr>
            <a:endParaRPr lang="en-CA" sz="1500" dirty="0"/>
          </a:p>
          <a:p>
            <a:pPr marL="0" indent="0">
              <a:buNone/>
            </a:pPr>
            <a:endParaRPr lang="en-CA" sz="1500" i="1" dirty="0"/>
          </a:p>
          <a:p>
            <a:pPr marL="0" indent="0">
              <a:buNone/>
            </a:pPr>
            <a:endParaRPr lang="en-CA" sz="1800" dirty="0" smtClean="0"/>
          </a:p>
          <a:p>
            <a:pPr marL="0" indent="0">
              <a:buNone/>
            </a:pPr>
            <a:endParaRPr lang="en-CA" sz="1800" dirty="0">
              <a:solidFill>
                <a:srgbClr val="00B050"/>
              </a:solidFill>
            </a:endParaRPr>
          </a:p>
        </p:txBody>
      </p:sp>
    </p:spTree>
    <p:extLst>
      <p:ext uri="{BB962C8B-B14F-4D97-AF65-F5344CB8AC3E}">
        <p14:creationId xmlns:p14="http://schemas.microsoft.com/office/powerpoint/2010/main" val="414842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How do we all get on the same page?</a:t>
            </a:r>
            <a:endParaRPr lang="en-CA" sz="4000" b="1" dirty="0"/>
          </a:p>
        </p:txBody>
      </p:sp>
      <p:sp>
        <p:nvSpPr>
          <p:cNvPr id="3" name="Content Placeholder 2"/>
          <p:cNvSpPr>
            <a:spLocks noGrp="1"/>
          </p:cNvSpPr>
          <p:nvPr>
            <p:ph idx="1"/>
          </p:nvPr>
        </p:nvSpPr>
        <p:spPr/>
        <p:txBody>
          <a:bodyPr/>
          <a:lstStyle/>
          <a:p>
            <a:pPr marL="0" indent="0">
              <a:buNone/>
            </a:pPr>
            <a:r>
              <a:rPr lang="en-CA" b="1" dirty="0"/>
              <a:t>Important to think from both a theoretical as well as philosophical framework to engender </a:t>
            </a:r>
            <a:r>
              <a:rPr lang="en-CA" b="1" dirty="0" smtClean="0"/>
              <a:t>organizational </a:t>
            </a:r>
            <a:r>
              <a:rPr lang="en-CA" b="1" dirty="0"/>
              <a:t>change that is trauma-informed</a:t>
            </a:r>
            <a:r>
              <a:rPr lang="en-CA" b="1" dirty="0" smtClean="0"/>
              <a:t>.  </a:t>
            </a:r>
            <a:endParaRPr lang="en-CA" b="1" dirty="0" smtClean="0"/>
          </a:p>
          <a:p>
            <a:pPr marL="0" indent="0">
              <a:buNone/>
            </a:pPr>
            <a:endParaRPr lang="en-CA" sz="800" b="1" dirty="0" smtClean="0"/>
          </a:p>
          <a:p>
            <a:pPr marL="0" indent="0">
              <a:buNone/>
            </a:pPr>
            <a:r>
              <a:rPr lang="en-CA" b="1" dirty="0" smtClean="0"/>
              <a:t>This </a:t>
            </a:r>
            <a:r>
              <a:rPr lang="en-CA" b="1" dirty="0" smtClean="0"/>
              <a:t>is necessary to cultivate an organizational culture that is explicit in its value system, from which all policies, procedures,  practices, interactions, and so forth are aligned.    </a:t>
            </a:r>
            <a:endParaRPr lang="en-CA" dirty="0"/>
          </a:p>
          <a:p>
            <a:endParaRPr lang="en-CA" dirty="0"/>
          </a:p>
        </p:txBody>
      </p:sp>
    </p:spTree>
    <p:extLst>
      <p:ext uri="{BB962C8B-B14F-4D97-AF65-F5344CB8AC3E}">
        <p14:creationId xmlns:p14="http://schemas.microsoft.com/office/powerpoint/2010/main" val="179325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859340"/>
            <a:ext cx="7416824" cy="4647426"/>
          </a:xfrm>
          <a:prstGeom prst="rect">
            <a:avLst/>
          </a:prstGeom>
        </p:spPr>
        <p:txBody>
          <a:bodyPr wrap="square">
            <a:spAutoFit/>
          </a:bodyPr>
          <a:lstStyle/>
          <a:p>
            <a:r>
              <a:rPr lang="en-CA" sz="2400" b="1" dirty="0"/>
              <a:t>According to the Substance Abuse and Mental Health Services </a:t>
            </a:r>
            <a:r>
              <a:rPr lang="en-CA" sz="2400" b="1" dirty="0" smtClean="0"/>
              <a:t>Administration (SAMHSA), </a:t>
            </a:r>
            <a:r>
              <a:rPr lang="en-CA" sz="2400" b="1" dirty="0"/>
              <a:t>a program is trauma-informed if the </a:t>
            </a:r>
            <a:r>
              <a:rPr lang="en-CA" sz="2400" b="1" dirty="0" smtClean="0"/>
              <a:t>organization</a:t>
            </a:r>
          </a:p>
          <a:p>
            <a:endParaRPr lang="en-CA" sz="800" dirty="0"/>
          </a:p>
          <a:p>
            <a:r>
              <a:rPr lang="en-CA" sz="2400" b="1" i="1" dirty="0" smtClean="0"/>
              <a:t>“…</a:t>
            </a:r>
            <a:r>
              <a:rPr lang="en-CA" sz="2400" b="1" i="1" dirty="0"/>
              <a:t>realizes the wide spread impact of trauma and understands potential paths for recovery; recognizes the signs and symptoms of trauma in clients, families, staff, and others involved in the system; and responds by fully integrating knowledge about trauma policies, procedures, and practices, and seeks to </a:t>
            </a:r>
            <a:r>
              <a:rPr lang="en-CA" sz="2400" b="1" i="1" dirty="0" smtClean="0"/>
              <a:t>actively </a:t>
            </a:r>
            <a:r>
              <a:rPr lang="en-CA" sz="2400" b="1" i="1" dirty="0"/>
              <a:t>resist re-traumatization</a:t>
            </a:r>
            <a:r>
              <a:rPr lang="en-CA" sz="2400" b="1" i="1" dirty="0" smtClean="0"/>
              <a:t>.”</a:t>
            </a:r>
            <a:r>
              <a:rPr lang="en-CA" sz="2400" dirty="0" smtClean="0"/>
              <a:t> </a:t>
            </a:r>
            <a:r>
              <a:rPr lang="en-CA" sz="2400" dirty="0"/>
              <a:t> </a:t>
            </a:r>
            <a:endParaRPr lang="en-CA" sz="2400" dirty="0" smtClean="0"/>
          </a:p>
          <a:p>
            <a:r>
              <a:rPr lang="en-CA" sz="2400" dirty="0"/>
              <a:t>	</a:t>
            </a:r>
            <a:r>
              <a:rPr lang="en-CA" sz="2400" dirty="0" smtClean="0"/>
              <a:t>			</a:t>
            </a:r>
            <a:r>
              <a:rPr lang="en-CA" sz="2400" dirty="0" smtClean="0"/>
              <a:t>(SAMHSA</a:t>
            </a:r>
            <a:r>
              <a:rPr lang="en-CA" sz="2400" dirty="0" smtClean="0"/>
              <a:t>, </a:t>
            </a:r>
            <a:r>
              <a:rPr lang="en-CA" sz="2400" dirty="0" smtClean="0"/>
              <a:t>2014)</a:t>
            </a:r>
            <a:endParaRPr lang="en-CA" sz="2400" dirty="0"/>
          </a:p>
          <a:p>
            <a:endParaRPr lang="en-CA" sz="2400" i="1" dirty="0"/>
          </a:p>
        </p:txBody>
      </p:sp>
      <p:sp>
        <p:nvSpPr>
          <p:cNvPr id="5" name="Title 4"/>
          <p:cNvSpPr>
            <a:spLocks noGrp="1"/>
          </p:cNvSpPr>
          <p:nvPr>
            <p:ph type="title"/>
          </p:nvPr>
        </p:nvSpPr>
        <p:spPr>
          <a:xfrm>
            <a:off x="457200" y="274638"/>
            <a:ext cx="8579296" cy="1143000"/>
          </a:xfrm>
        </p:spPr>
        <p:txBody>
          <a:bodyPr>
            <a:normAutofit fontScale="90000"/>
          </a:bodyPr>
          <a:lstStyle/>
          <a:p>
            <a:r>
              <a:rPr lang="en-CA" b="1" dirty="0" smtClean="0"/>
              <a:t>Defining the term is just the </a:t>
            </a:r>
            <a:r>
              <a:rPr lang="en-CA" b="1" dirty="0" smtClean="0"/>
              <a:t>beginning.</a:t>
            </a:r>
            <a:endParaRPr lang="en-CA" b="1" dirty="0"/>
          </a:p>
        </p:txBody>
      </p:sp>
    </p:spTree>
    <p:extLst>
      <p:ext uri="{BB962C8B-B14F-4D97-AF65-F5344CB8AC3E}">
        <p14:creationId xmlns:p14="http://schemas.microsoft.com/office/powerpoint/2010/main" val="16897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b="1" dirty="0" smtClean="0"/>
              <a:t>The Adverse Childhood Experiences (ACE) Study </a:t>
            </a:r>
            <a:br>
              <a:rPr lang="en-CA" b="1" dirty="0" smtClean="0"/>
            </a:br>
            <a:endParaRPr lang="en-CA" b="1" dirty="0"/>
          </a:p>
        </p:txBody>
      </p:sp>
      <p:sp>
        <p:nvSpPr>
          <p:cNvPr id="3" name="Content Placeholder 2"/>
          <p:cNvSpPr>
            <a:spLocks noGrp="1"/>
          </p:cNvSpPr>
          <p:nvPr>
            <p:ph idx="1"/>
          </p:nvPr>
        </p:nvSpPr>
        <p:spPr/>
        <p:txBody>
          <a:bodyPr>
            <a:normAutofit fontScale="92500" lnSpcReduction="20000"/>
          </a:bodyPr>
          <a:lstStyle/>
          <a:p>
            <a:pPr lvl="0"/>
            <a:r>
              <a:rPr lang="en-CA" b="1" dirty="0"/>
              <a:t>Conducted by Dr. Vince </a:t>
            </a:r>
            <a:r>
              <a:rPr lang="en-CA" b="1" dirty="0" err="1"/>
              <a:t>Felitti</a:t>
            </a:r>
            <a:r>
              <a:rPr lang="en-CA" b="1" dirty="0"/>
              <a:t> and Robert </a:t>
            </a:r>
            <a:r>
              <a:rPr lang="en-CA" b="1" dirty="0" err="1"/>
              <a:t>Anda</a:t>
            </a:r>
            <a:r>
              <a:rPr lang="en-CA" b="1" dirty="0"/>
              <a:t>, Kaiser Permanente </a:t>
            </a:r>
            <a:r>
              <a:rPr lang="en-CA" b="1" dirty="0" smtClean="0"/>
              <a:t>in San </a:t>
            </a:r>
            <a:r>
              <a:rPr lang="en-CA" b="1" dirty="0" smtClean="0"/>
              <a:t>Diego</a:t>
            </a:r>
          </a:p>
          <a:p>
            <a:pPr marL="0" lvl="0" indent="0">
              <a:buNone/>
            </a:pPr>
            <a:endParaRPr lang="en-CA" sz="900" dirty="0"/>
          </a:p>
          <a:p>
            <a:pPr lvl="0"/>
            <a:r>
              <a:rPr lang="en-CA" b="1" dirty="0" smtClean="0"/>
              <a:t>Over </a:t>
            </a:r>
            <a:r>
              <a:rPr lang="en-CA" b="1" dirty="0"/>
              <a:t>17, 000 </a:t>
            </a:r>
            <a:r>
              <a:rPr lang="en-CA" b="1" dirty="0" smtClean="0"/>
              <a:t>participants were </a:t>
            </a:r>
            <a:r>
              <a:rPr lang="en-CA" b="1" dirty="0" smtClean="0"/>
              <a:t>recruited</a:t>
            </a:r>
          </a:p>
          <a:p>
            <a:pPr marL="0" lvl="0" indent="0">
              <a:buNone/>
            </a:pPr>
            <a:endParaRPr lang="en-CA" sz="900" b="1" dirty="0" smtClean="0"/>
          </a:p>
          <a:p>
            <a:pPr lvl="0"/>
            <a:r>
              <a:rPr lang="en-CA" b="1" dirty="0" smtClean="0"/>
              <a:t>Hope to understand </a:t>
            </a:r>
            <a:r>
              <a:rPr lang="en-CA" b="1" dirty="0"/>
              <a:t>the </a:t>
            </a:r>
            <a:r>
              <a:rPr lang="en-CA" b="1" dirty="0" smtClean="0"/>
              <a:t>long-term </a:t>
            </a:r>
            <a:r>
              <a:rPr lang="en-CA" b="1" dirty="0"/>
              <a:t>impact of early childhood adverse experiences </a:t>
            </a:r>
            <a:r>
              <a:rPr lang="en-CA" b="1" dirty="0" smtClean="0"/>
              <a:t>across </a:t>
            </a:r>
            <a:r>
              <a:rPr lang="en-CA" b="1" dirty="0"/>
              <a:t>the </a:t>
            </a:r>
            <a:r>
              <a:rPr lang="en-CA" b="1" dirty="0" smtClean="0"/>
              <a:t>lifespan</a:t>
            </a:r>
          </a:p>
          <a:p>
            <a:pPr marL="0" lvl="0" indent="0">
              <a:buNone/>
            </a:pPr>
            <a:endParaRPr lang="en-CA" sz="900" dirty="0"/>
          </a:p>
          <a:p>
            <a:pPr lvl="0"/>
            <a:r>
              <a:rPr lang="en-CA" b="1" dirty="0"/>
              <a:t>The average age of participants was 50 or </a:t>
            </a:r>
            <a:r>
              <a:rPr lang="en-CA" b="1" dirty="0" smtClean="0"/>
              <a:t>older</a:t>
            </a:r>
          </a:p>
          <a:p>
            <a:pPr marL="0" lvl="0" indent="0">
              <a:buNone/>
            </a:pPr>
            <a:endParaRPr lang="en-CA" sz="900" dirty="0"/>
          </a:p>
          <a:p>
            <a:pPr lvl="0"/>
            <a:r>
              <a:rPr lang="en-CA" b="1" dirty="0"/>
              <a:t>Over 70 % of participants were </a:t>
            </a:r>
            <a:r>
              <a:rPr lang="en-CA" b="1" dirty="0" smtClean="0"/>
              <a:t>Caucasian </a:t>
            </a:r>
            <a:r>
              <a:rPr lang="en-CA" b="1" dirty="0"/>
              <a:t>and over 70 % had attended college  </a:t>
            </a:r>
            <a:endParaRPr lang="en-CA" dirty="0"/>
          </a:p>
          <a:p>
            <a:endParaRPr lang="en-CA" dirty="0"/>
          </a:p>
        </p:txBody>
      </p:sp>
    </p:spTree>
    <p:extLst>
      <p:ext uri="{BB962C8B-B14F-4D97-AF65-F5344CB8AC3E}">
        <p14:creationId xmlns:p14="http://schemas.microsoft.com/office/powerpoint/2010/main" val="239963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CA" sz="2800" b="1" dirty="0" smtClean="0"/>
              <a:t/>
            </a:r>
            <a:br>
              <a:rPr lang="en-CA" sz="2800" b="1" dirty="0" smtClean="0"/>
            </a:br>
            <a:r>
              <a:rPr lang="en-CA" sz="4000" b="1" dirty="0" smtClean="0"/>
              <a:t>ACE Study</a:t>
            </a:r>
            <a:endParaRPr lang="en-CA" sz="4000" dirty="0"/>
          </a:p>
        </p:txBody>
      </p:sp>
      <p:sp>
        <p:nvSpPr>
          <p:cNvPr id="3" name="Content Placeholder 2"/>
          <p:cNvSpPr>
            <a:spLocks noGrp="1"/>
          </p:cNvSpPr>
          <p:nvPr>
            <p:ph idx="1"/>
          </p:nvPr>
        </p:nvSpPr>
        <p:spPr>
          <a:xfrm>
            <a:off x="395536" y="1196752"/>
            <a:ext cx="8229600" cy="5069160"/>
          </a:xfrm>
        </p:spPr>
        <p:txBody>
          <a:bodyPr>
            <a:normAutofit fontScale="85000" lnSpcReduction="20000"/>
          </a:bodyPr>
          <a:lstStyle/>
          <a:p>
            <a:pPr marL="0" indent="0">
              <a:buNone/>
            </a:pPr>
            <a:r>
              <a:rPr lang="en-CA" b="1" dirty="0"/>
              <a:t>Participants in the study were asked </a:t>
            </a:r>
            <a:r>
              <a:rPr lang="en-CA" b="1" dirty="0" smtClean="0"/>
              <a:t>if </a:t>
            </a:r>
            <a:r>
              <a:rPr lang="en-CA" b="1" dirty="0"/>
              <a:t>they had experienced adverse events that included the following:</a:t>
            </a:r>
            <a:r>
              <a:rPr lang="en-CA" dirty="0"/>
              <a:t/>
            </a:r>
            <a:br>
              <a:rPr lang="en-CA" dirty="0"/>
            </a:br>
            <a:endParaRPr lang="en-CA" sz="1000" b="1" dirty="0"/>
          </a:p>
          <a:p>
            <a:r>
              <a:rPr lang="en-CA" b="1" dirty="0" smtClean="0"/>
              <a:t>Physical </a:t>
            </a:r>
            <a:r>
              <a:rPr lang="en-CA" b="1" dirty="0"/>
              <a:t>Abuse</a:t>
            </a:r>
            <a:endParaRPr lang="en-CA" dirty="0"/>
          </a:p>
          <a:p>
            <a:r>
              <a:rPr lang="en-CA" b="1" dirty="0"/>
              <a:t>Sexual Abuse </a:t>
            </a:r>
            <a:endParaRPr lang="en-CA" dirty="0"/>
          </a:p>
          <a:p>
            <a:r>
              <a:rPr lang="en-CA" b="1" dirty="0"/>
              <a:t>Emotional Abuse</a:t>
            </a:r>
            <a:endParaRPr lang="en-CA" dirty="0"/>
          </a:p>
          <a:p>
            <a:r>
              <a:rPr lang="en-CA" b="1" dirty="0"/>
              <a:t>Physical Neglect</a:t>
            </a:r>
            <a:endParaRPr lang="en-CA" dirty="0"/>
          </a:p>
          <a:p>
            <a:r>
              <a:rPr lang="en-CA" b="1" dirty="0"/>
              <a:t>Exposure to Domestic Violence</a:t>
            </a:r>
            <a:endParaRPr lang="en-CA" dirty="0"/>
          </a:p>
          <a:p>
            <a:r>
              <a:rPr lang="en-CA" b="1" dirty="0"/>
              <a:t>Emotional Neglect</a:t>
            </a:r>
            <a:endParaRPr lang="en-CA" dirty="0"/>
          </a:p>
          <a:p>
            <a:r>
              <a:rPr lang="en-CA" b="1" dirty="0"/>
              <a:t>Household </a:t>
            </a:r>
            <a:r>
              <a:rPr lang="en-CA" b="1" dirty="0" smtClean="0"/>
              <a:t>Substance </a:t>
            </a:r>
            <a:r>
              <a:rPr lang="en-CA" b="1" dirty="0"/>
              <a:t>A</a:t>
            </a:r>
            <a:r>
              <a:rPr lang="en-CA" b="1" dirty="0" smtClean="0"/>
              <a:t>buse</a:t>
            </a:r>
            <a:endParaRPr lang="en-CA" dirty="0"/>
          </a:p>
          <a:p>
            <a:r>
              <a:rPr lang="en-CA" b="1" dirty="0"/>
              <a:t>Household </a:t>
            </a:r>
            <a:r>
              <a:rPr lang="en-CA" b="1" dirty="0" smtClean="0"/>
              <a:t>Mental </a:t>
            </a:r>
            <a:r>
              <a:rPr lang="en-CA" b="1" dirty="0"/>
              <a:t>I</a:t>
            </a:r>
            <a:r>
              <a:rPr lang="en-CA" b="1" dirty="0" smtClean="0"/>
              <a:t>llness</a:t>
            </a:r>
            <a:endParaRPr lang="en-CA" dirty="0"/>
          </a:p>
          <a:p>
            <a:r>
              <a:rPr lang="en-CA" b="1" dirty="0"/>
              <a:t>Parental Separation </a:t>
            </a:r>
            <a:r>
              <a:rPr lang="en-CA" b="1" dirty="0" smtClean="0"/>
              <a:t>or </a:t>
            </a:r>
            <a:r>
              <a:rPr lang="en-CA" b="1" dirty="0"/>
              <a:t>D</a:t>
            </a:r>
            <a:r>
              <a:rPr lang="en-CA" b="1" dirty="0" smtClean="0"/>
              <a:t>ivorce</a:t>
            </a:r>
            <a:endParaRPr lang="en-CA" dirty="0"/>
          </a:p>
          <a:p>
            <a:r>
              <a:rPr lang="en-CA" b="1" dirty="0"/>
              <a:t>Incarcerated </a:t>
            </a:r>
            <a:r>
              <a:rPr lang="en-CA" b="1" dirty="0" smtClean="0"/>
              <a:t>Household </a:t>
            </a:r>
            <a:r>
              <a:rPr lang="en-CA" b="1" dirty="0"/>
              <a:t>M</a:t>
            </a:r>
            <a:r>
              <a:rPr lang="en-CA" b="1" dirty="0" smtClean="0"/>
              <a:t>ember</a:t>
            </a:r>
            <a:endParaRPr lang="en-CA" dirty="0"/>
          </a:p>
          <a:p>
            <a:endParaRPr lang="en-CA" dirty="0"/>
          </a:p>
        </p:txBody>
      </p:sp>
    </p:spTree>
    <p:extLst>
      <p:ext uri="{BB962C8B-B14F-4D97-AF65-F5344CB8AC3E}">
        <p14:creationId xmlns:p14="http://schemas.microsoft.com/office/powerpoint/2010/main" val="381255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Findings from the ACE Study</a:t>
            </a:r>
            <a:endParaRPr lang="en-CA" sz="4000" b="1" dirty="0"/>
          </a:p>
        </p:txBody>
      </p:sp>
      <p:sp>
        <p:nvSpPr>
          <p:cNvPr id="3" name="Content Placeholder 2"/>
          <p:cNvSpPr>
            <a:spLocks noGrp="1"/>
          </p:cNvSpPr>
          <p:nvPr>
            <p:ph idx="1"/>
          </p:nvPr>
        </p:nvSpPr>
        <p:spPr/>
        <p:txBody>
          <a:bodyPr/>
          <a:lstStyle/>
          <a:p>
            <a:pPr lvl="0"/>
            <a:r>
              <a:rPr lang="en-CA" b="1" dirty="0"/>
              <a:t>Almost 2/3 </a:t>
            </a:r>
            <a:r>
              <a:rPr lang="en-CA" b="1" dirty="0" smtClean="0"/>
              <a:t>of </a:t>
            </a:r>
            <a:r>
              <a:rPr lang="en-CA" b="1" dirty="0"/>
              <a:t>participants reported experiences </a:t>
            </a:r>
            <a:r>
              <a:rPr lang="en-CA" b="1" dirty="0" smtClean="0"/>
              <a:t>from</a:t>
            </a:r>
            <a:r>
              <a:rPr lang="en-CA" b="1" dirty="0" smtClean="0"/>
              <a:t> at </a:t>
            </a:r>
            <a:r>
              <a:rPr lang="en-CA" b="1" dirty="0"/>
              <a:t>least 1 ACEs </a:t>
            </a:r>
            <a:r>
              <a:rPr lang="en-CA" b="1" dirty="0" smtClean="0"/>
              <a:t>category</a:t>
            </a:r>
          </a:p>
          <a:p>
            <a:pPr marL="0" lvl="0" indent="0">
              <a:buNone/>
            </a:pPr>
            <a:endParaRPr lang="en-CA" sz="800" dirty="0"/>
          </a:p>
          <a:p>
            <a:pPr lvl="0"/>
            <a:r>
              <a:rPr lang="en-CA" b="1" dirty="0"/>
              <a:t>1 in 4 was exposed to two categories </a:t>
            </a:r>
            <a:endParaRPr lang="en-CA" b="1" dirty="0" smtClean="0"/>
          </a:p>
          <a:p>
            <a:pPr marL="0" lvl="0" indent="0">
              <a:buNone/>
            </a:pPr>
            <a:endParaRPr lang="en-CA" sz="800" dirty="0"/>
          </a:p>
          <a:p>
            <a:pPr lvl="0"/>
            <a:r>
              <a:rPr lang="en-CA" b="1" dirty="0" smtClean="0"/>
              <a:t>If you experienced 1 ACE </a:t>
            </a:r>
            <a:r>
              <a:rPr lang="en-CA" b="1" dirty="0"/>
              <a:t>in one category, </a:t>
            </a:r>
            <a:r>
              <a:rPr lang="en-CA" b="1" dirty="0" smtClean="0"/>
              <a:t>80% </a:t>
            </a:r>
            <a:r>
              <a:rPr lang="en-CA" b="1" dirty="0"/>
              <a:t>likelihood of exposure to </a:t>
            </a:r>
            <a:r>
              <a:rPr lang="en-CA" b="1" dirty="0" smtClean="0"/>
              <a:t>another (</a:t>
            </a:r>
            <a:r>
              <a:rPr lang="en-CA" b="1" dirty="0" err="1" smtClean="0"/>
              <a:t>Felitti</a:t>
            </a:r>
            <a:r>
              <a:rPr lang="en-CA" b="1" dirty="0" smtClean="0"/>
              <a:t> </a:t>
            </a:r>
            <a:r>
              <a:rPr lang="en-CA" b="1" dirty="0" smtClean="0"/>
              <a:t>et al., </a:t>
            </a:r>
            <a:r>
              <a:rPr lang="en-CA" b="1" dirty="0" smtClean="0"/>
              <a:t>1998</a:t>
            </a:r>
            <a:r>
              <a:rPr lang="en-CA" b="1" dirty="0" smtClean="0"/>
              <a:t>).</a:t>
            </a:r>
            <a:endParaRPr lang="en-CA" dirty="0"/>
          </a:p>
          <a:p>
            <a:endParaRPr lang="en-CA" dirty="0"/>
          </a:p>
        </p:txBody>
      </p:sp>
    </p:spTree>
    <p:extLst>
      <p:ext uri="{BB962C8B-B14F-4D97-AF65-F5344CB8AC3E}">
        <p14:creationId xmlns:p14="http://schemas.microsoft.com/office/powerpoint/2010/main" val="385504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ACE </a:t>
            </a:r>
            <a:r>
              <a:rPr lang="en-CA" b="1" dirty="0" smtClean="0"/>
              <a:t>Study </a:t>
            </a:r>
            <a:r>
              <a:rPr lang="en-CA" b="1" dirty="0" smtClean="0"/>
              <a:t>&amp; </a:t>
            </a:r>
            <a:r>
              <a:rPr lang="en-CA" b="1" dirty="0" smtClean="0"/>
              <a:t>Reverberations of Trauma Across the Lifespan</a:t>
            </a:r>
            <a:endParaRPr lang="en-CA" b="1" dirty="0"/>
          </a:p>
        </p:txBody>
      </p:sp>
      <p:sp>
        <p:nvSpPr>
          <p:cNvPr id="3" name="Content Placeholder 2"/>
          <p:cNvSpPr>
            <a:spLocks noGrp="1"/>
          </p:cNvSpPr>
          <p:nvPr>
            <p:ph idx="1"/>
          </p:nvPr>
        </p:nvSpPr>
        <p:spPr/>
        <p:txBody>
          <a:bodyPr/>
          <a:lstStyle/>
          <a:p>
            <a:pPr lvl="0"/>
            <a:r>
              <a:rPr lang="en-CA" b="1" dirty="0"/>
              <a:t>The number of ACEs was strongly associated with adulthood high-risk health </a:t>
            </a:r>
            <a:r>
              <a:rPr lang="en-CA" b="1" dirty="0" smtClean="0"/>
              <a:t>behaviors </a:t>
            </a:r>
            <a:r>
              <a:rPr lang="en-CA" b="1" dirty="0"/>
              <a:t>such as smoking, alcohol and drug abuse, promiscuity, attempted suicide and obesity</a:t>
            </a:r>
            <a:r>
              <a:rPr lang="en-CA" b="1" dirty="0" smtClean="0"/>
              <a:t>.</a:t>
            </a:r>
          </a:p>
          <a:p>
            <a:pPr marL="0" lvl="0" indent="0">
              <a:buNone/>
            </a:pPr>
            <a:endParaRPr lang="en-CA" sz="800" dirty="0"/>
          </a:p>
          <a:p>
            <a:pPr lvl="0"/>
            <a:r>
              <a:rPr lang="en-CA" b="1" dirty="0"/>
              <a:t>ACEs are strong predictors of later health risks and </a:t>
            </a:r>
            <a:r>
              <a:rPr lang="en-CA" b="1" dirty="0" smtClean="0"/>
              <a:t>disease, </a:t>
            </a:r>
            <a:r>
              <a:rPr lang="en-CA" b="1" dirty="0"/>
              <a:t>including heart disease, cancer, stroke, diabetes. </a:t>
            </a:r>
            <a:endParaRPr lang="en-CA" dirty="0"/>
          </a:p>
          <a:p>
            <a:endParaRPr lang="en-CA" dirty="0"/>
          </a:p>
        </p:txBody>
      </p:sp>
    </p:spTree>
    <p:extLst>
      <p:ext uri="{BB962C8B-B14F-4D97-AF65-F5344CB8AC3E}">
        <p14:creationId xmlns:p14="http://schemas.microsoft.com/office/powerpoint/2010/main" val="3440143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rmAutofit fontScale="90000"/>
          </a:bodyPr>
          <a:lstStyle/>
          <a:p>
            <a:r>
              <a:rPr lang="en-CA" sz="3600" b="1" dirty="0" smtClean="0"/>
              <a:t/>
            </a:r>
            <a:br>
              <a:rPr lang="en-CA" sz="3600" b="1" dirty="0" smtClean="0"/>
            </a:br>
            <a:r>
              <a:rPr lang="en-CA" sz="3600" b="1" dirty="0" smtClean="0"/>
              <a:t>Towards </a:t>
            </a:r>
            <a:r>
              <a:rPr lang="en-CA" sz="3600" b="1" dirty="0"/>
              <a:t>a </a:t>
            </a:r>
            <a:r>
              <a:rPr lang="en-CA" sz="3600" b="1" dirty="0"/>
              <a:t>P</a:t>
            </a:r>
            <a:r>
              <a:rPr lang="en-CA" sz="3600" b="1" dirty="0" smtClean="0"/>
              <a:t>hilosophical </a:t>
            </a:r>
            <a:r>
              <a:rPr lang="en-CA" sz="3600" b="1" dirty="0"/>
              <a:t>U</a:t>
            </a:r>
            <a:r>
              <a:rPr lang="en-CA" sz="3600" b="1" dirty="0" smtClean="0"/>
              <a:t>nderstanding </a:t>
            </a:r>
            <a:r>
              <a:rPr lang="en-CA" sz="3600" b="1" dirty="0"/>
              <a:t>of </a:t>
            </a:r>
            <a:r>
              <a:rPr lang="en-CA" sz="3600" b="1" dirty="0" smtClean="0"/>
              <a:t>Trauma</a:t>
            </a:r>
            <a:r>
              <a:rPr lang="en-CA" dirty="0"/>
              <a:t/>
            </a:r>
            <a:br>
              <a:rPr lang="en-CA" dirty="0"/>
            </a:b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b="1" i="1" dirty="0" smtClean="0"/>
              <a:t>There is a basic assumption that </a:t>
            </a:r>
            <a:r>
              <a:rPr lang="en-CA" b="1" i="1" dirty="0" smtClean="0"/>
              <a:t>the</a:t>
            </a:r>
            <a:endParaRPr lang="en-CA" sz="900" b="1" i="1" dirty="0" smtClean="0"/>
          </a:p>
          <a:p>
            <a:pPr marL="0" indent="0">
              <a:buNone/>
            </a:pPr>
            <a:r>
              <a:rPr lang="en-CA" sz="900" b="1" i="1" dirty="0" smtClean="0"/>
              <a:t> </a:t>
            </a:r>
            <a:endParaRPr lang="en-CA" sz="900" b="1" i="1" dirty="0" smtClean="0"/>
          </a:p>
          <a:p>
            <a:pPr marL="0" indent="0">
              <a:buNone/>
            </a:pPr>
            <a:r>
              <a:rPr lang="en-US" b="1" i="1" dirty="0" smtClean="0"/>
              <a:t>“… </a:t>
            </a:r>
            <a:r>
              <a:rPr lang="en-US" b="1" i="1" dirty="0"/>
              <a:t>client is not mentally ill or suffering from a defect, but rather is an individual whose life has been shaped, in part, by ongoing adaptation to a toxic environment. </a:t>
            </a:r>
            <a:r>
              <a:rPr lang="en-US" b="1" i="1" dirty="0" smtClean="0"/>
              <a:t>Thus </a:t>
            </a:r>
            <a:r>
              <a:rPr lang="en-US" b="1" i="1" dirty="0"/>
              <a:t>the goal of therapy is less the survivor’s recovery than his or her continued growth and development – an approach that utilizes the survivor’s already existing skills to move beyond his or her current level of </a:t>
            </a:r>
            <a:r>
              <a:rPr lang="en-US" b="1" i="1" dirty="0" smtClean="0"/>
              <a:t>adaptive </a:t>
            </a:r>
            <a:r>
              <a:rPr lang="en-US" b="1" i="1" dirty="0"/>
              <a:t>functioning</a:t>
            </a:r>
            <a:r>
              <a:rPr lang="en-US" b="1" i="1" dirty="0" smtClean="0"/>
              <a:t>.”  </a:t>
            </a:r>
            <a:endParaRPr lang="en-CA" b="1" dirty="0"/>
          </a:p>
          <a:p>
            <a:pPr marL="0" indent="0">
              <a:buNone/>
            </a:pPr>
            <a:r>
              <a:rPr lang="en-US" dirty="0"/>
              <a:t>                                                      </a:t>
            </a:r>
            <a:r>
              <a:rPr lang="en-US" dirty="0" smtClean="0"/>
              <a:t>(</a:t>
            </a:r>
            <a:r>
              <a:rPr lang="en-US" dirty="0" err="1" smtClean="0"/>
              <a:t>Briere</a:t>
            </a:r>
            <a:r>
              <a:rPr lang="en-US" dirty="0"/>
              <a:t>, 1992, </a:t>
            </a:r>
            <a:r>
              <a:rPr lang="en-US" dirty="0" smtClean="0"/>
              <a:t>p.82)</a:t>
            </a:r>
            <a:endParaRPr lang="en-CA" dirty="0"/>
          </a:p>
          <a:p>
            <a:endParaRPr lang="en-CA" dirty="0"/>
          </a:p>
        </p:txBody>
      </p:sp>
    </p:spTree>
    <p:extLst>
      <p:ext uri="{BB962C8B-B14F-4D97-AF65-F5344CB8AC3E}">
        <p14:creationId xmlns:p14="http://schemas.microsoft.com/office/powerpoint/2010/main" val="3383353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1904</Words>
  <Application>Microsoft Office PowerPoint</Application>
  <PresentationFormat>On-screen Show (4:3)</PresentationFormat>
  <Paragraphs>174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Principles of Trauma-Informed Systems of Care  Helen Vozinidis, M.S.W., RSW</vt:lpstr>
      <vt:lpstr>What exactly are we talking about when we use the term trauma-informed and why is it important within a  Child &amp; Youth Advocacy Program? </vt:lpstr>
      <vt:lpstr>How do we all get on the same page?</vt:lpstr>
      <vt:lpstr>Defining the term is just the beginning.</vt:lpstr>
      <vt:lpstr> The Adverse Childhood Experiences (ACE) Study  </vt:lpstr>
      <vt:lpstr> ACE Study</vt:lpstr>
      <vt:lpstr>Findings from the ACE Study</vt:lpstr>
      <vt:lpstr>ACE Study &amp; Reverberations of Trauma Across the Lifespan</vt:lpstr>
      <vt:lpstr> Towards a Philosophical Understanding of Trauma </vt:lpstr>
      <vt:lpstr>Recognizing the Impact of Trauma</vt:lpstr>
      <vt:lpstr>The ACE study also tells us…</vt:lpstr>
      <vt:lpstr>Trauma…</vt:lpstr>
      <vt:lpstr>The Stress Response</vt:lpstr>
      <vt:lpstr>The Stress Response</vt:lpstr>
      <vt:lpstr>The Stress Response</vt:lpstr>
      <vt:lpstr>The Reflective Window &amp; Organizational Stress</vt:lpstr>
      <vt:lpstr> “A trauma informed approach is distinct from trauma-specific services.  It may include trauma specific interventions (i.e. trauma assessment, therapy), however, it integrates fundamental trauma principles into the organizational culture.”                    (SAMHSA, 2014) </vt:lpstr>
      <vt:lpstr> The Sanctuary Model </vt:lpstr>
      <vt:lpstr>The Seven Commitments </vt:lpstr>
      <vt:lpstr>The Sanctuary Model &amp; S.E.L.F.</vt:lpstr>
      <vt:lpstr>Sanctuary Toolkit</vt:lpstr>
      <vt:lpstr>Building a Trauma-Informed System</vt:lpstr>
      <vt:lpstr>Building a Trauma-Informed System</vt:lpstr>
      <vt:lpstr>Building a Trauma-Informed System</vt:lpstr>
      <vt:lpstr>Building a Trauma-Informed System</vt:lpstr>
      <vt:lpstr>Putting it all Together</vt:lpstr>
      <vt:lpstr>PowerPoint Presentation</vt:lpstr>
      <vt:lpstr>References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Trauma-Informed Systems of Care</dc:title>
  <dc:creator>Helen Vozinidis</dc:creator>
  <cp:lastModifiedBy>Pearl Rimer</cp:lastModifiedBy>
  <cp:revision>48</cp:revision>
  <cp:lastPrinted>2016-11-27T14:25:26Z</cp:lastPrinted>
  <dcterms:created xsi:type="dcterms:W3CDTF">2016-11-27T05:12:17Z</dcterms:created>
  <dcterms:modified xsi:type="dcterms:W3CDTF">2016-11-29T16:29:24Z</dcterms:modified>
</cp:coreProperties>
</file>