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9.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4" r:id="rId2"/>
    <p:sldMasterId id="2147483696" r:id="rId3"/>
    <p:sldMasterId id="2147483709" r:id="rId4"/>
    <p:sldMasterId id="2147483716" r:id="rId5"/>
    <p:sldMasterId id="2147483728" r:id="rId6"/>
    <p:sldMasterId id="2147483740" r:id="rId7"/>
    <p:sldMasterId id="2147483764" r:id="rId8"/>
  </p:sldMasterIdLst>
  <p:notesMasterIdLst>
    <p:notesMasterId r:id="rId38"/>
  </p:notesMasterIdLst>
  <p:sldIdLst>
    <p:sldId id="937" r:id="rId9"/>
    <p:sldId id="938" r:id="rId10"/>
    <p:sldId id="771" r:id="rId11"/>
    <p:sldId id="926" r:id="rId12"/>
    <p:sldId id="927" r:id="rId13"/>
    <p:sldId id="876" r:id="rId14"/>
    <p:sldId id="685" r:id="rId15"/>
    <p:sldId id="880" r:id="rId16"/>
    <p:sldId id="949" r:id="rId17"/>
    <p:sldId id="603" r:id="rId18"/>
    <p:sldId id="930" r:id="rId19"/>
    <p:sldId id="877" r:id="rId20"/>
    <p:sldId id="933" r:id="rId21"/>
    <p:sldId id="952" r:id="rId22"/>
    <p:sldId id="951" r:id="rId23"/>
    <p:sldId id="278" r:id="rId24"/>
    <p:sldId id="779" r:id="rId25"/>
    <p:sldId id="777" r:id="rId26"/>
    <p:sldId id="936" r:id="rId27"/>
    <p:sldId id="743" r:id="rId28"/>
    <p:sldId id="921" r:id="rId29"/>
    <p:sldId id="693" r:id="rId30"/>
    <p:sldId id="885" r:id="rId31"/>
    <p:sldId id="900" r:id="rId32"/>
    <p:sldId id="922" r:id="rId33"/>
    <p:sldId id="923" r:id="rId34"/>
    <p:sldId id="281" r:id="rId35"/>
    <p:sldId id="280" r:id="rId36"/>
    <p:sldId id="948" r:id="rId37"/>
  </p:sldIdLst>
  <p:sldSz cx="12192000" cy="6858000"/>
  <p:notesSz cx="6858000" cy="9144000"/>
  <p:embeddedFontLst>
    <p:embeddedFont>
      <p:font typeface="Bookman Old Style" panose="02050604050505020204" pitchFamily="18"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Verdana" panose="020B0604030504040204" pitchFamily="34" charset="0"/>
      <p:regular r:id="rId47"/>
      <p:bold r:id="rId48"/>
      <p:italic r:id="rId49"/>
      <p:boldItalic r:id="rId50"/>
    </p:embeddedFont>
    <p:embeddedFont>
      <p:font typeface="MS PGothic" panose="020B0600070205080204" pitchFamily="34" charset="-128"/>
      <p:regular r:id="rId51"/>
    </p:embeddedFont>
    <p:embeddedFont>
      <p:font typeface="Metropolis Medium" panose="00000600000000000000" charset="0"/>
      <p:regular r:id="rId52"/>
      <p:boldItalic r:id="rId53"/>
    </p:embeddedFont>
    <p:embeddedFont>
      <p:font typeface="Metropolis" panose="020B0604020202020204" charset="0"/>
      <p:regular r:id="rId54"/>
      <p:bold r:id="rId55"/>
      <p:italic r:id="rId56"/>
      <p:boldItalic r:id="rId57"/>
    </p:embeddedFont>
    <p:embeddedFont>
      <p:font typeface="Georgia" panose="02040502050405020303" pitchFamily="18" charset="0"/>
      <p:regular r:id="rId58"/>
      <p:bold r:id="rId59"/>
      <p:italic r:id="rId60"/>
      <p:boldItalic r:id="rId61"/>
    </p:embeddedFont>
    <p:embeddedFont>
      <p:font typeface="Calibri Light" panose="020F0302020204030204" pitchFamily="34" charset="0"/>
      <p:regular r:id="rId62"/>
      <p:italic r:id="rId63"/>
    </p:embeddedFont>
    <p:embeddedFont>
      <p:font typeface="Metropolis Semi Bold" panose="020B0604020202020204" charset="0"/>
      <p:regular r:id="rId64"/>
      <p:bold r:id="rId65"/>
      <p:italic r:id="rId66"/>
      <p:boldItalic r:id="rId67"/>
    </p:embeddedFont>
  </p:embeddedFontLst>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e McKee" initials="CM" lastIdx="30" clrIdx="0">
    <p:extLst>
      <p:ext uri="{19B8F6BF-5375-455C-9EA6-DF929625EA0E}">
        <p15:presenceInfo xmlns:p15="http://schemas.microsoft.com/office/powerpoint/2012/main" userId="588f43cba46e0975" providerId="Windows Live"/>
      </p:ext>
    </p:extLst>
  </p:cmAuthor>
  <p:cmAuthor id="2" name="McKee, Christine" initials="MC" lastIdx="88" clrIdx="1">
    <p:extLst>
      <p:ext uri="{19B8F6BF-5375-455C-9EA6-DF929625EA0E}">
        <p15:presenceInfo xmlns:p15="http://schemas.microsoft.com/office/powerpoint/2012/main" userId="McKee, Christine" providerId="None"/>
      </p:ext>
    </p:extLst>
  </p:cmAuthor>
  <p:cmAuthor id="3" name="Harriet MacMillan" initials="hm" lastIdx="14" clrIdx="2">
    <p:extLst>
      <p:ext uri="{19B8F6BF-5375-455C-9EA6-DF929625EA0E}">
        <p15:presenceInfo xmlns:p15="http://schemas.microsoft.com/office/powerpoint/2012/main" userId="Harriet MacMillan" providerId="None"/>
      </p:ext>
    </p:extLst>
  </p:cmAuthor>
  <p:cmAuthor id="4" name="Kimber, Melissa" initials="KM" lastIdx="7" clrIdx="3">
    <p:extLst>
      <p:ext uri="{19B8F6BF-5375-455C-9EA6-DF929625EA0E}">
        <p15:presenceInfo xmlns:p15="http://schemas.microsoft.com/office/powerpoint/2012/main" userId="Kimber, Melissa" providerId="None"/>
      </p:ext>
    </p:extLst>
  </p:cmAuthor>
  <p:cmAuthor id="5" name="Dietrich, James" initials="DJ" lastIdx="1" clrIdx="4">
    <p:extLst>
      <p:ext uri="{19B8F6BF-5375-455C-9EA6-DF929625EA0E}">
        <p15:presenceInfo xmlns:p15="http://schemas.microsoft.com/office/powerpoint/2012/main" userId="S::dietrijd@mcmaster.ca::77d18ce7-aee6-4e19-aaa1-153302c36a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3C90"/>
    <a:srgbClr val="8454B8"/>
    <a:srgbClr val="D4C4E6"/>
    <a:srgbClr val="956CC2"/>
    <a:srgbClr val="AC8DCF"/>
    <a:srgbClr val="419AAF"/>
    <a:srgbClr val="5392A0"/>
    <a:srgbClr val="58555B"/>
    <a:srgbClr val="005D63"/>
    <a:srgbClr val="4013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556" autoAdjust="0"/>
  </p:normalViewPr>
  <p:slideViewPr>
    <p:cSldViewPr snapToGrid="0">
      <p:cViewPr varScale="1">
        <p:scale>
          <a:sx n="43" d="100"/>
          <a:sy n="43" d="100"/>
        </p:scale>
        <p:origin x="62" y="81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font" Target="fonts/font13.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2.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_rels/data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41.svg"/><Relationship Id="rId1" Type="http://schemas.openxmlformats.org/officeDocument/2006/relationships/image" Target="../media/image34.png"/><Relationship Id="rId6" Type="http://schemas.openxmlformats.org/officeDocument/2006/relationships/image" Target="../media/image45.svg"/><Relationship Id="rId5" Type="http://schemas.openxmlformats.org/officeDocument/2006/relationships/image" Target="../media/image36.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41.svg"/><Relationship Id="rId1" Type="http://schemas.openxmlformats.org/officeDocument/2006/relationships/image" Target="../media/image34.png"/><Relationship Id="rId6" Type="http://schemas.openxmlformats.org/officeDocument/2006/relationships/image" Target="../media/image45.svg"/><Relationship Id="rId5" Type="http://schemas.openxmlformats.org/officeDocument/2006/relationships/image" Target="../media/image36.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F72A27-5F32-4CC0-9028-11EC3909B50A}"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4AF89C5-969F-4D66-A4F0-6F48851308DC}">
      <dgm:prSet custT="1"/>
      <dgm:spPr/>
      <dgm:t>
        <a:bodyPr/>
        <a:lstStyle/>
        <a:p>
          <a:pPr>
            <a:lnSpc>
              <a:spcPct val="100000"/>
            </a:lnSpc>
            <a:defRPr cap="all"/>
          </a:pPr>
          <a:r>
            <a:rPr lang="en-CA" sz="1800" cap="none" dirty="0">
              <a:solidFill>
                <a:schemeClr val="accent5">
                  <a:lumMod val="75000"/>
                </a:schemeClr>
              </a:solidFill>
              <a:latin typeface="Metropolis" panose="00000500000000000000" pitchFamily="50" charset="0"/>
              <a:ea typeface="Verdana" panose="020B0604030504040204" pitchFamily="34" charset="0"/>
            </a:rPr>
            <a:t>how-to videos /   des </a:t>
          </a:r>
          <a:r>
            <a:rPr lang="en-CA" sz="1800" cap="none" dirty="0" err="1">
              <a:solidFill>
                <a:schemeClr val="accent5">
                  <a:lumMod val="75000"/>
                </a:schemeClr>
              </a:solidFill>
              <a:latin typeface="Metropolis" panose="00000500000000000000" pitchFamily="50" charset="0"/>
              <a:ea typeface="Verdana" panose="020B0604030504040204" pitchFamily="34" charset="0"/>
            </a:rPr>
            <a:t>vidéos</a:t>
          </a:r>
          <a:r>
            <a:rPr lang="en-CA" sz="1800" cap="none" dirty="0">
              <a:solidFill>
                <a:schemeClr val="accent5">
                  <a:lumMod val="75000"/>
                </a:schemeClr>
              </a:solidFill>
              <a:latin typeface="Metropolis" panose="00000500000000000000" pitchFamily="50" charset="0"/>
              <a:ea typeface="Verdana" panose="020B0604030504040204" pitchFamily="34" charset="0"/>
            </a:rPr>
            <a:t> </a:t>
          </a:r>
          <a:r>
            <a:rPr lang="en-CA" sz="1800" cap="none" dirty="0" err="1">
              <a:solidFill>
                <a:schemeClr val="accent5">
                  <a:lumMod val="75000"/>
                </a:schemeClr>
              </a:solidFill>
              <a:latin typeface="Metropolis" panose="00000500000000000000" pitchFamily="50" charset="0"/>
              <a:ea typeface="Verdana" panose="020B0604030504040204" pitchFamily="34" charset="0"/>
            </a:rPr>
            <a:t>didactiques</a:t>
          </a:r>
          <a:endParaRPr lang="en-US" sz="1800" cap="none" dirty="0">
            <a:solidFill>
              <a:schemeClr val="accent5">
                <a:lumMod val="75000"/>
              </a:schemeClr>
            </a:solidFill>
            <a:latin typeface="Metropolis" panose="00000500000000000000" pitchFamily="50" charset="0"/>
            <a:ea typeface="Verdana" panose="020B0604030504040204" pitchFamily="34" charset="0"/>
          </a:endParaRPr>
        </a:p>
      </dgm:t>
    </dgm:pt>
    <dgm:pt modelId="{7073E0E9-5952-4CAF-A899-A71C9B630177}" type="parTrans" cxnId="{90A40AE5-F139-46D4-B36F-E741FF9125FD}">
      <dgm:prSet/>
      <dgm:spPr/>
      <dgm:t>
        <a:bodyPr/>
        <a:lstStyle/>
        <a:p>
          <a:endParaRPr lang="en-US">
            <a:latin typeface="Verdana" panose="020B0604030504040204" pitchFamily="34" charset="0"/>
            <a:ea typeface="Verdana" panose="020B0604030504040204" pitchFamily="34" charset="0"/>
          </a:endParaRPr>
        </a:p>
      </dgm:t>
    </dgm:pt>
    <dgm:pt modelId="{8B716CD4-C533-490A-B72F-8991BB6829D4}" type="sibTrans" cxnId="{90A40AE5-F139-46D4-B36F-E741FF9125FD}">
      <dgm:prSet/>
      <dgm:spPr/>
      <dgm:t>
        <a:bodyPr/>
        <a:lstStyle/>
        <a:p>
          <a:endParaRPr lang="en-US">
            <a:latin typeface="Verdana" panose="020B0604030504040204" pitchFamily="34" charset="0"/>
            <a:ea typeface="Verdana" panose="020B0604030504040204" pitchFamily="34" charset="0"/>
          </a:endParaRPr>
        </a:p>
      </dgm:t>
    </dgm:pt>
    <dgm:pt modelId="{FD23FD85-7068-4E75-B3D1-E14EC367CDDA}">
      <dgm:prSet custT="1"/>
      <dgm:spPr/>
      <dgm:t>
        <a:bodyPr/>
        <a:lstStyle/>
        <a:p>
          <a:pPr marL="0" lvl="0" indent="0" algn="ctr" defTabSz="889000">
            <a:lnSpc>
              <a:spcPct val="100000"/>
            </a:lnSpc>
            <a:spcBef>
              <a:spcPct val="0"/>
            </a:spcBef>
            <a:spcAft>
              <a:spcPct val="35000"/>
            </a:spcAft>
            <a:buNone/>
            <a:defRPr cap="all"/>
          </a:pP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Educational scenarios / </a:t>
          </a:r>
          <a:r>
            <a:rPr lang="en-CA" sz="1800" kern="1200" cap="none" dirty="0" err="1">
              <a:solidFill>
                <a:srgbClr val="5E3A64">
                  <a:lumMod val="75000"/>
                </a:srgbClr>
              </a:solidFill>
              <a:latin typeface="Metropolis" panose="00000500000000000000" pitchFamily="50" charset="0"/>
              <a:ea typeface="Verdana" panose="020B0604030504040204" pitchFamily="34" charset="0"/>
              <a:cs typeface="+mn-cs"/>
            </a:rPr>
            <a:t>Scénarios</a:t>
          </a: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 </a:t>
          </a:r>
          <a:r>
            <a:rPr lang="en-CA" sz="1800" kern="1200" cap="none" dirty="0" err="1">
              <a:solidFill>
                <a:srgbClr val="5E3A64">
                  <a:lumMod val="75000"/>
                </a:srgbClr>
              </a:solidFill>
              <a:latin typeface="Metropolis" panose="00000500000000000000" pitchFamily="50" charset="0"/>
              <a:ea typeface="Verdana" panose="020B0604030504040204" pitchFamily="34" charset="0"/>
              <a:cs typeface="+mn-cs"/>
            </a:rPr>
            <a:t>éducatifs</a:t>
          </a:r>
          <a:endParaRPr lang="en-US" sz="1800" kern="1200" cap="none" dirty="0">
            <a:solidFill>
              <a:srgbClr val="5E3A64">
                <a:lumMod val="75000"/>
              </a:srgbClr>
            </a:solidFill>
            <a:latin typeface="Metropolis" panose="00000500000000000000" pitchFamily="50" charset="0"/>
            <a:ea typeface="Verdana" panose="020B0604030504040204" pitchFamily="34" charset="0"/>
            <a:cs typeface="+mn-cs"/>
          </a:endParaRPr>
        </a:p>
      </dgm:t>
    </dgm:pt>
    <dgm:pt modelId="{8C6C5281-05A2-4A8C-94F0-94CD0FBE0AC4}" type="parTrans" cxnId="{56372119-F853-44D9-9F8B-7C362F7D2D58}">
      <dgm:prSet/>
      <dgm:spPr/>
      <dgm:t>
        <a:bodyPr/>
        <a:lstStyle/>
        <a:p>
          <a:endParaRPr lang="en-US">
            <a:latin typeface="Verdana" panose="020B0604030504040204" pitchFamily="34" charset="0"/>
            <a:ea typeface="Verdana" panose="020B0604030504040204" pitchFamily="34" charset="0"/>
          </a:endParaRPr>
        </a:p>
      </dgm:t>
    </dgm:pt>
    <dgm:pt modelId="{B8EA63B3-975C-4802-B79F-9A7E83899B98}" type="sibTrans" cxnId="{56372119-F853-44D9-9F8B-7C362F7D2D58}">
      <dgm:prSet/>
      <dgm:spPr/>
      <dgm:t>
        <a:bodyPr/>
        <a:lstStyle/>
        <a:p>
          <a:endParaRPr lang="en-US">
            <a:latin typeface="Verdana" panose="020B0604030504040204" pitchFamily="34" charset="0"/>
            <a:ea typeface="Verdana" panose="020B0604030504040204" pitchFamily="34" charset="0"/>
          </a:endParaRPr>
        </a:p>
      </dgm:t>
    </dgm:pt>
    <dgm:pt modelId="{6717D492-943B-48DA-BBF6-BCCE611F7DF8}">
      <dgm:prSet custT="1"/>
      <dgm:spPr/>
      <dgm:t>
        <a:bodyPr/>
        <a:lstStyle/>
        <a:p>
          <a:pPr marL="0" lvl="0" indent="0" algn="ctr" defTabSz="889000">
            <a:lnSpc>
              <a:spcPct val="100000"/>
            </a:lnSpc>
            <a:spcBef>
              <a:spcPct val="0"/>
            </a:spcBef>
            <a:spcAft>
              <a:spcPts val="0"/>
            </a:spcAft>
            <a:buNone/>
            <a:defRPr cap="all"/>
          </a:pP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Scripts / </a:t>
          </a:r>
        </a:p>
        <a:p>
          <a:pPr marL="0" lvl="0" indent="0" algn="ctr" defTabSz="889000">
            <a:lnSpc>
              <a:spcPct val="100000"/>
            </a:lnSpc>
            <a:spcBef>
              <a:spcPct val="0"/>
            </a:spcBef>
            <a:spcAft>
              <a:spcPts val="0"/>
            </a:spcAft>
            <a:buNone/>
            <a:defRPr cap="all"/>
          </a:pP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Des </a:t>
          </a:r>
          <a:r>
            <a:rPr lang="en-CA" sz="1800" kern="1200" cap="none" dirty="0" err="1">
              <a:solidFill>
                <a:srgbClr val="5E3A64">
                  <a:lumMod val="75000"/>
                </a:srgbClr>
              </a:solidFill>
              <a:latin typeface="Metropolis" panose="00000500000000000000" pitchFamily="50" charset="0"/>
              <a:ea typeface="Verdana" panose="020B0604030504040204" pitchFamily="34" charset="0"/>
              <a:cs typeface="+mn-cs"/>
            </a:rPr>
            <a:t>exemples</a:t>
          </a: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 de dialogue</a:t>
          </a:r>
          <a:endParaRPr lang="en-US" sz="1800" kern="1200" cap="none" dirty="0">
            <a:solidFill>
              <a:srgbClr val="5E3A64">
                <a:lumMod val="75000"/>
              </a:srgbClr>
            </a:solidFill>
            <a:latin typeface="Metropolis" panose="00000500000000000000" pitchFamily="50" charset="0"/>
            <a:ea typeface="Verdana" panose="020B0604030504040204" pitchFamily="34" charset="0"/>
            <a:cs typeface="+mn-cs"/>
          </a:endParaRPr>
        </a:p>
      </dgm:t>
    </dgm:pt>
    <dgm:pt modelId="{2ED0B4EE-5232-4AFE-A8AA-EE549EFFFB17}" type="parTrans" cxnId="{D40E4632-7641-4A95-A51C-DEACEEC87AB6}">
      <dgm:prSet/>
      <dgm:spPr/>
      <dgm:t>
        <a:bodyPr/>
        <a:lstStyle/>
        <a:p>
          <a:endParaRPr lang="en-US">
            <a:latin typeface="Verdana" panose="020B0604030504040204" pitchFamily="34" charset="0"/>
            <a:ea typeface="Verdana" panose="020B0604030504040204" pitchFamily="34" charset="0"/>
          </a:endParaRPr>
        </a:p>
      </dgm:t>
    </dgm:pt>
    <dgm:pt modelId="{77F08C39-CA61-4BB1-9A15-0D31CBF36EF0}" type="sibTrans" cxnId="{D40E4632-7641-4A95-A51C-DEACEEC87AB6}">
      <dgm:prSet/>
      <dgm:spPr/>
      <dgm:t>
        <a:bodyPr/>
        <a:lstStyle/>
        <a:p>
          <a:endParaRPr lang="en-US">
            <a:latin typeface="Verdana" panose="020B0604030504040204" pitchFamily="34" charset="0"/>
            <a:ea typeface="Verdana" panose="020B0604030504040204" pitchFamily="34" charset="0"/>
          </a:endParaRPr>
        </a:p>
      </dgm:t>
    </dgm:pt>
    <dgm:pt modelId="{A9197DF0-C36D-4C07-8643-2DD6505E760E}">
      <dgm:prSet custT="1"/>
      <dgm:spPr/>
      <dgm:t>
        <a:bodyPr/>
        <a:lstStyle/>
        <a:p>
          <a:pPr marL="0" lvl="0" indent="0" algn="ctr" defTabSz="889000">
            <a:lnSpc>
              <a:spcPct val="100000"/>
            </a:lnSpc>
            <a:spcBef>
              <a:spcPct val="0"/>
            </a:spcBef>
            <a:spcAft>
              <a:spcPct val="35000"/>
            </a:spcAft>
            <a:buNone/>
            <a:defRPr cap="all"/>
          </a:pP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Knowledge checks / </a:t>
          </a:r>
          <a:r>
            <a:rPr lang="en-CA" sz="1800" kern="1200" cap="none" dirty="0" err="1">
              <a:solidFill>
                <a:srgbClr val="5E3A64">
                  <a:lumMod val="75000"/>
                </a:srgbClr>
              </a:solidFill>
              <a:latin typeface="Metropolis" panose="00000500000000000000" pitchFamily="50" charset="0"/>
              <a:ea typeface="Verdana" panose="020B0604030504040204" pitchFamily="34" charset="0"/>
              <a:cs typeface="+mn-cs"/>
            </a:rPr>
            <a:t>Vérification</a:t>
          </a: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 des </a:t>
          </a:r>
          <a:r>
            <a:rPr lang="en-CA" sz="1800" kern="1200" cap="none" dirty="0" err="1">
              <a:solidFill>
                <a:srgbClr val="5E3A64">
                  <a:lumMod val="75000"/>
                </a:srgbClr>
              </a:solidFill>
              <a:latin typeface="Metropolis" panose="00000500000000000000" pitchFamily="50" charset="0"/>
              <a:ea typeface="Verdana" panose="020B0604030504040204" pitchFamily="34" charset="0"/>
              <a:cs typeface="+mn-cs"/>
            </a:rPr>
            <a:t>connaissances</a:t>
          </a:r>
          <a:endParaRPr lang="en-US" sz="1800" kern="1200" cap="none" dirty="0">
            <a:solidFill>
              <a:srgbClr val="5E3A64">
                <a:lumMod val="75000"/>
              </a:srgbClr>
            </a:solidFill>
            <a:latin typeface="Metropolis" panose="00000500000000000000" pitchFamily="50" charset="0"/>
            <a:ea typeface="Verdana" panose="020B0604030504040204" pitchFamily="34" charset="0"/>
            <a:cs typeface="+mn-cs"/>
          </a:endParaRPr>
        </a:p>
      </dgm:t>
    </dgm:pt>
    <dgm:pt modelId="{FB59A9C0-EC80-4CD5-8ECF-C602FDB0E94B}" type="parTrans" cxnId="{0AB05E84-14AF-402D-8345-49716B6BD17E}">
      <dgm:prSet/>
      <dgm:spPr/>
      <dgm:t>
        <a:bodyPr/>
        <a:lstStyle/>
        <a:p>
          <a:endParaRPr lang="en-US">
            <a:latin typeface="Verdana" panose="020B0604030504040204" pitchFamily="34" charset="0"/>
            <a:ea typeface="Verdana" panose="020B0604030504040204" pitchFamily="34" charset="0"/>
          </a:endParaRPr>
        </a:p>
      </dgm:t>
    </dgm:pt>
    <dgm:pt modelId="{ACD24666-850D-48F9-994F-BFED33AFB457}" type="sibTrans" cxnId="{0AB05E84-14AF-402D-8345-49716B6BD17E}">
      <dgm:prSet/>
      <dgm:spPr/>
      <dgm:t>
        <a:bodyPr/>
        <a:lstStyle/>
        <a:p>
          <a:endParaRPr lang="en-US">
            <a:latin typeface="Verdana" panose="020B0604030504040204" pitchFamily="34" charset="0"/>
            <a:ea typeface="Verdana" panose="020B0604030504040204" pitchFamily="34" charset="0"/>
          </a:endParaRPr>
        </a:p>
      </dgm:t>
    </dgm:pt>
    <dgm:pt modelId="{1599D9A0-9151-4BA4-B037-22BC38CB6BFD}">
      <dgm:prSet custT="1"/>
      <dgm:spPr/>
      <dgm:t>
        <a:bodyPr/>
        <a:lstStyle/>
        <a:p>
          <a:pPr>
            <a:lnSpc>
              <a:spcPct val="100000"/>
            </a:lnSpc>
            <a:defRPr cap="all"/>
          </a:pP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Reflections /  </a:t>
          </a:r>
          <a:r>
            <a:rPr lang="en-CA" sz="1800" kern="1200" cap="none" dirty="0" err="1">
              <a:solidFill>
                <a:srgbClr val="5E3A64">
                  <a:lumMod val="75000"/>
                </a:srgbClr>
              </a:solidFill>
              <a:latin typeface="Metropolis" panose="00000500000000000000" pitchFamily="50" charset="0"/>
              <a:ea typeface="Verdana" panose="020B0604030504040204" pitchFamily="34" charset="0"/>
              <a:cs typeface="+mn-cs"/>
            </a:rPr>
            <a:t>Réflexions</a:t>
          </a:r>
          <a:endParaRPr lang="en-US" sz="1800" kern="1200" cap="none" dirty="0">
            <a:solidFill>
              <a:srgbClr val="5E3A64">
                <a:lumMod val="75000"/>
              </a:srgbClr>
            </a:solidFill>
            <a:latin typeface="Metropolis" panose="00000500000000000000" pitchFamily="50" charset="0"/>
            <a:ea typeface="Verdana" panose="020B0604030504040204" pitchFamily="34" charset="0"/>
            <a:cs typeface="+mn-cs"/>
          </a:endParaRPr>
        </a:p>
      </dgm:t>
    </dgm:pt>
    <dgm:pt modelId="{361CCA20-B3F4-4B6E-BB4A-6C439E61880D}" type="parTrans" cxnId="{7F6B96A6-3F1C-4B49-A07A-790AE06947C7}">
      <dgm:prSet/>
      <dgm:spPr/>
      <dgm:t>
        <a:bodyPr/>
        <a:lstStyle/>
        <a:p>
          <a:endParaRPr lang="en-US">
            <a:latin typeface="Verdana" panose="020B0604030504040204" pitchFamily="34" charset="0"/>
            <a:ea typeface="Verdana" panose="020B0604030504040204" pitchFamily="34" charset="0"/>
          </a:endParaRPr>
        </a:p>
      </dgm:t>
    </dgm:pt>
    <dgm:pt modelId="{FE82FDE9-8CA0-4692-813C-43424950B2B3}" type="sibTrans" cxnId="{7F6B96A6-3F1C-4B49-A07A-790AE06947C7}">
      <dgm:prSet/>
      <dgm:spPr/>
      <dgm:t>
        <a:bodyPr/>
        <a:lstStyle/>
        <a:p>
          <a:endParaRPr lang="en-US">
            <a:latin typeface="Verdana" panose="020B0604030504040204" pitchFamily="34" charset="0"/>
            <a:ea typeface="Verdana" panose="020B0604030504040204" pitchFamily="34" charset="0"/>
          </a:endParaRPr>
        </a:p>
      </dgm:t>
    </dgm:pt>
    <dgm:pt modelId="{08648879-FA93-4552-A51E-87ABCC3B31D5}" type="pres">
      <dgm:prSet presAssocID="{AEF72A27-5F32-4CC0-9028-11EC3909B50A}" presName="root" presStyleCnt="0">
        <dgm:presLayoutVars>
          <dgm:dir/>
          <dgm:resizeHandles val="exact"/>
        </dgm:presLayoutVars>
      </dgm:prSet>
      <dgm:spPr/>
      <dgm:t>
        <a:bodyPr/>
        <a:lstStyle/>
        <a:p>
          <a:endParaRPr lang="en-US"/>
        </a:p>
      </dgm:t>
    </dgm:pt>
    <dgm:pt modelId="{574BCCC7-8867-4D2D-9260-34195AB2C325}" type="pres">
      <dgm:prSet presAssocID="{34AF89C5-969F-4D66-A4F0-6F48851308DC}" presName="compNode" presStyleCnt="0"/>
      <dgm:spPr/>
    </dgm:pt>
    <dgm:pt modelId="{3800DCA1-82B3-46BE-BBBB-4B37ECA59872}" type="pres">
      <dgm:prSet presAssocID="{34AF89C5-969F-4D66-A4F0-6F48851308DC}" presName="iconBgRect" presStyleLbl="bgShp" presStyleIdx="0" presStyleCnt="5"/>
      <dgm:spPr>
        <a:prstGeom prst="round2DiagRect">
          <a:avLst>
            <a:gd name="adj1" fmla="val 29727"/>
            <a:gd name="adj2" fmla="val 0"/>
          </a:avLst>
        </a:prstGeom>
      </dgm:spPr>
    </dgm:pt>
    <dgm:pt modelId="{23ADC2A9-4F9D-4602-8D17-53884295AF47}" type="pres">
      <dgm:prSet presAssocID="{34AF89C5-969F-4D66-A4F0-6F48851308DC}"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Film reel"/>
        </a:ext>
      </dgm:extLst>
    </dgm:pt>
    <dgm:pt modelId="{71170E44-5A9E-463D-AF3C-5FBEDE9DEF09}" type="pres">
      <dgm:prSet presAssocID="{34AF89C5-969F-4D66-A4F0-6F48851308DC}" presName="spaceRect" presStyleCnt="0"/>
      <dgm:spPr/>
    </dgm:pt>
    <dgm:pt modelId="{B9ABBDB6-5837-4F25-9CFD-AE902F08F42F}" type="pres">
      <dgm:prSet presAssocID="{34AF89C5-969F-4D66-A4F0-6F48851308DC}" presName="textRect" presStyleLbl="revTx" presStyleIdx="0" presStyleCnt="5">
        <dgm:presLayoutVars>
          <dgm:chMax val="1"/>
          <dgm:chPref val="1"/>
        </dgm:presLayoutVars>
      </dgm:prSet>
      <dgm:spPr/>
      <dgm:t>
        <a:bodyPr/>
        <a:lstStyle/>
        <a:p>
          <a:endParaRPr lang="en-US"/>
        </a:p>
      </dgm:t>
    </dgm:pt>
    <dgm:pt modelId="{A19D8E76-A6C4-4297-8597-B69D0B60278C}" type="pres">
      <dgm:prSet presAssocID="{8B716CD4-C533-490A-B72F-8991BB6829D4}" presName="sibTrans" presStyleCnt="0"/>
      <dgm:spPr/>
    </dgm:pt>
    <dgm:pt modelId="{CF7D9753-F021-47F6-8D0C-7AD7DAFD0487}" type="pres">
      <dgm:prSet presAssocID="{FD23FD85-7068-4E75-B3D1-E14EC367CDDA}" presName="compNode" presStyleCnt="0"/>
      <dgm:spPr/>
    </dgm:pt>
    <dgm:pt modelId="{6626395D-96A3-4E85-B192-322ACDFAFE9C}" type="pres">
      <dgm:prSet presAssocID="{FD23FD85-7068-4E75-B3D1-E14EC367CDDA}" presName="iconBgRect" presStyleLbl="bgShp" presStyleIdx="1" presStyleCnt="5"/>
      <dgm:spPr>
        <a:prstGeom prst="round2DiagRect">
          <a:avLst>
            <a:gd name="adj1" fmla="val 29727"/>
            <a:gd name="adj2" fmla="val 0"/>
          </a:avLst>
        </a:prstGeom>
      </dgm:spPr>
    </dgm:pt>
    <dgm:pt modelId="{390D4D33-247F-479B-B93C-E63521E7911B}" type="pres">
      <dgm:prSet presAssocID="{FD23FD85-7068-4E75-B3D1-E14EC367CDDA}"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Game controller"/>
        </a:ext>
      </dgm:extLst>
    </dgm:pt>
    <dgm:pt modelId="{1F1947EC-16FD-4F85-BEDB-268EEA4AA8F3}" type="pres">
      <dgm:prSet presAssocID="{FD23FD85-7068-4E75-B3D1-E14EC367CDDA}" presName="spaceRect" presStyleCnt="0"/>
      <dgm:spPr/>
    </dgm:pt>
    <dgm:pt modelId="{E48BC84E-8164-4AEE-BD5C-F79937D4C023}" type="pres">
      <dgm:prSet presAssocID="{FD23FD85-7068-4E75-B3D1-E14EC367CDDA}" presName="textRect" presStyleLbl="revTx" presStyleIdx="1" presStyleCnt="5">
        <dgm:presLayoutVars>
          <dgm:chMax val="1"/>
          <dgm:chPref val="1"/>
        </dgm:presLayoutVars>
      </dgm:prSet>
      <dgm:spPr/>
      <dgm:t>
        <a:bodyPr/>
        <a:lstStyle/>
        <a:p>
          <a:endParaRPr lang="en-US"/>
        </a:p>
      </dgm:t>
    </dgm:pt>
    <dgm:pt modelId="{CF41A742-E3E5-478A-9B3B-29E1CA47F29C}" type="pres">
      <dgm:prSet presAssocID="{B8EA63B3-975C-4802-B79F-9A7E83899B98}" presName="sibTrans" presStyleCnt="0"/>
      <dgm:spPr/>
    </dgm:pt>
    <dgm:pt modelId="{4B3A6369-CEAA-41F6-B638-416A2235E9A9}" type="pres">
      <dgm:prSet presAssocID="{6717D492-943B-48DA-BBF6-BCCE611F7DF8}" presName="compNode" presStyleCnt="0"/>
      <dgm:spPr/>
    </dgm:pt>
    <dgm:pt modelId="{E6DDF347-3722-4E61-AC12-F59733C43153}" type="pres">
      <dgm:prSet presAssocID="{6717D492-943B-48DA-BBF6-BCCE611F7DF8}" presName="iconBgRect" presStyleLbl="bgShp" presStyleIdx="2" presStyleCnt="5"/>
      <dgm:spPr>
        <a:prstGeom prst="round2DiagRect">
          <a:avLst>
            <a:gd name="adj1" fmla="val 29727"/>
            <a:gd name="adj2" fmla="val 0"/>
          </a:avLst>
        </a:prstGeom>
      </dgm:spPr>
    </dgm:pt>
    <dgm:pt modelId="{BABBAA00-5E1A-4F57-8A2C-B4C847ACE99C}" type="pres">
      <dgm:prSet presAssocID="{6717D492-943B-48DA-BBF6-BCCE611F7DF8}"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Document"/>
        </a:ext>
      </dgm:extLst>
    </dgm:pt>
    <dgm:pt modelId="{FA85B3EC-08A3-415A-AF14-27BD803CDA8F}" type="pres">
      <dgm:prSet presAssocID="{6717D492-943B-48DA-BBF6-BCCE611F7DF8}" presName="spaceRect" presStyleCnt="0"/>
      <dgm:spPr/>
    </dgm:pt>
    <dgm:pt modelId="{817FD50C-EAEE-4382-A13E-8DC32182CE9E}" type="pres">
      <dgm:prSet presAssocID="{6717D492-943B-48DA-BBF6-BCCE611F7DF8}" presName="textRect" presStyleLbl="revTx" presStyleIdx="2" presStyleCnt="5">
        <dgm:presLayoutVars>
          <dgm:chMax val="1"/>
          <dgm:chPref val="1"/>
        </dgm:presLayoutVars>
      </dgm:prSet>
      <dgm:spPr/>
      <dgm:t>
        <a:bodyPr/>
        <a:lstStyle/>
        <a:p>
          <a:endParaRPr lang="en-US"/>
        </a:p>
      </dgm:t>
    </dgm:pt>
    <dgm:pt modelId="{DFF8878E-D347-49D2-821E-72A97FDB32D6}" type="pres">
      <dgm:prSet presAssocID="{77F08C39-CA61-4BB1-9A15-0D31CBF36EF0}" presName="sibTrans" presStyleCnt="0"/>
      <dgm:spPr/>
    </dgm:pt>
    <dgm:pt modelId="{A2B43961-18DF-4047-BB76-30258C0F06AF}" type="pres">
      <dgm:prSet presAssocID="{A9197DF0-C36D-4C07-8643-2DD6505E760E}" presName="compNode" presStyleCnt="0"/>
      <dgm:spPr/>
    </dgm:pt>
    <dgm:pt modelId="{9FF145CE-4026-4BF1-9E38-90477F452FF7}" type="pres">
      <dgm:prSet presAssocID="{A9197DF0-C36D-4C07-8643-2DD6505E760E}" presName="iconBgRect" presStyleLbl="bgShp" presStyleIdx="3" presStyleCnt="5"/>
      <dgm:spPr>
        <a:prstGeom prst="round2DiagRect">
          <a:avLst>
            <a:gd name="adj1" fmla="val 29727"/>
            <a:gd name="adj2" fmla="val 0"/>
          </a:avLst>
        </a:prstGeom>
      </dgm:spPr>
    </dgm:pt>
    <dgm:pt modelId="{8FDDF49B-FB54-4445-8F1D-E5D471B228DD}" type="pres">
      <dgm:prSet presAssocID="{A9197DF0-C36D-4C07-8643-2DD6505E760E}"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Checklist"/>
        </a:ext>
      </dgm:extLst>
    </dgm:pt>
    <dgm:pt modelId="{99E1CE28-0E37-40A4-8912-5897F2214DDF}" type="pres">
      <dgm:prSet presAssocID="{A9197DF0-C36D-4C07-8643-2DD6505E760E}" presName="spaceRect" presStyleCnt="0"/>
      <dgm:spPr/>
    </dgm:pt>
    <dgm:pt modelId="{5F4DDE5B-C679-4D0E-8A62-A576D3F59726}" type="pres">
      <dgm:prSet presAssocID="{A9197DF0-C36D-4C07-8643-2DD6505E760E}" presName="textRect" presStyleLbl="revTx" presStyleIdx="3" presStyleCnt="5" custScaleX="132005">
        <dgm:presLayoutVars>
          <dgm:chMax val="1"/>
          <dgm:chPref val="1"/>
        </dgm:presLayoutVars>
      </dgm:prSet>
      <dgm:spPr/>
      <dgm:t>
        <a:bodyPr/>
        <a:lstStyle/>
        <a:p>
          <a:endParaRPr lang="en-US"/>
        </a:p>
      </dgm:t>
    </dgm:pt>
    <dgm:pt modelId="{D995EBD9-7D37-4A5F-AC0B-7E69A93DDCFC}" type="pres">
      <dgm:prSet presAssocID="{ACD24666-850D-48F9-994F-BFED33AFB457}" presName="sibTrans" presStyleCnt="0"/>
      <dgm:spPr/>
    </dgm:pt>
    <dgm:pt modelId="{8AA7A4D1-1E33-4C7C-8A84-55BAC4DBEA05}" type="pres">
      <dgm:prSet presAssocID="{1599D9A0-9151-4BA4-B037-22BC38CB6BFD}" presName="compNode" presStyleCnt="0"/>
      <dgm:spPr/>
    </dgm:pt>
    <dgm:pt modelId="{8AD0D8D5-05A8-4C20-ACF6-888D26A4A2EC}" type="pres">
      <dgm:prSet presAssocID="{1599D9A0-9151-4BA4-B037-22BC38CB6BFD}" presName="iconBgRect" presStyleLbl="bgShp" presStyleIdx="4" presStyleCnt="5"/>
      <dgm:spPr>
        <a:prstGeom prst="round2DiagRect">
          <a:avLst>
            <a:gd name="adj1" fmla="val 29727"/>
            <a:gd name="adj2" fmla="val 0"/>
          </a:avLst>
        </a:prstGeom>
      </dgm:spPr>
    </dgm:pt>
    <dgm:pt modelId="{DA726394-1439-4511-81B8-ADB3318E3F3D}" type="pres">
      <dgm:prSet presAssocID="{1599D9A0-9151-4BA4-B037-22BC38CB6BFD}"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Thought bubble"/>
        </a:ext>
      </dgm:extLst>
    </dgm:pt>
    <dgm:pt modelId="{27F378CD-1B5C-4D78-A786-FEFCACC2CB1D}" type="pres">
      <dgm:prSet presAssocID="{1599D9A0-9151-4BA4-B037-22BC38CB6BFD}" presName="spaceRect" presStyleCnt="0"/>
      <dgm:spPr/>
    </dgm:pt>
    <dgm:pt modelId="{37CB9739-628D-413B-8917-53B6ADC7F12D}" type="pres">
      <dgm:prSet presAssocID="{1599D9A0-9151-4BA4-B037-22BC38CB6BFD}" presName="textRect" presStyleLbl="revTx" presStyleIdx="4" presStyleCnt="5" custScaleX="115582" custLinFactNeighborX="1532" custLinFactNeighborY="1847">
        <dgm:presLayoutVars>
          <dgm:chMax val="1"/>
          <dgm:chPref val="1"/>
        </dgm:presLayoutVars>
      </dgm:prSet>
      <dgm:spPr/>
      <dgm:t>
        <a:bodyPr/>
        <a:lstStyle/>
        <a:p>
          <a:endParaRPr lang="en-US"/>
        </a:p>
      </dgm:t>
    </dgm:pt>
  </dgm:ptLst>
  <dgm:cxnLst>
    <dgm:cxn modelId="{56372119-F853-44D9-9F8B-7C362F7D2D58}" srcId="{AEF72A27-5F32-4CC0-9028-11EC3909B50A}" destId="{FD23FD85-7068-4E75-B3D1-E14EC367CDDA}" srcOrd="1" destOrd="0" parTransId="{8C6C5281-05A2-4A8C-94F0-94CD0FBE0AC4}" sibTransId="{B8EA63B3-975C-4802-B79F-9A7E83899B98}"/>
    <dgm:cxn modelId="{0AB05E84-14AF-402D-8345-49716B6BD17E}" srcId="{AEF72A27-5F32-4CC0-9028-11EC3909B50A}" destId="{A9197DF0-C36D-4C07-8643-2DD6505E760E}" srcOrd="3" destOrd="0" parTransId="{FB59A9C0-EC80-4CD5-8ECF-C602FDB0E94B}" sibTransId="{ACD24666-850D-48F9-994F-BFED33AFB457}"/>
    <dgm:cxn modelId="{C1C3EC29-728E-4A4E-96CA-51379F6ABA47}" type="presOf" srcId="{1599D9A0-9151-4BA4-B037-22BC38CB6BFD}" destId="{37CB9739-628D-413B-8917-53B6ADC7F12D}" srcOrd="0" destOrd="0" presId="urn:microsoft.com/office/officeart/2018/5/layout/IconLeafLabelList"/>
    <dgm:cxn modelId="{7F6B96A6-3F1C-4B49-A07A-790AE06947C7}" srcId="{AEF72A27-5F32-4CC0-9028-11EC3909B50A}" destId="{1599D9A0-9151-4BA4-B037-22BC38CB6BFD}" srcOrd="4" destOrd="0" parTransId="{361CCA20-B3F4-4B6E-BB4A-6C439E61880D}" sibTransId="{FE82FDE9-8CA0-4692-813C-43424950B2B3}"/>
    <dgm:cxn modelId="{90A40AE5-F139-46D4-B36F-E741FF9125FD}" srcId="{AEF72A27-5F32-4CC0-9028-11EC3909B50A}" destId="{34AF89C5-969F-4D66-A4F0-6F48851308DC}" srcOrd="0" destOrd="0" parTransId="{7073E0E9-5952-4CAF-A899-A71C9B630177}" sibTransId="{8B716CD4-C533-490A-B72F-8991BB6829D4}"/>
    <dgm:cxn modelId="{3DDD44EB-C634-4982-BFDA-0CCE6BD77396}" type="presOf" srcId="{FD23FD85-7068-4E75-B3D1-E14EC367CDDA}" destId="{E48BC84E-8164-4AEE-BD5C-F79937D4C023}" srcOrd="0" destOrd="0" presId="urn:microsoft.com/office/officeart/2018/5/layout/IconLeafLabelList"/>
    <dgm:cxn modelId="{62E3C82F-4EDD-46DA-AAE6-435F3B2C3756}" type="presOf" srcId="{6717D492-943B-48DA-BBF6-BCCE611F7DF8}" destId="{817FD50C-EAEE-4382-A13E-8DC32182CE9E}" srcOrd="0" destOrd="0" presId="urn:microsoft.com/office/officeart/2018/5/layout/IconLeafLabelList"/>
    <dgm:cxn modelId="{CAD5D464-8064-45DB-9481-4DC3A2EA6CB2}" type="presOf" srcId="{AEF72A27-5F32-4CC0-9028-11EC3909B50A}" destId="{08648879-FA93-4552-A51E-87ABCC3B31D5}" srcOrd="0" destOrd="0" presId="urn:microsoft.com/office/officeart/2018/5/layout/IconLeafLabelList"/>
    <dgm:cxn modelId="{10747234-1FDF-49A1-9ACB-615965913910}" type="presOf" srcId="{A9197DF0-C36D-4C07-8643-2DD6505E760E}" destId="{5F4DDE5B-C679-4D0E-8A62-A576D3F59726}" srcOrd="0" destOrd="0" presId="urn:microsoft.com/office/officeart/2018/5/layout/IconLeafLabelList"/>
    <dgm:cxn modelId="{D40E4632-7641-4A95-A51C-DEACEEC87AB6}" srcId="{AEF72A27-5F32-4CC0-9028-11EC3909B50A}" destId="{6717D492-943B-48DA-BBF6-BCCE611F7DF8}" srcOrd="2" destOrd="0" parTransId="{2ED0B4EE-5232-4AFE-A8AA-EE549EFFFB17}" sibTransId="{77F08C39-CA61-4BB1-9A15-0D31CBF36EF0}"/>
    <dgm:cxn modelId="{95C36AEC-9594-4BD1-A277-1CE8C291D24E}" type="presOf" srcId="{34AF89C5-969F-4D66-A4F0-6F48851308DC}" destId="{B9ABBDB6-5837-4F25-9CFD-AE902F08F42F}" srcOrd="0" destOrd="0" presId="urn:microsoft.com/office/officeart/2018/5/layout/IconLeafLabelList"/>
    <dgm:cxn modelId="{16D79A10-E72C-4EBF-B8ED-D0F0C767E3A5}" type="presParOf" srcId="{08648879-FA93-4552-A51E-87ABCC3B31D5}" destId="{574BCCC7-8867-4D2D-9260-34195AB2C325}" srcOrd="0" destOrd="0" presId="urn:microsoft.com/office/officeart/2018/5/layout/IconLeafLabelList"/>
    <dgm:cxn modelId="{C42F3086-007B-4C4C-9DA0-CD34B6F02047}" type="presParOf" srcId="{574BCCC7-8867-4D2D-9260-34195AB2C325}" destId="{3800DCA1-82B3-46BE-BBBB-4B37ECA59872}" srcOrd="0" destOrd="0" presId="urn:microsoft.com/office/officeart/2018/5/layout/IconLeafLabelList"/>
    <dgm:cxn modelId="{9E22C10B-E012-4EB2-A3D5-D018A9C1E89A}" type="presParOf" srcId="{574BCCC7-8867-4D2D-9260-34195AB2C325}" destId="{23ADC2A9-4F9D-4602-8D17-53884295AF47}" srcOrd="1" destOrd="0" presId="urn:microsoft.com/office/officeart/2018/5/layout/IconLeafLabelList"/>
    <dgm:cxn modelId="{6072193D-19B6-4B0F-9DBB-0556A119E800}" type="presParOf" srcId="{574BCCC7-8867-4D2D-9260-34195AB2C325}" destId="{71170E44-5A9E-463D-AF3C-5FBEDE9DEF09}" srcOrd="2" destOrd="0" presId="urn:microsoft.com/office/officeart/2018/5/layout/IconLeafLabelList"/>
    <dgm:cxn modelId="{8403B527-1707-453C-82E8-B468E9D3716C}" type="presParOf" srcId="{574BCCC7-8867-4D2D-9260-34195AB2C325}" destId="{B9ABBDB6-5837-4F25-9CFD-AE902F08F42F}" srcOrd="3" destOrd="0" presId="urn:microsoft.com/office/officeart/2018/5/layout/IconLeafLabelList"/>
    <dgm:cxn modelId="{C3163F1E-D676-46B0-9384-8482BD787270}" type="presParOf" srcId="{08648879-FA93-4552-A51E-87ABCC3B31D5}" destId="{A19D8E76-A6C4-4297-8597-B69D0B60278C}" srcOrd="1" destOrd="0" presId="urn:microsoft.com/office/officeart/2018/5/layout/IconLeafLabelList"/>
    <dgm:cxn modelId="{FC62E26B-05EB-4DF9-8508-4AA21CBC7294}" type="presParOf" srcId="{08648879-FA93-4552-A51E-87ABCC3B31D5}" destId="{CF7D9753-F021-47F6-8D0C-7AD7DAFD0487}" srcOrd="2" destOrd="0" presId="urn:microsoft.com/office/officeart/2018/5/layout/IconLeafLabelList"/>
    <dgm:cxn modelId="{88542FCD-264C-44F2-A43A-4C186C8CCB88}" type="presParOf" srcId="{CF7D9753-F021-47F6-8D0C-7AD7DAFD0487}" destId="{6626395D-96A3-4E85-B192-322ACDFAFE9C}" srcOrd="0" destOrd="0" presId="urn:microsoft.com/office/officeart/2018/5/layout/IconLeafLabelList"/>
    <dgm:cxn modelId="{06796169-0FEB-41AE-BDE7-E00FE43F0059}" type="presParOf" srcId="{CF7D9753-F021-47F6-8D0C-7AD7DAFD0487}" destId="{390D4D33-247F-479B-B93C-E63521E7911B}" srcOrd="1" destOrd="0" presId="urn:microsoft.com/office/officeart/2018/5/layout/IconLeafLabelList"/>
    <dgm:cxn modelId="{0640758D-299A-4E82-A40B-48079CA65E6B}" type="presParOf" srcId="{CF7D9753-F021-47F6-8D0C-7AD7DAFD0487}" destId="{1F1947EC-16FD-4F85-BEDB-268EEA4AA8F3}" srcOrd="2" destOrd="0" presId="urn:microsoft.com/office/officeart/2018/5/layout/IconLeafLabelList"/>
    <dgm:cxn modelId="{7CBF66B0-3DF0-4ED5-B0EB-EF00C6490082}" type="presParOf" srcId="{CF7D9753-F021-47F6-8D0C-7AD7DAFD0487}" destId="{E48BC84E-8164-4AEE-BD5C-F79937D4C023}" srcOrd="3" destOrd="0" presId="urn:microsoft.com/office/officeart/2018/5/layout/IconLeafLabelList"/>
    <dgm:cxn modelId="{EA51EF31-DD52-43A1-A50F-816E4572C102}" type="presParOf" srcId="{08648879-FA93-4552-A51E-87ABCC3B31D5}" destId="{CF41A742-E3E5-478A-9B3B-29E1CA47F29C}" srcOrd="3" destOrd="0" presId="urn:microsoft.com/office/officeart/2018/5/layout/IconLeafLabelList"/>
    <dgm:cxn modelId="{334837D9-CF3A-42D7-8526-BBB85DEB7D1F}" type="presParOf" srcId="{08648879-FA93-4552-A51E-87ABCC3B31D5}" destId="{4B3A6369-CEAA-41F6-B638-416A2235E9A9}" srcOrd="4" destOrd="0" presId="urn:microsoft.com/office/officeart/2018/5/layout/IconLeafLabelList"/>
    <dgm:cxn modelId="{9F672AC4-079D-4BC3-8912-6CDC64ED186E}" type="presParOf" srcId="{4B3A6369-CEAA-41F6-B638-416A2235E9A9}" destId="{E6DDF347-3722-4E61-AC12-F59733C43153}" srcOrd="0" destOrd="0" presId="urn:microsoft.com/office/officeart/2018/5/layout/IconLeafLabelList"/>
    <dgm:cxn modelId="{AF963539-29DE-43D9-A80C-D59AB628C3C4}" type="presParOf" srcId="{4B3A6369-CEAA-41F6-B638-416A2235E9A9}" destId="{BABBAA00-5E1A-4F57-8A2C-B4C847ACE99C}" srcOrd="1" destOrd="0" presId="urn:microsoft.com/office/officeart/2018/5/layout/IconLeafLabelList"/>
    <dgm:cxn modelId="{6E3324C5-249C-4C6B-B2B8-E602511E0FCC}" type="presParOf" srcId="{4B3A6369-CEAA-41F6-B638-416A2235E9A9}" destId="{FA85B3EC-08A3-415A-AF14-27BD803CDA8F}" srcOrd="2" destOrd="0" presId="urn:microsoft.com/office/officeart/2018/5/layout/IconLeafLabelList"/>
    <dgm:cxn modelId="{45F30404-5EA3-41B6-A3CD-363E38841E95}" type="presParOf" srcId="{4B3A6369-CEAA-41F6-B638-416A2235E9A9}" destId="{817FD50C-EAEE-4382-A13E-8DC32182CE9E}" srcOrd="3" destOrd="0" presId="urn:microsoft.com/office/officeart/2018/5/layout/IconLeafLabelList"/>
    <dgm:cxn modelId="{8312C431-B79A-4D8C-8492-36EF4098EC9C}" type="presParOf" srcId="{08648879-FA93-4552-A51E-87ABCC3B31D5}" destId="{DFF8878E-D347-49D2-821E-72A97FDB32D6}" srcOrd="5" destOrd="0" presId="urn:microsoft.com/office/officeart/2018/5/layout/IconLeafLabelList"/>
    <dgm:cxn modelId="{9A15F9FB-B6F5-49B6-9037-9E06D411F0DF}" type="presParOf" srcId="{08648879-FA93-4552-A51E-87ABCC3B31D5}" destId="{A2B43961-18DF-4047-BB76-30258C0F06AF}" srcOrd="6" destOrd="0" presId="urn:microsoft.com/office/officeart/2018/5/layout/IconLeafLabelList"/>
    <dgm:cxn modelId="{FFF71573-01EA-41C1-9A66-CD60569E06C6}" type="presParOf" srcId="{A2B43961-18DF-4047-BB76-30258C0F06AF}" destId="{9FF145CE-4026-4BF1-9E38-90477F452FF7}" srcOrd="0" destOrd="0" presId="urn:microsoft.com/office/officeart/2018/5/layout/IconLeafLabelList"/>
    <dgm:cxn modelId="{06F0E320-4E16-4988-929A-F1FA0B9DAD84}" type="presParOf" srcId="{A2B43961-18DF-4047-BB76-30258C0F06AF}" destId="{8FDDF49B-FB54-4445-8F1D-E5D471B228DD}" srcOrd="1" destOrd="0" presId="urn:microsoft.com/office/officeart/2018/5/layout/IconLeafLabelList"/>
    <dgm:cxn modelId="{A86CB14E-8324-4C39-8FCC-916DF0DFDC96}" type="presParOf" srcId="{A2B43961-18DF-4047-BB76-30258C0F06AF}" destId="{99E1CE28-0E37-40A4-8912-5897F2214DDF}" srcOrd="2" destOrd="0" presId="urn:microsoft.com/office/officeart/2018/5/layout/IconLeafLabelList"/>
    <dgm:cxn modelId="{69B165F7-5947-440F-BB3D-FAE9732D14EF}" type="presParOf" srcId="{A2B43961-18DF-4047-BB76-30258C0F06AF}" destId="{5F4DDE5B-C679-4D0E-8A62-A576D3F59726}" srcOrd="3" destOrd="0" presId="urn:microsoft.com/office/officeart/2018/5/layout/IconLeafLabelList"/>
    <dgm:cxn modelId="{AFEFC558-8AF4-4ED5-B3BF-3C395496A657}" type="presParOf" srcId="{08648879-FA93-4552-A51E-87ABCC3B31D5}" destId="{D995EBD9-7D37-4A5F-AC0B-7E69A93DDCFC}" srcOrd="7" destOrd="0" presId="urn:microsoft.com/office/officeart/2018/5/layout/IconLeafLabelList"/>
    <dgm:cxn modelId="{8C41D701-3325-48B6-B122-6D2B2CEA31FF}" type="presParOf" srcId="{08648879-FA93-4552-A51E-87ABCC3B31D5}" destId="{8AA7A4D1-1E33-4C7C-8A84-55BAC4DBEA05}" srcOrd="8" destOrd="0" presId="urn:microsoft.com/office/officeart/2018/5/layout/IconLeafLabelList"/>
    <dgm:cxn modelId="{541304A3-287C-4BCF-890A-83DE70368C37}" type="presParOf" srcId="{8AA7A4D1-1E33-4C7C-8A84-55BAC4DBEA05}" destId="{8AD0D8D5-05A8-4C20-ACF6-888D26A4A2EC}" srcOrd="0" destOrd="0" presId="urn:microsoft.com/office/officeart/2018/5/layout/IconLeafLabelList"/>
    <dgm:cxn modelId="{5DB3CEC5-7685-47B2-A56C-D1AB6FF35876}" type="presParOf" srcId="{8AA7A4D1-1E33-4C7C-8A84-55BAC4DBEA05}" destId="{DA726394-1439-4511-81B8-ADB3318E3F3D}" srcOrd="1" destOrd="0" presId="urn:microsoft.com/office/officeart/2018/5/layout/IconLeafLabelList"/>
    <dgm:cxn modelId="{EA586BAC-C02D-4174-B712-E064B613DA45}" type="presParOf" srcId="{8AA7A4D1-1E33-4C7C-8A84-55BAC4DBEA05}" destId="{27F378CD-1B5C-4D78-A786-FEFCACC2CB1D}" srcOrd="2" destOrd="0" presId="urn:microsoft.com/office/officeart/2018/5/layout/IconLeafLabelList"/>
    <dgm:cxn modelId="{B3A06F94-879A-45BF-948B-299FC87D65E7}" type="presParOf" srcId="{8AA7A4D1-1E33-4C7C-8A84-55BAC4DBEA05}" destId="{37CB9739-628D-413B-8917-53B6ADC7F12D}"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2D74C1-3348-4C8A-9455-1CA3A5B265E3}"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n-CA"/>
        </a:p>
      </dgm:t>
    </dgm:pt>
    <dgm:pt modelId="{1BA491EB-77AF-46A4-82CE-CF74CFB478A2}">
      <dgm:prSet phldrT="[Text]" custT="1"/>
      <dgm:spPr>
        <a:solidFill>
          <a:schemeClr val="bg1">
            <a:lumMod val="85000"/>
          </a:schemeClr>
        </a:solidFill>
      </dgm:spPr>
      <dgm:t>
        <a:bodyPr/>
        <a:lstStyle/>
        <a:p>
          <a:r>
            <a:rPr lang="en-CA" sz="2400" b="1" dirty="0">
              <a:latin typeface="Metropolis Semi Bold" panose="00000700000000000000" charset="0"/>
            </a:rPr>
            <a:t>Phase 1 </a:t>
          </a:r>
        </a:p>
        <a:p>
          <a:r>
            <a:rPr lang="en-CA" sz="2400" dirty="0">
              <a:latin typeface="Metropolis Semi Bold" panose="00000700000000000000" charset="0"/>
            </a:rPr>
            <a:t>(2020-2021)</a:t>
          </a:r>
        </a:p>
      </dgm:t>
    </dgm:pt>
    <dgm:pt modelId="{571360CC-F935-466F-9CCC-8B5B222A26A1}" type="parTrans" cxnId="{23266B95-6854-424D-A30B-FF1D284A9C38}">
      <dgm:prSet/>
      <dgm:spPr/>
      <dgm:t>
        <a:bodyPr/>
        <a:lstStyle/>
        <a:p>
          <a:endParaRPr lang="en-CA"/>
        </a:p>
      </dgm:t>
    </dgm:pt>
    <dgm:pt modelId="{3EB9FDFA-F862-4D31-921B-933E6245F599}" type="sibTrans" cxnId="{23266B95-6854-424D-A30B-FF1D284A9C38}">
      <dgm:prSet/>
      <dgm:spPr/>
      <dgm:t>
        <a:bodyPr/>
        <a:lstStyle/>
        <a:p>
          <a:endParaRPr lang="en-CA"/>
        </a:p>
      </dgm:t>
    </dgm:pt>
    <dgm:pt modelId="{3C42587A-9CA3-4769-8A64-57A2A85E7F7F}">
      <dgm:prSet phldrT="[Text]" custT="1"/>
      <dgm:spPr>
        <a:solidFill>
          <a:srgbClr val="8331A7"/>
        </a:solidFill>
      </dgm:spPr>
      <dgm:t>
        <a:bodyPr/>
        <a:lstStyle/>
        <a:p>
          <a:pPr>
            <a:lnSpc>
              <a:spcPct val="150000"/>
            </a:lnSpc>
            <a:spcAft>
              <a:spcPts val="0"/>
            </a:spcAft>
          </a:pPr>
          <a:r>
            <a:rPr lang="en-CA" sz="1400" dirty="0">
              <a:latin typeface="Metropolis Semi Bold" panose="00000700000000000000" charset="0"/>
            </a:rPr>
            <a:t>National-level mixed method study of CM learning needs and preferences among physicians &amp; social workers. / </a:t>
          </a:r>
        </a:p>
        <a:p>
          <a:pPr>
            <a:lnSpc>
              <a:spcPct val="150000"/>
            </a:lnSpc>
            <a:spcAft>
              <a:spcPts val="0"/>
            </a:spcAft>
          </a:pPr>
          <a:endParaRPr lang="en-CA" sz="1400" noProof="0" dirty="0">
            <a:latin typeface="Metropolis Semi Bold" panose="00000700000000000000" charset="0"/>
          </a:endParaRPr>
        </a:p>
        <a:p>
          <a:pPr>
            <a:lnSpc>
              <a:spcPct val="150000"/>
            </a:lnSpc>
            <a:spcAft>
              <a:spcPts val="0"/>
            </a:spcAft>
          </a:pPr>
          <a:r>
            <a:rPr lang="fr-CA" sz="1400" noProof="0" dirty="0">
              <a:latin typeface="Metropolis Semi Bold" panose="00000700000000000000" charset="0"/>
            </a:rPr>
            <a:t>Évaluation nationale à méthode mixte des besoins et préférences de formation des médecins et des travailleurs sociaux quant à la ME.</a:t>
          </a:r>
          <a:endParaRPr lang="en-CA" sz="1400" dirty="0">
            <a:latin typeface="Metropolis Semi Bold" panose="00000700000000000000" charset="0"/>
          </a:endParaRPr>
        </a:p>
      </dgm:t>
    </dgm:pt>
    <dgm:pt modelId="{645A9C6D-307C-4C83-88F8-03B98BEFEA0A}" type="parTrans" cxnId="{AFAADA14-7C07-43B4-BBE6-75A1000C8E2D}">
      <dgm:prSet/>
      <dgm:spPr/>
      <dgm:t>
        <a:bodyPr/>
        <a:lstStyle/>
        <a:p>
          <a:endParaRPr lang="en-CA"/>
        </a:p>
      </dgm:t>
    </dgm:pt>
    <dgm:pt modelId="{5640F900-6997-4746-980F-6E93D9C6C824}" type="sibTrans" cxnId="{AFAADA14-7C07-43B4-BBE6-75A1000C8E2D}">
      <dgm:prSet/>
      <dgm:spPr/>
      <dgm:t>
        <a:bodyPr/>
        <a:lstStyle/>
        <a:p>
          <a:endParaRPr lang="en-CA"/>
        </a:p>
      </dgm:t>
    </dgm:pt>
    <dgm:pt modelId="{EA0F50D2-A5BD-4B7B-9CC9-0A6A580B651B}">
      <dgm:prSet phldrT="[Text]" custT="1"/>
      <dgm:spPr>
        <a:solidFill>
          <a:schemeClr val="bg1">
            <a:lumMod val="85000"/>
          </a:schemeClr>
        </a:solidFill>
      </dgm:spPr>
      <dgm:t>
        <a:bodyPr/>
        <a:lstStyle/>
        <a:p>
          <a:r>
            <a:rPr lang="en-CA" sz="2400" b="1" dirty="0">
              <a:latin typeface="Metropolis Semi Bold" panose="00000700000000000000" charset="0"/>
            </a:rPr>
            <a:t>Phase 2</a:t>
          </a:r>
        </a:p>
        <a:p>
          <a:r>
            <a:rPr lang="en-CA" sz="2400" dirty="0">
              <a:latin typeface="Metropolis Semi Bold" panose="00000700000000000000" charset="0"/>
            </a:rPr>
            <a:t>(2021-2022)</a:t>
          </a:r>
        </a:p>
      </dgm:t>
    </dgm:pt>
    <dgm:pt modelId="{F5CD61E6-DF20-4349-A43D-26E0663CAC96}" type="parTrans" cxnId="{0E32C933-A721-4F9A-B424-325A86A28899}">
      <dgm:prSet/>
      <dgm:spPr/>
      <dgm:t>
        <a:bodyPr/>
        <a:lstStyle/>
        <a:p>
          <a:endParaRPr lang="en-CA"/>
        </a:p>
      </dgm:t>
    </dgm:pt>
    <dgm:pt modelId="{D6A0B6E8-C271-4382-BC2F-5B8B506A31E6}" type="sibTrans" cxnId="{0E32C933-A721-4F9A-B424-325A86A28899}">
      <dgm:prSet/>
      <dgm:spPr/>
      <dgm:t>
        <a:bodyPr/>
        <a:lstStyle/>
        <a:p>
          <a:endParaRPr lang="en-CA"/>
        </a:p>
      </dgm:t>
    </dgm:pt>
    <dgm:pt modelId="{47C1C207-55F3-407B-A86F-29D338B7CE0E}">
      <dgm:prSet phldrT="[Text]" custT="1"/>
      <dgm:spPr>
        <a:solidFill>
          <a:srgbClr val="005D63"/>
        </a:solidFill>
      </dgm:spPr>
      <dgm:t>
        <a:bodyPr/>
        <a:lstStyle/>
        <a:p>
          <a:pPr>
            <a:lnSpc>
              <a:spcPct val="150000"/>
            </a:lnSpc>
            <a:spcAft>
              <a:spcPts val="0"/>
            </a:spcAft>
          </a:pPr>
          <a:r>
            <a:rPr lang="en-CA" sz="1400" dirty="0">
              <a:latin typeface="Metropolis Semi Bold" panose="00000700000000000000" charset="0"/>
            </a:rPr>
            <a:t>User-testing of VEGA with physicians &amp; social workers in Alberta, Ontario, &amp; Quebec. / </a:t>
          </a:r>
        </a:p>
        <a:p>
          <a:pPr>
            <a:lnSpc>
              <a:spcPct val="150000"/>
            </a:lnSpc>
            <a:spcAft>
              <a:spcPts val="0"/>
            </a:spcAft>
          </a:pPr>
          <a:endParaRPr lang="en-CA" sz="1400" noProof="0" dirty="0">
            <a:latin typeface="Metropolis Semi Bold" panose="00000700000000000000" charset="0"/>
          </a:endParaRPr>
        </a:p>
        <a:p>
          <a:pPr>
            <a:lnSpc>
              <a:spcPct val="150000"/>
            </a:lnSpc>
            <a:spcAft>
              <a:spcPts val="0"/>
            </a:spcAft>
          </a:pPr>
          <a:r>
            <a:rPr lang="fr-CA" sz="1400" noProof="0" dirty="0">
              <a:latin typeface="Metropolis Semi Bold" panose="00000700000000000000" charset="0"/>
            </a:rPr>
            <a:t>Essais pilotes de la mise en œuvre de l’intervention VEGA auprès de médecins et de travailleurs sociaux en Alberta, en Ontario et au Québec.</a:t>
          </a:r>
          <a:endParaRPr lang="en-CA" sz="1400" dirty="0">
            <a:latin typeface="Metropolis Semi Bold" panose="00000700000000000000" charset="0"/>
          </a:endParaRPr>
        </a:p>
      </dgm:t>
    </dgm:pt>
    <dgm:pt modelId="{E1B4F199-D234-48D1-B7F2-446B2794E2F7}" type="parTrans" cxnId="{91227EFF-CDF0-4180-9FFD-E78925AB93CA}">
      <dgm:prSet/>
      <dgm:spPr/>
      <dgm:t>
        <a:bodyPr/>
        <a:lstStyle/>
        <a:p>
          <a:endParaRPr lang="en-CA"/>
        </a:p>
      </dgm:t>
    </dgm:pt>
    <dgm:pt modelId="{6A386369-49C6-4336-9880-2813FA11F2D6}" type="sibTrans" cxnId="{91227EFF-CDF0-4180-9FFD-E78925AB93CA}">
      <dgm:prSet/>
      <dgm:spPr/>
      <dgm:t>
        <a:bodyPr/>
        <a:lstStyle/>
        <a:p>
          <a:endParaRPr lang="en-CA"/>
        </a:p>
      </dgm:t>
    </dgm:pt>
    <dgm:pt modelId="{2126D45B-1C8E-4710-81A7-66D91783B474}">
      <dgm:prSet phldrT="[Text]" custT="1"/>
      <dgm:spPr>
        <a:solidFill>
          <a:schemeClr val="bg1">
            <a:lumMod val="85000"/>
          </a:schemeClr>
        </a:solidFill>
      </dgm:spPr>
      <dgm:t>
        <a:bodyPr/>
        <a:lstStyle/>
        <a:p>
          <a:r>
            <a:rPr lang="en-CA" sz="2400" b="1" dirty="0">
              <a:latin typeface="Metropolis Semi Bold" panose="00000700000000000000" charset="0"/>
            </a:rPr>
            <a:t>Phase 3</a:t>
          </a:r>
        </a:p>
        <a:p>
          <a:r>
            <a:rPr lang="en-CA" sz="2400" b="0" dirty="0">
              <a:latin typeface="Metropolis Semi Bold" panose="00000700000000000000" charset="0"/>
            </a:rPr>
            <a:t>(2021-2023)</a:t>
          </a:r>
        </a:p>
      </dgm:t>
    </dgm:pt>
    <dgm:pt modelId="{73877FC0-E340-496A-9765-FA5F461D6894}" type="parTrans" cxnId="{A17451CF-FAE3-412E-BE46-8B1FEC190FD1}">
      <dgm:prSet/>
      <dgm:spPr/>
      <dgm:t>
        <a:bodyPr/>
        <a:lstStyle/>
        <a:p>
          <a:endParaRPr lang="en-CA"/>
        </a:p>
      </dgm:t>
    </dgm:pt>
    <dgm:pt modelId="{8D179F75-8971-46FD-A510-6DF2B33BB727}" type="sibTrans" cxnId="{A17451CF-FAE3-412E-BE46-8B1FEC190FD1}">
      <dgm:prSet/>
      <dgm:spPr/>
      <dgm:t>
        <a:bodyPr/>
        <a:lstStyle/>
        <a:p>
          <a:endParaRPr lang="en-CA"/>
        </a:p>
      </dgm:t>
    </dgm:pt>
    <dgm:pt modelId="{8E09F4D0-A9CC-4F52-89CE-CA5FDF590564}">
      <dgm:prSet phldrT="[Text]" custT="1"/>
      <dgm:spPr>
        <a:solidFill>
          <a:srgbClr val="58555B"/>
        </a:solidFill>
      </dgm:spPr>
      <dgm:t>
        <a:bodyPr/>
        <a:lstStyle/>
        <a:p>
          <a:pPr>
            <a:lnSpc>
              <a:spcPct val="150000"/>
            </a:lnSpc>
            <a:spcAft>
              <a:spcPts val="0"/>
            </a:spcAft>
          </a:pPr>
          <a:r>
            <a:rPr lang="en-CA" sz="1400" dirty="0">
              <a:latin typeface="Metropolis Semi Bold" panose="00000700000000000000" charset="0"/>
            </a:rPr>
            <a:t>Mixed method, open pilot trial of VEGA in three primary care clinics in each of Ontario, Alberta, &amp; Quebec. /</a:t>
          </a:r>
        </a:p>
        <a:p>
          <a:pPr>
            <a:lnSpc>
              <a:spcPct val="150000"/>
            </a:lnSpc>
            <a:spcAft>
              <a:spcPts val="0"/>
            </a:spcAft>
          </a:pPr>
          <a:endParaRPr lang="fr-CA" sz="1400" noProof="0" dirty="0">
            <a:latin typeface="Metropolis Semi Bold" panose="00000700000000000000" charset="0"/>
          </a:endParaRPr>
        </a:p>
        <a:p>
          <a:pPr>
            <a:lnSpc>
              <a:spcPct val="150000"/>
            </a:lnSpc>
            <a:spcAft>
              <a:spcPts val="0"/>
            </a:spcAft>
          </a:pPr>
          <a:r>
            <a:rPr lang="fr-CA" sz="1400" noProof="0" dirty="0">
              <a:latin typeface="Metropolis Semi Bold" panose="00000700000000000000" charset="0"/>
            </a:rPr>
            <a:t>Essai pilote ouvert à méthode mixte sur l’intervention VEGA dans trois cliniques de soins primaires en Ontario, en Alberta et au Québec.</a:t>
          </a:r>
          <a:endParaRPr lang="en-CA" sz="1400" dirty="0">
            <a:latin typeface="Metropolis Semi Bold" panose="00000700000000000000" charset="0"/>
          </a:endParaRPr>
        </a:p>
      </dgm:t>
    </dgm:pt>
    <dgm:pt modelId="{914CEC95-B693-4D65-B8D7-FF39EA2EF3E8}" type="parTrans" cxnId="{94081C74-E683-4421-9823-CC7D446501F9}">
      <dgm:prSet/>
      <dgm:spPr/>
      <dgm:t>
        <a:bodyPr/>
        <a:lstStyle/>
        <a:p>
          <a:endParaRPr lang="en-CA"/>
        </a:p>
      </dgm:t>
    </dgm:pt>
    <dgm:pt modelId="{50744671-0641-45C8-ACFA-2E6C03CD2E42}" type="sibTrans" cxnId="{94081C74-E683-4421-9823-CC7D446501F9}">
      <dgm:prSet/>
      <dgm:spPr/>
      <dgm:t>
        <a:bodyPr/>
        <a:lstStyle/>
        <a:p>
          <a:endParaRPr lang="en-CA"/>
        </a:p>
      </dgm:t>
    </dgm:pt>
    <dgm:pt modelId="{8A00E212-D502-498B-B0D7-4066BEE11180}" type="pres">
      <dgm:prSet presAssocID="{5E2D74C1-3348-4C8A-9455-1CA3A5B265E3}" presName="theList" presStyleCnt="0">
        <dgm:presLayoutVars>
          <dgm:dir/>
          <dgm:animLvl val="lvl"/>
          <dgm:resizeHandles val="exact"/>
        </dgm:presLayoutVars>
      </dgm:prSet>
      <dgm:spPr/>
      <dgm:t>
        <a:bodyPr/>
        <a:lstStyle/>
        <a:p>
          <a:endParaRPr lang="en-US"/>
        </a:p>
      </dgm:t>
    </dgm:pt>
    <dgm:pt modelId="{F58921E3-7A0F-4A11-9742-AA0AA1AFAD08}" type="pres">
      <dgm:prSet presAssocID="{1BA491EB-77AF-46A4-82CE-CF74CFB478A2}" presName="compNode" presStyleCnt="0"/>
      <dgm:spPr/>
    </dgm:pt>
    <dgm:pt modelId="{9C5A11C7-408E-4B96-B327-DA44393A8213}" type="pres">
      <dgm:prSet presAssocID="{1BA491EB-77AF-46A4-82CE-CF74CFB478A2}" presName="aNode" presStyleLbl="bgShp" presStyleIdx="0" presStyleCnt="3"/>
      <dgm:spPr/>
      <dgm:t>
        <a:bodyPr/>
        <a:lstStyle/>
        <a:p>
          <a:endParaRPr lang="en-US"/>
        </a:p>
      </dgm:t>
    </dgm:pt>
    <dgm:pt modelId="{65EDF51A-4D44-4BF7-BE00-353ABC4CE2CC}" type="pres">
      <dgm:prSet presAssocID="{1BA491EB-77AF-46A4-82CE-CF74CFB478A2}" presName="textNode" presStyleLbl="bgShp" presStyleIdx="0" presStyleCnt="3"/>
      <dgm:spPr/>
      <dgm:t>
        <a:bodyPr/>
        <a:lstStyle/>
        <a:p>
          <a:endParaRPr lang="en-US"/>
        </a:p>
      </dgm:t>
    </dgm:pt>
    <dgm:pt modelId="{524D3ED6-1D8F-43A3-83B7-7F76D79C81AC}" type="pres">
      <dgm:prSet presAssocID="{1BA491EB-77AF-46A4-82CE-CF74CFB478A2}" presName="compChildNode" presStyleCnt="0"/>
      <dgm:spPr/>
    </dgm:pt>
    <dgm:pt modelId="{0D4CC34E-FE6B-45E0-BBC3-D191F3ADCF64}" type="pres">
      <dgm:prSet presAssocID="{1BA491EB-77AF-46A4-82CE-CF74CFB478A2}" presName="theInnerList" presStyleCnt="0"/>
      <dgm:spPr/>
    </dgm:pt>
    <dgm:pt modelId="{CADD7402-142D-412E-8BF0-AC3213A0F195}" type="pres">
      <dgm:prSet presAssocID="{3C42587A-9CA3-4769-8A64-57A2A85E7F7F}" presName="childNode" presStyleLbl="node1" presStyleIdx="0" presStyleCnt="3" custScaleX="106022" custScaleY="99718">
        <dgm:presLayoutVars>
          <dgm:bulletEnabled val="1"/>
        </dgm:presLayoutVars>
      </dgm:prSet>
      <dgm:spPr/>
      <dgm:t>
        <a:bodyPr/>
        <a:lstStyle/>
        <a:p>
          <a:endParaRPr lang="en-US"/>
        </a:p>
      </dgm:t>
    </dgm:pt>
    <dgm:pt modelId="{722E72E7-673C-44E4-9A25-C422415A7E74}" type="pres">
      <dgm:prSet presAssocID="{1BA491EB-77AF-46A4-82CE-CF74CFB478A2}" presName="aSpace" presStyleCnt="0"/>
      <dgm:spPr/>
    </dgm:pt>
    <dgm:pt modelId="{02FE3395-8EDD-43E5-AE06-7BAB5406891F}" type="pres">
      <dgm:prSet presAssocID="{EA0F50D2-A5BD-4B7B-9CC9-0A6A580B651B}" presName="compNode" presStyleCnt="0"/>
      <dgm:spPr/>
    </dgm:pt>
    <dgm:pt modelId="{6FDE7F9C-F049-4D74-80FE-B504CCBE6F2D}" type="pres">
      <dgm:prSet presAssocID="{EA0F50D2-A5BD-4B7B-9CC9-0A6A580B651B}" presName="aNode" presStyleLbl="bgShp" presStyleIdx="1" presStyleCnt="3"/>
      <dgm:spPr/>
      <dgm:t>
        <a:bodyPr/>
        <a:lstStyle/>
        <a:p>
          <a:endParaRPr lang="en-US"/>
        </a:p>
      </dgm:t>
    </dgm:pt>
    <dgm:pt modelId="{56D16086-24F6-443E-9B6A-8597A46CD24F}" type="pres">
      <dgm:prSet presAssocID="{EA0F50D2-A5BD-4B7B-9CC9-0A6A580B651B}" presName="textNode" presStyleLbl="bgShp" presStyleIdx="1" presStyleCnt="3"/>
      <dgm:spPr/>
      <dgm:t>
        <a:bodyPr/>
        <a:lstStyle/>
        <a:p>
          <a:endParaRPr lang="en-US"/>
        </a:p>
      </dgm:t>
    </dgm:pt>
    <dgm:pt modelId="{37C560F9-FE8B-4BCD-B1C7-B4A0F125A080}" type="pres">
      <dgm:prSet presAssocID="{EA0F50D2-A5BD-4B7B-9CC9-0A6A580B651B}" presName="compChildNode" presStyleCnt="0"/>
      <dgm:spPr/>
    </dgm:pt>
    <dgm:pt modelId="{8A454030-9799-4B1C-A7D7-41AC59431843}" type="pres">
      <dgm:prSet presAssocID="{EA0F50D2-A5BD-4B7B-9CC9-0A6A580B651B}" presName="theInnerList" presStyleCnt="0"/>
      <dgm:spPr/>
    </dgm:pt>
    <dgm:pt modelId="{692B4126-C4E7-4E3C-9B51-6DB94D3DF57D}" type="pres">
      <dgm:prSet presAssocID="{47C1C207-55F3-407B-A86F-29D338B7CE0E}" presName="childNode" presStyleLbl="node1" presStyleIdx="1" presStyleCnt="3" custScaleX="106022" custScaleY="99718">
        <dgm:presLayoutVars>
          <dgm:bulletEnabled val="1"/>
        </dgm:presLayoutVars>
      </dgm:prSet>
      <dgm:spPr/>
      <dgm:t>
        <a:bodyPr/>
        <a:lstStyle/>
        <a:p>
          <a:endParaRPr lang="en-US"/>
        </a:p>
      </dgm:t>
    </dgm:pt>
    <dgm:pt modelId="{7CFE2B2C-E1B9-4CDD-8A5B-B6C39588A34E}" type="pres">
      <dgm:prSet presAssocID="{EA0F50D2-A5BD-4B7B-9CC9-0A6A580B651B}" presName="aSpace" presStyleCnt="0"/>
      <dgm:spPr/>
    </dgm:pt>
    <dgm:pt modelId="{8D36D611-D844-4B2B-BCFB-7A1EF890CF6C}" type="pres">
      <dgm:prSet presAssocID="{2126D45B-1C8E-4710-81A7-66D91783B474}" presName="compNode" presStyleCnt="0"/>
      <dgm:spPr/>
    </dgm:pt>
    <dgm:pt modelId="{B9C0A074-BD01-4D17-AB4B-69499789E8D4}" type="pres">
      <dgm:prSet presAssocID="{2126D45B-1C8E-4710-81A7-66D91783B474}" presName="aNode" presStyleLbl="bgShp" presStyleIdx="2" presStyleCnt="3"/>
      <dgm:spPr/>
      <dgm:t>
        <a:bodyPr/>
        <a:lstStyle/>
        <a:p>
          <a:endParaRPr lang="en-US"/>
        </a:p>
      </dgm:t>
    </dgm:pt>
    <dgm:pt modelId="{E6B28265-552A-4667-9439-53489306CB29}" type="pres">
      <dgm:prSet presAssocID="{2126D45B-1C8E-4710-81A7-66D91783B474}" presName="textNode" presStyleLbl="bgShp" presStyleIdx="2" presStyleCnt="3"/>
      <dgm:spPr/>
      <dgm:t>
        <a:bodyPr/>
        <a:lstStyle/>
        <a:p>
          <a:endParaRPr lang="en-US"/>
        </a:p>
      </dgm:t>
    </dgm:pt>
    <dgm:pt modelId="{F8DC4046-EFCB-4AC4-86F5-104EEB0DB38C}" type="pres">
      <dgm:prSet presAssocID="{2126D45B-1C8E-4710-81A7-66D91783B474}" presName="compChildNode" presStyleCnt="0"/>
      <dgm:spPr/>
    </dgm:pt>
    <dgm:pt modelId="{26FE3F39-B0B4-45B7-8D0A-BCD44B1BFDD0}" type="pres">
      <dgm:prSet presAssocID="{2126D45B-1C8E-4710-81A7-66D91783B474}" presName="theInnerList" presStyleCnt="0"/>
      <dgm:spPr/>
    </dgm:pt>
    <dgm:pt modelId="{DB257F6B-12F9-4361-8669-788257DF8F59}" type="pres">
      <dgm:prSet presAssocID="{8E09F4D0-A9CC-4F52-89CE-CA5FDF590564}" presName="childNode" presStyleLbl="node1" presStyleIdx="2" presStyleCnt="3" custScaleX="106022" custScaleY="99718">
        <dgm:presLayoutVars>
          <dgm:bulletEnabled val="1"/>
        </dgm:presLayoutVars>
      </dgm:prSet>
      <dgm:spPr/>
      <dgm:t>
        <a:bodyPr/>
        <a:lstStyle/>
        <a:p>
          <a:endParaRPr lang="en-US"/>
        </a:p>
      </dgm:t>
    </dgm:pt>
  </dgm:ptLst>
  <dgm:cxnLst>
    <dgm:cxn modelId="{A917DA40-C2F5-493B-AEC9-AADAB31E8AE9}" type="presOf" srcId="{2126D45B-1C8E-4710-81A7-66D91783B474}" destId="{E6B28265-552A-4667-9439-53489306CB29}" srcOrd="1" destOrd="0" presId="urn:microsoft.com/office/officeart/2005/8/layout/lProcess2"/>
    <dgm:cxn modelId="{C3DD9EB6-D7A0-4C94-AB15-A8EBCF066CB6}" type="presOf" srcId="{1BA491EB-77AF-46A4-82CE-CF74CFB478A2}" destId="{9C5A11C7-408E-4B96-B327-DA44393A8213}" srcOrd="0" destOrd="0" presId="urn:microsoft.com/office/officeart/2005/8/layout/lProcess2"/>
    <dgm:cxn modelId="{DE841DEF-800E-481A-9ED3-D05F39112941}" type="presOf" srcId="{1BA491EB-77AF-46A4-82CE-CF74CFB478A2}" destId="{65EDF51A-4D44-4BF7-BE00-353ABC4CE2CC}" srcOrd="1" destOrd="0" presId="urn:microsoft.com/office/officeart/2005/8/layout/lProcess2"/>
    <dgm:cxn modelId="{D5A4C473-6F18-43DD-91F0-A6BDA2EF667E}" type="presOf" srcId="{EA0F50D2-A5BD-4B7B-9CC9-0A6A580B651B}" destId="{56D16086-24F6-443E-9B6A-8597A46CD24F}" srcOrd="1" destOrd="0" presId="urn:microsoft.com/office/officeart/2005/8/layout/lProcess2"/>
    <dgm:cxn modelId="{91227EFF-CDF0-4180-9FFD-E78925AB93CA}" srcId="{EA0F50D2-A5BD-4B7B-9CC9-0A6A580B651B}" destId="{47C1C207-55F3-407B-A86F-29D338B7CE0E}" srcOrd="0" destOrd="0" parTransId="{E1B4F199-D234-48D1-B7F2-446B2794E2F7}" sibTransId="{6A386369-49C6-4336-9880-2813FA11F2D6}"/>
    <dgm:cxn modelId="{D3FFED2B-FFA2-4FD2-8B26-52FA5BE6EC3F}" type="presOf" srcId="{2126D45B-1C8E-4710-81A7-66D91783B474}" destId="{B9C0A074-BD01-4D17-AB4B-69499789E8D4}" srcOrd="0" destOrd="0" presId="urn:microsoft.com/office/officeart/2005/8/layout/lProcess2"/>
    <dgm:cxn modelId="{075184BD-578A-481E-A4FF-1FF6B011FF82}" type="presOf" srcId="{8E09F4D0-A9CC-4F52-89CE-CA5FDF590564}" destId="{DB257F6B-12F9-4361-8669-788257DF8F59}" srcOrd="0" destOrd="0" presId="urn:microsoft.com/office/officeart/2005/8/layout/lProcess2"/>
    <dgm:cxn modelId="{EB01FA4C-FD55-4F4A-998C-3AF9D00E7ABD}" type="presOf" srcId="{47C1C207-55F3-407B-A86F-29D338B7CE0E}" destId="{692B4126-C4E7-4E3C-9B51-6DB94D3DF57D}" srcOrd="0" destOrd="0" presId="urn:microsoft.com/office/officeart/2005/8/layout/lProcess2"/>
    <dgm:cxn modelId="{23266B95-6854-424D-A30B-FF1D284A9C38}" srcId="{5E2D74C1-3348-4C8A-9455-1CA3A5B265E3}" destId="{1BA491EB-77AF-46A4-82CE-CF74CFB478A2}" srcOrd="0" destOrd="0" parTransId="{571360CC-F935-466F-9CCC-8B5B222A26A1}" sibTransId="{3EB9FDFA-F862-4D31-921B-933E6245F599}"/>
    <dgm:cxn modelId="{AFAADA14-7C07-43B4-BBE6-75A1000C8E2D}" srcId="{1BA491EB-77AF-46A4-82CE-CF74CFB478A2}" destId="{3C42587A-9CA3-4769-8A64-57A2A85E7F7F}" srcOrd="0" destOrd="0" parTransId="{645A9C6D-307C-4C83-88F8-03B98BEFEA0A}" sibTransId="{5640F900-6997-4746-980F-6E93D9C6C824}"/>
    <dgm:cxn modelId="{94081C74-E683-4421-9823-CC7D446501F9}" srcId="{2126D45B-1C8E-4710-81A7-66D91783B474}" destId="{8E09F4D0-A9CC-4F52-89CE-CA5FDF590564}" srcOrd="0" destOrd="0" parTransId="{914CEC95-B693-4D65-B8D7-FF39EA2EF3E8}" sibTransId="{50744671-0641-45C8-ACFA-2E6C03CD2E42}"/>
    <dgm:cxn modelId="{2868B800-F1D5-421A-BF8E-2544761B82C2}" type="presOf" srcId="{EA0F50D2-A5BD-4B7B-9CC9-0A6A580B651B}" destId="{6FDE7F9C-F049-4D74-80FE-B504CCBE6F2D}" srcOrd="0" destOrd="0" presId="urn:microsoft.com/office/officeart/2005/8/layout/lProcess2"/>
    <dgm:cxn modelId="{E7896343-0EDE-4A94-88D3-27973FECF92B}" type="presOf" srcId="{3C42587A-9CA3-4769-8A64-57A2A85E7F7F}" destId="{CADD7402-142D-412E-8BF0-AC3213A0F195}" srcOrd="0" destOrd="0" presId="urn:microsoft.com/office/officeart/2005/8/layout/lProcess2"/>
    <dgm:cxn modelId="{7E5F81E7-0B32-4C2B-87CB-7629E6C0CE45}" type="presOf" srcId="{5E2D74C1-3348-4C8A-9455-1CA3A5B265E3}" destId="{8A00E212-D502-498B-B0D7-4066BEE11180}" srcOrd="0" destOrd="0" presId="urn:microsoft.com/office/officeart/2005/8/layout/lProcess2"/>
    <dgm:cxn modelId="{A17451CF-FAE3-412E-BE46-8B1FEC190FD1}" srcId="{5E2D74C1-3348-4C8A-9455-1CA3A5B265E3}" destId="{2126D45B-1C8E-4710-81A7-66D91783B474}" srcOrd="2" destOrd="0" parTransId="{73877FC0-E340-496A-9765-FA5F461D6894}" sibTransId="{8D179F75-8971-46FD-A510-6DF2B33BB727}"/>
    <dgm:cxn modelId="{0E32C933-A721-4F9A-B424-325A86A28899}" srcId="{5E2D74C1-3348-4C8A-9455-1CA3A5B265E3}" destId="{EA0F50D2-A5BD-4B7B-9CC9-0A6A580B651B}" srcOrd="1" destOrd="0" parTransId="{F5CD61E6-DF20-4349-A43D-26E0663CAC96}" sibTransId="{D6A0B6E8-C271-4382-BC2F-5B8B506A31E6}"/>
    <dgm:cxn modelId="{C37EC4BB-9469-40BC-890C-30D3B65B729E}" type="presParOf" srcId="{8A00E212-D502-498B-B0D7-4066BEE11180}" destId="{F58921E3-7A0F-4A11-9742-AA0AA1AFAD08}" srcOrd="0" destOrd="0" presId="urn:microsoft.com/office/officeart/2005/8/layout/lProcess2"/>
    <dgm:cxn modelId="{20B7B706-068E-40AA-8D2F-DD025ECA9332}" type="presParOf" srcId="{F58921E3-7A0F-4A11-9742-AA0AA1AFAD08}" destId="{9C5A11C7-408E-4B96-B327-DA44393A8213}" srcOrd="0" destOrd="0" presId="urn:microsoft.com/office/officeart/2005/8/layout/lProcess2"/>
    <dgm:cxn modelId="{1777A4F8-F138-4C21-AA79-6A08596A8E7D}" type="presParOf" srcId="{F58921E3-7A0F-4A11-9742-AA0AA1AFAD08}" destId="{65EDF51A-4D44-4BF7-BE00-353ABC4CE2CC}" srcOrd="1" destOrd="0" presId="urn:microsoft.com/office/officeart/2005/8/layout/lProcess2"/>
    <dgm:cxn modelId="{7F7A7ADC-776D-46C4-AEA3-9209C577AF27}" type="presParOf" srcId="{F58921E3-7A0F-4A11-9742-AA0AA1AFAD08}" destId="{524D3ED6-1D8F-43A3-83B7-7F76D79C81AC}" srcOrd="2" destOrd="0" presId="urn:microsoft.com/office/officeart/2005/8/layout/lProcess2"/>
    <dgm:cxn modelId="{4D33695F-F3E3-42A2-BF3B-2BD0CF2B0675}" type="presParOf" srcId="{524D3ED6-1D8F-43A3-83B7-7F76D79C81AC}" destId="{0D4CC34E-FE6B-45E0-BBC3-D191F3ADCF64}" srcOrd="0" destOrd="0" presId="urn:microsoft.com/office/officeart/2005/8/layout/lProcess2"/>
    <dgm:cxn modelId="{94554FCB-87BB-44EA-A8B6-61969381F15D}" type="presParOf" srcId="{0D4CC34E-FE6B-45E0-BBC3-D191F3ADCF64}" destId="{CADD7402-142D-412E-8BF0-AC3213A0F195}" srcOrd="0" destOrd="0" presId="urn:microsoft.com/office/officeart/2005/8/layout/lProcess2"/>
    <dgm:cxn modelId="{FC6703CC-51D5-4CD1-9522-ECAA18F5D0DE}" type="presParOf" srcId="{8A00E212-D502-498B-B0D7-4066BEE11180}" destId="{722E72E7-673C-44E4-9A25-C422415A7E74}" srcOrd="1" destOrd="0" presId="urn:microsoft.com/office/officeart/2005/8/layout/lProcess2"/>
    <dgm:cxn modelId="{F941E56C-5287-4547-9038-41EE745A7634}" type="presParOf" srcId="{8A00E212-D502-498B-B0D7-4066BEE11180}" destId="{02FE3395-8EDD-43E5-AE06-7BAB5406891F}" srcOrd="2" destOrd="0" presId="urn:microsoft.com/office/officeart/2005/8/layout/lProcess2"/>
    <dgm:cxn modelId="{1D1E9C5F-069C-43B7-8A0B-8F8966481049}" type="presParOf" srcId="{02FE3395-8EDD-43E5-AE06-7BAB5406891F}" destId="{6FDE7F9C-F049-4D74-80FE-B504CCBE6F2D}" srcOrd="0" destOrd="0" presId="urn:microsoft.com/office/officeart/2005/8/layout/lProcess2"/>
    <dgm:cxn modelId="{FEC3EBA6-24E8-4D1D-AF4E-3D6F544CA9B9}" type="presParOf" srcId="{02FE3395-8EDD-43E5-AE06-7BAB5406891F}" destId="{56D16086-24F6-443E-9B6A-8597A46CD24F}" srcOrd="1" destOrd="0" presId="urn:microsoft.com/office/officeart/2005/8/layout/lProcess2"/>
    <dgm:cxn modelId="{0314AF90-80A5-4CCC-949D-7F9B004896AB}" type="presParOf" srcId="{02FE3395-8EDD-43E5-AE06-7BAB5406891F}" destId="{37C560F9-FE8B-4BCD-B1C7-B4A0F125A080}" srcOrd="2" destOrd="0" presId="urn:microsoft.com/office/officeart/2005/8/layout/lProcess2"/>
    <dgm:cxn modelId="{37927577-D007-4087-BA55-48BFFCEA7997}" type="presParOf" srcId="{37C560F9-FE8B-4BCD-B1C7-B4A0F125A080}" destId="{8A454030-9799-4B1C-A7D7-41AC59431843}" srcOrd="0" destOrd="0" presId="urn:microsoft.com/office/officeart/2005/8/layout/lProcess2"/>
    <dgm:cxn modelId="{549F7B8D-2E8A-4448-BD1A-5357B46817BD}" type="presParOf" srcId="{8A454030-9799-4B1C-A7D7-41AC59431843}" destId="{692B4126-C4E7-4E3C-9B51-6DB94D3DF57D}" srcOrd="0" destOrd="0" presId="urn:microsoft.com/office/officeart/2005/8/layout/lProcess2"/>
    <dgm:cxn modelId="{EBC8A2D3-CF7E-4A86-BCC6-48A03121F15C}" type="presParOf" srcId="{8A00E212-D502-498B-B0D7-4066BEE11180}" destId="{7CFE2B2C-E1B9-4CDD-8A5B-B6C39588A34E}" srcOrd="3" destOrd="0" presId="urn:microsoft.com/office/officeart/2005/8/layout/lProcess2"/>
    <dgm:cxn modelId="{FE0F4955-D284-45FB-BAAF-9A382753914F}" type="presParOf" srcId="{8A00E212-D502-498B-B0D7-4066BEE11180}" destId="{8D36D611-D844-4B2B-BCFB-7A1EF890CF6C}" srcOrd="4" destOrd="0" presId="urn:microsoft.com/office/officeart/2005/8/layout/lProcess2"/>
    <dgm:cxn modelId="{55103517-E5CD-41F2-BDFA-27939CCC507F}" type="presParOf" srcId="{8D36D611-D844-4B2B-BCFB-7A1EF890CF6C}" destId="{B9C0A074-BD01-4D17-AB4B-69499789E8D4}" srcOrd="0" destOrd="0" presId="urn:microsoft.com/office/officeart/2005/8/layout/lProcess2"/>
    <dgm:cxn modelId="{55109317-7558-41B3-9F07-A4CC5322B46B}" type="presParOf" srcId="{8D36D611-D844-4B2B-BCFB-7A1EF890CF6C}" destId="{E6B28265-552A-4667-9439-53489306CB29}" srcOrd="1" destOrd="0" presId="urn:microsoft.com/office/officeart/2005/8/layout/lProcess2"/>
    <dgm:cxn modelId="{2F82E479-8D7E-4749-A744-0893571EA558}" type="presParOf" srcId="{8D36D611-D844-4B2B-BCFB-7A1EF890CF6C}" destId="{F8DC4046-EFCB-4AC4-86F5-104EEB0DB38C}" srcOrd="2" destOrd="0" presId="urn:microsoft.com/office/officeart/2005/8/layout/lProcess2"/>
    <dgm:cxn modelId="{629CD61F-9E30-4ABF-8BF5-9B56293DED8F}" type="presParOf" srcId="{F8DC4046-EFCB-4AC4-86F5-104EEB0DB38C}" destId="{26FE3F39-B0B4-45B7-8D0A-BCD44B1BFDD0}" srcOrd="0" destOrd="0" presId="urn:microsoft.com/office/officeart/2005/8/layout/lProcess2"/>
    <dgm:cxn modelId="{846CED83-CBA6-4193-9462-84EA162A6C47}" type="presParOf" srcId="{26FE3F39-B0B4-45B7-8D0A-BCD44B1BFDD0}" destId="{DB257F6B-12F9-4361-8669-788257DF8F5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0DCA1-82B3-46BE-BBBB-4B37ECA59872}">
      <dsp:nvSpPr>
        <dsp:cNvPr id="0" name=""/>
        <dsp:cNvSpPr/>
      </dsp:nvSpPr>
      <dsp:spPr>
        <a:xfrm>
          <a:off x="344335" y="1023258"/>
          <a:ext cx="1071193" cy="107119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ADC2A9-4F9D-4602-8D17-53884295AF47}">
      <dsp:nvSpPr>
        <dsp:cNvPr id="0" name=""/>
        <dsp:cNvSpPr/>
      </dsp:nvSpPr>
      <dsp:spPr>
        <a:xfrm>
          <a:off x="572622" y="1251545"/>
          <a:ext cx="614619" cy="61461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ABBDB6-5837-4F25-9CFD-AE902F08F42F}">
      <dsp:nvSpPr>
        <dsp:cNvPr id="0" name=""/>
        <dsp:cNvSpPr/>
      </dsp:nvSpPr>
      <dsp:spPr>
        <a:xfrm>
          <a:off x="1904" y="2428101"/>
          <a:ext cx="1756054" cy="899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cap="all"/>
          </a:pPr>
          <a:r>
            <a:rPr lang="en-CA" sz="1800" kern="1200" cap="none" dirty="0">
              <a:solidFill>
                <a:schemeClr val="accent5">
                  <a:lumMod val="75000"/>
                </a:schemeClr>
              </a:solidFill>
              <a:latin typeface="Metropolis" panose="00000500000000000000" pitchFamily="50" charset="0"/>
              <a:ea typeface="Verdana" panose="020B0604030504040204" pitchFamily="34" charset="0"/>
            </a:rPr>
            <a:t>how-to videos /   des </a:t>
          </a:r>
          <a:r>
            <a:rPr lang="en-CA" sz="1800" kern="1200" cap="none" dirty="0" err="1">
              <a:solidFill>
                <a:schemeClr val="accent5">
                  <a:lumMod val="75000"/>
                </a:schemeClr>
              </a:solidFill>
              <a:latin typeface="Metropolis" panose="00000500000000000000" pitchFamily="50" charset="0"/>
              <a:ea typeface="Verdana" panose="020B0604030504040204" pitchFamily="34" charset="0"/>
            </a:rPr>
            <a:t>vidéos</a:t>
          </a:r>
          <a:r>
            <a:rPr lang="en-CA" sz="1800" kern="1200" cap="none" dirty="0">
              <a:solidFill>
                <a:schemeClr val="accent5">
                  <a:lumMod val="75000"/>
                </a:schemeClr>
              </a:solidFill>
              <a:latin typeface="Metropolis" panose="00000500000000000000" pitchFamily="50" charset="0"/>
              <a:ea typeface="Verdana" panose="020B0604030504040204" pitchFamily="34" charset="0"/>
            </a:rPr>
            <a:t> </a:t>
          </a:r>
          <a:r>
            <a:rPr lang="en-CA" sz="1800" kern="1200" cap="none" dirty="0" err="1">
              <a:solidFill>
                <a:schemeClr val="accent5">
                  <a:lumMod val="75000"/>
                </a:schemeClr>
              </a:solidFill>
              <a:latin typeface="Metropolis" panose="00000500000000000000" pitchFamily="50" charset="0"/>
              <a:ea typeface="Verdana" panose="020B0604030504040204" pitchFamily="34" charset="0"/>
            </a:rPr>
            <a:t>didactiques</a:t>
          </a:r>
          <a:endParaRPr lang="en-US" sz="1800" kern="1200" cap="none" dirty="0">
            <a:solidFill>
              <a:schemeClr val="accent5">
                <a:lumMod val="75000"/>
              </a:schemeClr>
            </a:solidFill>
            <a:latin typeface="Metropolis" panose="00000500000000000000" pitchFamily="50" charset="0"/>
            <a:ea typeface="Verdana" panose="020B0604030504040204" pitchFamily="34" charset="0"/>
          </a:endParaRPr>
        </a:p>
      </dsp:txBody>
      <dsp:txXfrm>
        <a:off x="1904" y="2428101"/>
        <a:ext cx="1756054" cy="899978"/>
      </dsp:txXfrm>
    </dsp:sp>
    <dsp:sp modelId="{6626395D-96A3-4E85-B192-322ACDFAFE9C}">
      <dsp:nvSpPr>
        <dsp:cNvPr id="0" name=""/>
        <dsp:cNvSpPr/>
      </dsp:nvSpPr>
      <dsp:spPr>
        <a:xfrm>
          <a:off x="2407699" y="1023258"/>
          <a:ext cx="1071193" cy="1071193"/>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0D4D33-247F-479B-B93C-E63521E7911B}">
      <dsp:nvSpPr>
        <dsp:cNvPr id="0" name=""/>
        <dsp:cNvSpPr/>
      </dsp:nvSpPr>
      <dsp:spPr>
        <a:xfrm>
          <a:off x="2635986" y="1251545"/>
          <a:ext cx="614619" cy="61461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8BC84E-8164-4AEE-BD5C-F79937D4C023}">
      <dsp:nvSpPr>
        <dsp:cNvPr id="0" name=""/>
        <dsp:cNvSpPr/>
      </dsp:nvSpPr>
      <dsp:spPr>
        <a:xfrm>
          <a:off x="2065269" y="2428101"/>
          <a:ext cx="1756054" cy="899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Educational scenarios / </a:t>
          </a:r>
          <a:r>
            <a:rPr lang="en-CA" sz="1800" kern="1200" cap="none" dirty="0" err="1">
              <a:solidFill>
                <a:srgbClr val="5E3A64">
                  <a:lumMod val="75000"/>
                </a:srgbClr>
              </a:solidFill>
              <a:latin typeface="Metropolis" panose="00000500000000000000" pitchFamily="50" charset="0"/>
              <a:ea typeface="Verdana" panose="020B0604030504040204" pitchFamily="34" charset="0"/>
              <a:cs typeface="+mn-cs"/>
            </a:rPr>
            <a:t>Scénarios</a:t>
          </a: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 </a:t>
          </a:r>
          <a:r>
            <a:rPr lang="en-CA" sz="1800" kern="1200" cap="none" dirty="0" err="1">
              <a:solidFill>
                <a:srgbClr val="5E3A64">
                  <a:lumMod val="75000"/>
                </a:srgbClr>
              </a:solidFill>
              <a:latin typeface="Metropolis" panose="00000500000000000000" pitchFamily="50" charset="0"/>
              <a:ea typeface="Verdana" panose="020B0604030504040204" pitchFamily="34" charset="0"/>
              <a:cs typeface="+mn-cs"/>
            </a:rPr>
            <a:t>éducatifs</a:t>
          </a:r>
          <a:endParaRPr lang="en-US" sz="1800" kern="1200" cap="none" dirty="0">
            <a:solidFill>
              <a:srgbClr val="5E3A64">
                <a:lumMod val="75000"/>
              </a:srgbClr>
            </a:solidFill>
            <a:latin typeface="Metropolis" panose="00000500000000000000" pitchFamily="50" charset="0"/>
            <a:ea typeface="Verdana" panose="020B0604030504040204" pitchFamily="34" charset="0"/>
            <a:cs typeface="+mn-cs"/>
          </a:endParaRPr>
        </a:p>
      </dsp:txBody>
      <dsp:txXfrm>
        <a:off x="2065269" y="2428101"/>
        <a:ext cx="1756054" cy="899978"/>
      </dsp:txXfrm>
    </dsp:sp>
    <dsp:sp modelId="{E6DDF347-3722-4E61-AC12-F59733C43153}">
      <dsp:nvSpPr>
        <dsp:cNvPr id="0" name=""/>
        <dsp:cNvSpPr/>
      </dsp:nvSpPr>
      <dsp:spPr>
        <a:xfrm>
          <a:off x="4471063" y="1023258"/>
          <a:ext cx="1071193" cy="1071193"/>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BBAA00-5E1A-4F57-8A2C-B4C847ACE99C}">
      <dsp:nvSpPr>
        <dsp:cNvPr id="0" name=""/>
        <dsp:cNvSpPr/>
      </dsp:nvSpPr>
      <dsp:spPr>
        <a:xfrm>
          <a:off x="4699351" y="1251545"/>
          <a:ext cx="614619" cy="61461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7FD50C-EAEE-4382-A13E-8DC32182CE9E}">
      <dsp:nvSpPr>
        <dsp:cNvPr id="0" name=""/>
        <dsp:cNvSpPr/>
      </dsp:nvSpPr>
      <dsp:spPr>
        <a:xfrm>
          <a:off x="4128633" y="2428101"/>
          <a:ext cx="1756054" cy="899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cap="all"/>
          </a:pP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Scripts / </a:t>
          </a:r>
        </a:p>
        <a:p>
          <a:pPr marL="0" lvl="0" indent="0" algn="ctr" defTabSz="889000">
            <a:lnSpc>
              <a:spcPct val="100000"/>
            </a:lnSpc>
            <a:spcBef>
              <a:spcPct val="0"/>
            </a:spcBef>
            <a:spcAft>
              <a:spcPts val="0"/>
            </a:spcAft>
            <a:buNone/>
            <a:defRPr cap="all"/>
          </a:pP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Des </a:t>
          </a:r>
          <a:r>
            <a:rPr lang="en-CA" sz="1800" kern="1200" cap="none" dirty="0" err="1">
              <a:solidFill>
                <a:srgbClr val="5E3A64">
                  <a:lumMod val="75000"/>
                </a:srgbClr>
              </a:solidFill>
              <a:latin typeface="Metropolis" panose="00000500000000000000" pitchFamily="50" charset="0"/>
              <a:ea typeface="Verdana" panose="020B0604030504040204" pitchFamily="34" charset="0"/>
              <a:cs typeface="+mn-cs"/>
            </a:rPr>
            <a:t>exemples</a:t>
          </a: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 de dialogue</a:t>
          </a:r>
          <a:endParaRPr lang="en-US" sz="1800" kern="1200" cap="none" dirty="0">
            <a:solidFill>
              <a:srgbClr val="5E3A64">
                <a:lumMod val="75000"/>
              </a:srgbClr>
            </a:solidFill>
            <a:latin typeface="Metropolis" panose="00000500000000000000" pitchFamily="50" charset="0"/>
            <a:ea typeface="Verdana" panose="020B0604030504040204" pitchFamily="34" charset="0"/>
            <a:cs typeface="+mn-cs"/>
          </a:endParaRPr>
        </a:p>
      </dsp:txBody>
      <dsp:txXfrm>
        <a:off x="4128633" y="2428101"/>
        <a:ext cx="1756054" cy="899978"/>
      </dsp:txXfrm>
    </dsp:sp>
    <dsp:sp modelId="{9FF145CE-4026-4BF1-9E38-90477F452FF7}">
      <dsp:nvSpPr>
        <dsp:cNvPr id="0" name=""/>
        <dsp:cNvSpPr/>
      </dsp:nvSpPr>
      <dsp:spPr>
        <a:xfrm>
          <a:off x="6815440" y="1023258"/>
          <a:ext cx="1071193" cy="1071193"/>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DDF49B-FB54-4445-8F1D-E5D471B228DD}">
      <dsp:nvSpPr>
        <dsp:cNvPr id="0" name=""/>
        <dsp:cNvSpPr/>
      </dsp:nvSpPr>
      <dsp:spPr>
        <a:xfrm>
          <a:off x="7043727" y="1251545"/>
          <a:ext cx="614619" cy="614619"/>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DDE5B-C679-4D0E-8A62-A576D3F59726}">
      <dsp:nvSpPr>
        <dsp:cNvPr id="0" name=""/>
        <dsp:cNvSpPr/>
      </dsp:nvSpPr>
      <dsp:spPr>
        <a:xfrm>
          <a:off x="6191997" y="2428101"/>
          <a:ext cx="2318079" cy="899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Knowledge checks / </a:t>
          </a:r>
          <a:r>
            <a:rPr lang="en-CA" sz="1800" kern="1200" cap="none" dirty="0" err="1">
              <a:solidFill>
                <a:srgbClr val="5E3A64">
                  <a:lumMod val="75000"/>
                </a:srgbClr>
              </a:solidFill>
              <a:latin typeface="Metropolis" panose="00000500000000000000" pitchFamily="50" charset="0"/>
              <a:ea typeface="Verdana" panose="020B0604030504040204" pitchFamily="34" charset="0"/>
              <a:cs typeface="+mn-cs"/>
            </a:rPr>
            <a:t>Vérification</a:t>
          </a: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 des </a:t>
          </a:r>
          <a:r>
            <a:rPr lang="en-CA" sz="1800" kern="1200" cap="none" dirty="0" err="1">
              <a:solidFill>
                <a:srgbClr val="5E3A64">
                  <a:lumMod val="75000"/>
                </a:srgbClr>
              </a:solidFill>
              <a:latin typeface="Metropolis" panose="00000500000000000000" pitchFamily="50" charset="0"/>
              <a:ea typeface="Verdana" panose="020B0604030504040204" pitchFamily="34" charset="0"/>
              <a:cs typeface="+mn-cs"/>
            </a:rPr>
            <a:t>connaissances</a:t>
          </a:r>
          <a:endParaRPr lang="en-US" sz="1800" kern="1200" cap="none" dirty="0">
            <a:solidFill>
              <a:srgbClr val="5E3A64">
                <a:lumMod val="75000"/>
              </a:srgbClr>
            </a:solidFill>
            <a:latin typeface="Metropolis" panose="00000500000000000000" pitchFamily="50" charset="0"/>
            <a:ea typeface="Verdana" panose="020B0604030504040204" pitchFamily="34" charset="0"/>
            <a:cs typeface="+mn-cs"/>
          </a:endParaRPr>
        </a:p>
      </dsp:txBody>
      <dsp:txXfrm>
        <a:off x="6191997" y="2428101"/>
        <a:ext cx="2318079" cy="899978"/>
      </dsp:txXfrm>
    </dsp:sp>
    <dsp:sp modelId="{8AD0D8D5-05A8-4C20-ACF6-888D26A4A2EC}">
      <dsp:nvSpPr>
        <dsp:cNvPr id="0" name=""/>
        <dsp:cNvSpPr/>
      </dsp:nvSpPr>
      <dsp:spPr>
        <a:xfrm>
          <a:off x="9296631" y="1023258"/>
          <a:ext cx="1071193" cy="1071193"/>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726394-1439-4511-81B8-ADB3318E3F3D}">
      <dsp:nvSpPr>
        <dsp:cNvPr id="0" name=""/>
        <dsp:cNvSpPr/>
      </dsp:nvSpPr>
      <dsp:spPr>
        <a:xfrm>
          <a:off x="9524919" y="1251545"/>
          <a:ext cx="614619" cy="614619"/>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CB9739-628D-413B-8917-53B6ADC7F12D}">
      <dsp:nvSpPr>
        <dsp:cNvPr id="0" name=""/>
        <dsp:cNvSpPr/>
      </dsp:nvSpPr>
      <dsp:spPr>
        <a:xfrm>
          <a:off x="8819291" y="2444724"/>
          <a:ext cx="2029683" cy="899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cap="all"/>
          </a:pPr>
          <a:r>
            <a:rPr lang="en-CA" sz="1800" kern="1200" cap="none" dirty="0">
              <a:solidFill>
                <a:srgbClr val="5E3A64">
                  <a:lumMod val="75000"/>
                </a:srgbClr>
              </a:solidFill>
              <a:latin typeface="Metropolis" panose="00000500000000000000" pitchFamily="50" charset="0"/>
              <a:ea typeface="Verdana" panose="020B0604030504040204" pitchFamily="34" charset="0"/>
              <a:cs typeface="+mn-cs"/>
            </a:rPr>
            <a:t>Reflections /  </a:t>
          </a:r>
          <a:r>
            <a:rPr lang="en-CA" sz="1800" kern="1200" cap="none" dirty="0" err="1">
              <a:solidFill>
                <a:srgbClr val="5E3A64">
                  <a:lumMod val="75000"/>
                </a:srgbClr>
              </a:solidFill>
              <a:latin typeface="Metropolis" panose="00000500000000000000" pitchFamily="50" charset="0"/>
              <a:ea typeface="Verdana" panose="020B0604030504040204" pitchFamily="34" charset="0"/>
              <a:cs typeface="+mn-cs"/>
            </a:rPr>
            <a:t>Réflexions</a:t>
          </a:r>
          <a:endParaRPr lang="en-US" sz="1800" kern="1200" cap="none" dirty="0">
            <a:solidFill>
              <a:srgbClr val="5E3A64">
                <a:lumMod val="75000"/>
              </a:srgbClr>
            </a:solidFill>
            <a:latin typeface="Metropolis" panose="00000500000000000000" pitchFamily="50" charset="0"/>
            <a:ea typeface="Verdana" panose="020B0604030504040204" pitchFamily="34" charset="0"/>
            <a:cs typeface="+mn-cs"/>
          </a:endParaRPr>
        </a:p>
      </dsp:txBody>
      <dsp:txXfrm>
        <a:off x="8819291" y="2444724"/>
        <a:ext cx="2029683" cy="899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A11C7-408E-4B96-B327-DA44393A8213}">
      <dsp:nvSpPr>
        <dsp:cNvPr id="0" name=""/>
        <dsp:cNvSpPr/>
      </dsp:nvSpPr>
      <dsp:spPr>
        <a:xfrm>
          <a:off x="1305" y="0"/>
          <a:ext cx="3395513" cy="4998720"/>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CA" sz="2400" b="1" kern="1200" dirty="0">
              <a:latin typeface="Metropolis Semi Bold" panose="00000700000000000000" charset="0"/>
            </a:rPr>
            <a:t>Phase 1 </a:t>
          </a:r>
        </a:p>
        <a:p>
          <a:pPr lvl="0" algn="ctr" defTabSz="1066800">
            <a:lnSpc>
              <a:spcPct val="90000"/>
            </a:lnSpc>
            <a:spcBef>
              <a:spcPct val="0"/>
            </a:spcBef>
            <a:spcAft>
              <a:spcPct val="35000"/>
            </a:spcAft>
          </a:pPr>
          <a:r>
            <a:rPr lang="en-CA" sz="2400" kern="1200" dirty="0">
              <a:latin typeface="Metropolis Semi Bold" panose="00000700000000000000" charset="0"/>
            </a:rPr>
            <a:t>(2020-2021)</a:t>
          </a:r>
        </a:p>
      </dsp:txBody>
      <dsp:txXfrm>
        <a:off x="1305" y="0"/>
        <a:ext cx="3395513" cy="1499616"/>
      </dsp:txXfrm>
    </dsp:sp>
    <dsp:sp modelId="{CADD7402-142D-412E-8BF0-AC3213A0F195}">
      <dsp:nvSpPr>
        <dsp:cNvPr id="0" name=""/>
        <dsp:cNvSpPr/>
      </dsp:nvSpPr>
      <dsp:spPr>
        <a:xfrm>
          <a:off x="259066" y="1504197"/>
          <a:ext cx="2879993" cy="3240005"/>
        </a:xfrm>
        <a:prstGeom prst="roundRect">
          <a:avLst>
            <a:gd name="adj" fmla="val 10000"/>
          </a:avLst>
        </a:prstGeom>
        <a:solidFill>
          <a:srgbClr val="8331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150000"/>
            </a:lnSpc>
            <a:spcBef>
              <a:spcPct val="0"/>
            </a:spcBef>
            <a:spcAft>
              <a:spcPts val="0"/>
            </a:spcAft>
          </a:pPr>
          <a:r>
            <a:rPr lang="en-CA" sz="1400" kern="1200" dirty="0">
              <a:latin typeface="Metropolis Semi Bold" panose="00000700000000000000" charset="0"/>
            </a:rPr>
            <a:t>National-level mixed method study of CM learning needs and preferences among physicians &amp; social workers. / </a:t>
          </a:r>
        </a:p>
        <a:p>
          <a:pPr lvl="0" algn="ctr" defTabSz="622300">
            <a:lnSpc>
              <a:spcPct val="150000"/>
            </a:lnSpc>
            <a:spcBef>
              <a:spcPct val="0"/>
            </a:spcBef>
            <a:spcAft>
              <a:spcPts val="0"/>
            </a:spcAft>
          </a:pPr>
          <a:endParaRPr lang="en-CA" sz="1400" kern="1200" noProof="0" dirty="0">
            <a:latin typeface="Metropolis Semi Bold" panose="00000700000000000000" charset="0"/>
          </a:endParaRPr>
        </a:p>
        <a:p>
          <a:pPr lvl="0" algn="ctr" defTabSz="622300">
            <a:lnSpc>
              <a:spcPct val="150000"/>
            </a:lnSpc>
            <a:spcBef>
              <a:spcPct val="0"/>
            </a:spcBef>
            <a:spcAft>
              <a:spcPts val="0"/>
            </a:spcAft>
          </a:pPr>
          <a:r>
            <a:rPr lang="fr-CA" sz="1400" kern="1200" noProof="0" dirty="0">
              <a:latin typeface="Metropolis Semi Bold" panose="00000700000000000000" charset="0"/>
            </a:rPr>
            <a:t>Évaluation nationale à méthode mixte des besoins et préférences de formation des médecins et des travailleurs sociaux quant à la ME.</a:t>
          </a:r>
          <a:endParaRPr lang="en-CA" sz="1400" kern="1200" dirty="0">
            <a:latin typeface="Metropolis Semi Bold" panose="00000700000000000000" charset="0"/>
          </a:endParaRPr>
        </a:p>
      </dsp:txBody>
      <dsp:txXfrm>
        <a:off x="343418" y="1588549"/>
        <a:ext cx="2711289" cy="3071301"/>
      </dsp:txXfrm>
    </dsp:sp>
    <dsp:sp modelId="{6FDE7F9C-F049-4D74-80FE-B504CCBE6F2D}">
      <dsp:nvSpPr>
        <dsp:cNvPr id="0" name=""/>
        <dsp:cNvSpPr/>
      </dsp:nvSpPr>
      <dsp:spPr>
        <a:xfrm>
          <a:off x="3651483" y="0"/>
          <a:ext cx="3395513" cy="4998720"/>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CA" sz="2400" b="1" kern="1200" dirty="0">
              <a:latin typeface="Metropolis Semi Bold" panose="00000700000000000000" charset="0"/>
            </a:rPr>
            <a:t>Phase 2</a:t>
          </a:r>
        </a:p>
        <a:p>
          <a:pPr lvl="0" algn="ctr" defTabSz="1066800">
            <a:lnSpc>
              <a:spcPct val="90000"/>
            </a:lnSpc>
            <a:spcBef>
              <a:spcPct val="0"/>
            </a:spcBef>
            <a:spcAft>
              <a:spcPct val="35000"/>
            </a:spcAft>
          </a:pPr>
          <a:r>
            <a:rPr lang="en-CA" sz="2400" kern="1200" dirty="0">
              <a:latin typeface="Metropolis Semi Bold" panose="00000700000000000000" charset="0"/>
            </a:rPr>
            <a:t>(2021-2022)</a:t>
          </a:r>
        </a:p>
      </dsp:txBody>
      <dsp:txXfrm>
        <a:off x="3651483" y="0"/>
        <a:ext cx="3395513" cy="1499616"/>
      </dsp:txXfrm>
    </dsp:sp>
    <dsp:sp modelId="{692B4126-C4E7-4E3C-9B51-6DB94D3DF57D}">
      <dsp:nvSpPr>
        <dsp:cNvPr id="0" name=""/>
        <dsp:cNvSpPr/>
      </dsp:nvSpPr>
      <dsp:spPr>
        <a:xfrm>
          <a:off x="3909243" y="1504197"/>
          <a:ext cx="2879993" cy="3240005"/>
        </a:xfrm>
        <a:prstGeom prst="roundRect">
          <a:avLst>
            <a:gd name="adj" fmla="val 10000"/>
          </a:avLst>
        </a:prstGeom>
        <a:solidFill>
          <a:srgbClr val="005D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150000"/>
            </a:lnSpc>
            <a:spcBef>
              <a:spcPct val="0"/>
            </a:spcBef>
            <a:spcAft>
              <a:spcPts val="0"/>
            </a:spcAft>
          </a:pPr>
          <a:r>
            <a:rPr lang="en-CA" sz="1400" kern="1200" dirty="0">
              <a:latin typeface="Metropolis Semi Bold" panose="00000700000000000000" charset="0"/>
            </a:rPr>
            <a:t>User-testing of VEGA with physicians &amp; social workers in Alberta, Ontario, &amp; Quebec. / </a:t>
          </a:r>
        </a:p>
        <a:p>
          <a:pPr lvl="0" algn="ctr" defTabSz="622300">
            <a:lnSpc>
              <a:spcPct val="150000"/>
            </a:lnSpc>
            <a:spcBef>
              <a:spcPct val="0"/>
            </a:spcBef>
            <a:spcAft>
              <a:spcPts val="0"/>
            </a:spcAft>
          </a:pPr>
          <a:endParaRPr lang="en-CA" sz="1400" kern="1200" noProof="0" dirty="0">
            <a:latin typeface="Metropolis Semi Bold" panose="00000700000000000000" charset="0"/>
          </a:endParaRPr>
        </a:p>
        <a:p>
          <a:pPr lvl="0" algn="ctr" defTabSz="622300">
            <a:lnSpc>
              <a:spcPct val="150000"/>
            </a:lnSpc>
            <a:spcBef>
              <a:spcPct val="0"/>
            </a:spcBef>
            <a:spcAft>
              <a:spcPts val="0"/>
            </a:spcAft>
          </a:pPr>
          <a:r>
            <a:rPr lang="fr-CA" sz="1400" kern="1200" noProof="0" dirty="0">
              <a:latin typeface="Metropolis Semi Bold" panose="00000700000000000000" charset="0"/>
            </a:rPr>
            <a:t>Essais pilotes de la mise en œuvre de l’intervention VEGA auprès de médecins et de travailleurs sociaux en Alberta, en Ontario et au Québec.</a:t>
          </a:r>
          <a:endParaRPr lang="en-CA" sz="1400" kern="1200" dirty="0">
            <a:latin typeface="Metropolis Semi Bold" panose="00000700000000000000" charset="0"/>
          </a:endParaRPr>
        </a:p>
      </dsp:txBody>
      <dsp:txXfrm>
        <a:off x="3993595" y="1588549"/>
        <a:ext cx="2711289" cy="3071301"/>
      </dsp:txXfrm>
    </dsp:sp>
    <dsp:sp modelId="{B9C0A074-BD01-4D17-AB4B-69499789E8D4}">
      <dsp:nvSpPr>
        <dsp:cNvPr id="0" name=""/>
        <dsp:cNvSpPr/>
      </dsp:nvSpPr>
      <dsp:spPr>
        <a:xfrm>
          <a:off x="7301660" y="0"/>
          <a:ext cx="3395513" cy="4998720"/>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CA" sz="2400" b="1" kern="1200" dirty="0">
              <a:latin typeface="Metropolis Semi Bold" panose="00000700000000000000" charset="0"/>
            </a:rPr>
            <a:t>Phase 3</a:t>
          </a:r>
        </a:p>
        <a:p>
          <a:pPr lvl="0" algn="ctr" defTabSz="1066800">
            <a:lnSpc>
              <a:spcPct val="90000"/>
            </a:lnSpc>
            <a:spcBef>
              <a:spcPct val="0"/>
            </a:spcBef>
            <a:spcAft>
              <a:spcPct val="35000"/>
            </a:spcAft>
          </a:pPr>
          <a:r>
            <a:rPr lang="en-CA" sz="2400" b="0" kern="1200" dirty="0">
              <a:latin typeface="Metropolis Semi Bold" panose="00000700000000000000" charset="0"/>
            </a:rPr>
            <a:t>(2021-2023)</a:t>
          </a:r>
        </a:p>
      </dsp:txBody>
      <dsp:txXfrm>
        <a:off x="7301660" y="0"/>
        <a:ext cx="3395513" cy="1499616"/>
      </dsp:txXfrm>
    </dsp:sp>
    <dsp:sp modelId="{DB257F6B-12F9-4361-8669-788257DF8F59}">
      <dsp:nvSpPr>
        <dsp:cNvPr id="0" name=""/>
        <dsp:cNvSpPr/>
      </dsp:nvSpPr>
      <dsp:spPr>
        <a:xfrm>
          <a:off x="7559420" y="1504197"/>
          <a:ext cx="2879993" cy="3240005"/>
        </a:xfrm>
        <a:prstGeom prst="roundRect">
          <a:avLst>
            <a:gd name="adj" fmla="val 10000"/>
          </a:avLst>
        </a:prstGeom>
        <a:solidFill>
          <a:srgbClr val="5855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150000"/>
            </a:lnSpc>
            <a:spcBef>
              <a:spcPct val="0"/>
            </a:spcBef>
            <a:spcAft>
              <a:spcPts val="0"/>
            </a:spcAft>
          </a:pPr>
          <a:r>
            <a:rPr lang="en-CA" sz="1400" kern="1200" dirty="0">
              <a:latin typeface="Metropolis Semi Bold" panose="00000700000000000000" charset="0"/>
            </a:rPr>
            <a:t>Mixed method, open pilot trial of VEGA in three primary care clinics in each of Ontario, Alberta, &amp; Quebec. /</a:t>
          </a:r>
        </a:p>
        <a:p>
          <a:pPr lvl="0" algn="ctr" defTabSz="622300">
            <a:lnSpc>
              <a:spcPct val="150000"/>
            </a:lnSpc>
            <a:spcBef>
              <a:spcPct val="0"/>
            </a:spcBef>
            <a:spcAft>
              <a:spcPts val="0"/>
            </a:spcAft>
          </a:pPr>
          <a:endParaRPr lang="fr-CA" sz="1400" kern="1200" noProof="0" dirty="0">
            <a:latin typeface="Metropolis Semi Bold" panose="00000700000000000000" charset="0"/>
          </a:endParaRPr>
        </a:p>
        <a:p>
          <a:pPr lvl="0" algn="ctr" defTabSz="622300">
            <a:lnSpc>
              <a:spcPct val="150000"/>
            </a:lnSpc>
            <a:spcBef>
              <a:spcPct val="0"/>
            </a:spcBef>
            <a:spcAft>
              <a:spcPts val="0"/>
            </a:spcAft>
          </a:pPr>
          <a:r>
            <a:rPr lang="fr-CA" sz="1400" kern="1200" noProof="0" dirty="0">
              <a:latin typeface="Metropolis Semi Bold" panose="00000700000000000000" charset="0"/>
            </a:rPr>
            <a:t>Essai pilote ouvert à méthode mixte sur l’intervention VEGA dans trois cliniques de soins primaires en Ontario, en Alberta et au Québec.</a:t>
          </a:r>
          <a:endParaRPr lang="en-CA" sz="1400" kern="1200" dirty="0">
            <a:latin typeface="Metropolis Semi Bold" panose="00000700000000000000" charset="0"/>
          </a:endParaRPr>
        </a:p>
      </dsp:txBody>
      <dsp:txXfrm>
        <a:off x="7643772" y="1588549"/>
        <a:ext cx="2711289" cy="3071301"/>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DCC65-BB9E-47DE-8F0A-7D52F2A823F3}" type="datetimeFigureOut">
              <a:rPr lang="en-CA" smtClean="0"/>
              <a:t>2023-03-29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6EE68-6EC5-4EDD-B6A7-C4E60AF26716}" type="slidenum">
              <a:rPr lang="en-CA" smtClean="0"/>
              <a:t>‹#›</a:t>
            </a:fld>
            <a:endParaRPr lang="en-CA"/>
          </a:p>
        </p:txBody>
      </p:sp>
    </p:spTree>
    <p:extLst>
      <p:ext uri="{BB962C8B-B14F-4D97-AF65-F5344CB8AC3E}">
        <p14:creationId xmlns:p14="http://schemas.microsoft.com/office/powerpoint/2010/main" val="322859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vega-dev.stitchmedia.c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B6EE68-6EC5-4EDD-B6A7-C4E60AF26716}" type="slidenum">
              <a:rPr lang="en-CA" smtClean="0"/>
              <a:t>2</a:t>
            </a:fld>
            <a:endParaRPr lang="en-CA"/>
          </a:p>
        </p:txBody>
      </p:sp>
    </p:spTree>
    <p:extLst>
      <p:ext uri="{BB962C8B-B14F-4D97-AF65-F5344CB8AC3E}">
        <p14:creationId xmlns:p14="http://schemas.microsoft.com/office/powerpoint/2010/main" val="172131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EE68-6EC5-4EDD-B6A7-C4E60AF2671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530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B6EE68-6EC5-4EDD-B6A7-C4E60AF26716}" type="slidenum">
              <a:rPr lang="en-CA" smtClean="0"/>
              <a:t>13</a:t>
            </a:fld>
            <a:endParaRPr lang="en-CA"/>
          </a:p>
        </p:txBody>
      </p:sp>
    </p:spTree>
    <p:extLst>
      <p:ext uri="{BB962C8B-B14F-4D97-AF65-F5344CB8AC3E}">
        <p14:creationId xmlns:p14="http://schemas.microsoft.com/office/powerpoint/2010/main" val="3391763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EE68-6EC5-4EDD-B6A7-C4E60AF2671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009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B6EE68-6EC5-4EDD-B6A7-C4E60AF26716}" type="slidenum">
              <a:rPr lang="en-CA" smtClean="0"/>
              <a:t>15</a:t>
            </a:fld>
            <a:endParaRPr lang="en-CA"/>
          </a:p>
        </p:txBody>
      </p:sp>
    </p:spTree>
    <p:extLst>
      <p:ext uri="{BB962C8B-B14F-4D97-AF65-F5344CB8AC3E}">
        <p14:creationId xmlns:p14="http://schemas.microsoft.com/office/powerpoint/2010/main" val="4039106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B6EE68-6EC5-4EDD-B6A7-C4E60AF26716}" type="slidenum">
              <a:rPr lang="en-CA" smtClean="0"/>
              <a:t>16</a:t>
            </a:fld>
            <a:endParaRPr lang="en-CA"/>
          </a:p>
        </p:txBody>
      </p:sp>
    </p:spTree>
    <p:extLst>
      <p:ext uri="{BB962C8B-B14F-4D97-AF65-F5344CB8AC3E}">
        <p14:creationId xmlns:p14="http://schemas.microsoft.com/office/powerpoint/2010/main" val="1810920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EE68-6EC5-4EDD-B6A7-C4E60AF2671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025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EE68-6EC5-4EDD-B6A7-C4E60AF2671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12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EE68-6EC5-4EDD-B6A7-C4E60AF2671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67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EE68-6EC5-4EDD-B6A7-C4E60AF2671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816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HARRIET’s LAST SLIDE</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CM GAME Link: </a:t>
            </a:r>
            <a:r>
              <a:rPr lang="en-CA" sz="1200" u="sng" kern="1200" dirty="0">
                <a:solidFill>
                  <a:schemeClr val="tx1"/>
                </a:solidFill>
                <a:effectLst/>
                <a:latin typeface="+mn-lt"/>
                <a:ea typeface="+mn-ea"/>
                <a:cs typeface="+mn-cs"/>
                <a:hlinkClick r:id="rId3"/>
              </a:rPr>
              <a:t>http://vega-dev.stitchmedia.ca/</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EE68-6EC5-4EDD-B6A7-C4E60AF2671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97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EE68-6EC5-4EDD-B6A7-C4E60AF2671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134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EE68-6EC5-4EDD-B6A7-C4E60AF2671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699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Melissa</a:t>
            </a:r>
            <a:br>
              <a:rPr lang="en-CA" dirty="0"/>
            </a:br>
            <a:r>
              <a:rPr lang="en-CA" dirty="0"/>
              <a:t>To end our last 5 minutes, I want to share with you some important information about the evaluation of VEGA. While it is certainly an evidence-informed educational intervention  (meaning it was developed on the best available evidence on how to safely recognizing and respond to IPV and children maltreatment), and we have received very positive informal feedback, it has not yet been formally evaluated. Thus, we can t say with certainty that by completing the VEGA modules, it will knowledge and skill changes in your practice. However, a formal evaluation is now underway and that is called, Researching the Impact of Service Provider Education – or what we call, the RISE Project – which is a program of work that I am leading in collaboration with Dr. Meredith Vanstone – who is an education scholar at McMaster University, and Dr. Donna Stewart, who is a psychiatrist and expert in gender-based violence at the University of Toronto and University Health Network.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RISE Project is funded by the Public Health Agency of Canada and …. [ NEXT SLIDE</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EE68-6EC5-4EDD-B6A7-C4E60AF2671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119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Melissa</a:t>
            </a:r>
          </a:p>
          <a:p>
            <a:r>
              <a:rPr lang="en-CA" dirty="0"/>
              <a:t>Over 3.5 years, we will….</a:t>
            </a:r>
          </a:p>
          <a:p>
            <a:endParaRPr lang="en-CA" dirty="0"/>
          </a:p>
          <a:p>
            <a:r>
              <a:rPr lang="en-CA" sz="1200" b="0" i="0" u="none" strike="noStrike" kern="1200" baseline="0" dirty="0">
                <a:solidFill>
                  <a:schemeClr val="tx1"/>
                </a:solidFill>
                <a:latin typeface="+mn-lt"/>
                <a:ea typeface="+mn-ea"/>
                <a:cs typeface="+mn-cs"/>
              </a:rPr>
              <a:t>Use a model of implementation science and a three-phase mixed method approach that will involve the collection and integration of qualitative and quantitative data at multiple </a:t>
            </a:r>
            <a:r>
              <a:rPr lang="en-CA" sz="1200" b="0" i="0" u="none" strike="noStrike" kern="1200" baseline="0" dirty="0" err="1">
                <a:solidFill>
                  <a:schemeClr val="tx1"/>
                </a:solidFill>
                <a:latin typeface="+mn-lt"/>
                <a:ea typeface="+mn-ea"/>
                <a:cs typeface="+mn-cs"/>
              </a:rPr>
              <a:t>timepoints</a:t>
            </a:r>
            <a:r>
              <a:rPr lang="en-CA" sz="1200" b="0" i="0" u="none" strike="noStrike" kern="1200" baseline="0" dirty="0">
                <a:solidFill>
                  <a:schemeClr val="tx1"/>
                </a:solidFill>
                <a:latin typeface="+mn-lt"/>
                <a:ea typeface="+mn-ea"/>
                <a:cs typeface="+mn-cs"/>
              </a:rPr>
              <a:t> to [read objectives]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422C8-B8B3-48D5-B3B3-941F7D44188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749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baseline="0" dirty="0">
                <a:solidFill>
                  <a:schemeClr val="tx1"/>
                </a:solidFill>
                <a:latin typeface="+mn-lt"/>
                <a:ea typeface="+mn-ea"/>
                <a:cs typeface="+mn-cs"/>
              </a:rPr>
              <a:t>To accomplish this work, we are collaborating with </a:t>
            </a:r>
            <a:r>
              <a:rPr lang="en-CA" sz="1200" b="1" i="1" u="none" strike="noStrike" kern="1200" baseline="0" dirty="0">
                <a:solidFill>
                  <a:schemeClr val="tx1"/>
                </a:solidFill>
                <a:latin typeface="+mn-lt"/>
                <a:ea typeface="+mn-ea"/>
                <a:cs typeface="+mn-cs"/>
              </a:rPr>
              <a:t>eight national level organizations on the RISE project, which are listed here. “Champions of family violence education within each of these organizations </a:t>
            </a:r>
            <a:r>
              <a:rPr lang="en-CA" sz="1200" b="0" i="0" u="none" strike="noStrike" kern="1200" baseline="0" dirty="0">
                <a:solidFill>
                  <a:schemeClr val="tx1"/>
                </a:solidFill>
                <a:latin typeface="+mn-lt"/>
                <a:ea typeface="+mn-ea"/>
                <a:cs typeface="+mn-cs"/>
              </a:rPr>
              <a:t>have committed to supporting the implementation and evaluation VEGA among their combined ~85,000 physician and ~22,000 social work members over the course of the project. </a:t>
            </a: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422C8-B8B3-48D5-B3B3-941F7D44188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464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baseline="0" dirty="0">
                <a:solidFill>
                  <a:schemeClr val="tx1"/>
                </a:solidFill>
                <a:latin typeface="+mn-lt"/>
                <a:ea typeface="+mn-ea"/>
                <a:cs typeface="+mn-cs"/>
              </a:rPr>
              <a:t>Melissa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baseline="0" dirty="0">
                <a:solidFill>
                  <a:schemeClr val="tx1"/>
                </a:solidFill>
                <a:latin typeface="+mn-lt"/>
                <a:ea typeface="+mn-ea"/>
                <a:cs typeface="+mn-cs"/>
              </a:rPr>
              <a:t>Most of the project activities are occurring in Ontario, Alberta and Quebec and some are national in scope.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baseline="0" dirty="0">
                <a:solidFill>
                  <a:schemeClr val="tx1"/>
                </a:solidFill>
                <a:latin typeface="+mn-lt"/>
                <a:ea typeface="+mn-ea"/>
                <a:cs typeface="+mn-cs"/>
              </a:rPr>
              <a:t>For Phase 1 of the Project, we are pursuing a series of parallel activities that focus on the identification and development of implementation and evaluation supports for the uptake of VEGA among physician and social work. Phase 2 of the project will involve usability testing with trainee and licensed social workers and physicians and will provide the first quantitative estimates of VEGA education impact. And finally, Phase 3 will determine the acceptability and feasibility of conducting a cluster-based, randomized controlled trial for evaluating the impact of </a:t>
            </a:r>
            <a:r>
              <a:rPr lang="en-CA" sz="1200" b="0" i="1" u="none" strike="noStrike" kern="1200" baseline="0" dirty="0">
                <a:solidFill>
                  <a:schemeClr val="tx1"/>
                </a:solidFill>
                <a:latin typeface="+mn-lt"/>
                <a:ea typeface="+mn-ea"/>
                <a:cs typeface="+mn-cs"/>
              </a:rPr>
              <a:t>VEGA on provider knowledge, attitudes skills and behaviours in the  </a:t>
            </a:r>
            <a:r>
              <a:rPr lang="en-CA" sz="1200" b="0" i="0" u="none" strike="noStrike" kern="1200" baseline="0" dirty="0">
                <a:solidFill>
                  <a:schemeClr val="tx1"/>
                </a:solidFill>
                <a:latin typeface="+mn-lt"/>
                <a:ea typeface="+mn-ea"/>
                <a:cs typeface="+mn-cs"/>
              </a:rPr>
              <a:t>in the primary care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422C8-B8B3-48D5-B3B3-941F7D44188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821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B6EE68-6EC5-4EDD-B6A7-C4E60AF26716}" type="slidenum">
              <a:rPr lang="en-CA" smtClean="0"/>
              <a:t>29</a:t>
            </a:fld>
            <a:endParaRPr lang="en-CA"/>
          </a:p>
        </p:txBody>
      </p:sp>
    </p:spTree>
    <p:extLst>
      <p:ext uri="{BB962C8B-B14F-4D97-AF65-F5344CB8AC3E}">
        <p14:creationId xmlns:p14="http://schemas.microsoft.com/office/powerpoint/2010/main" val="218013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B6EE68-6EC5-4EDD-B6A7-C4E60AF26716}" type="slidenum">
              <a:rPr lang="en-CA" smtClean="0"/>
              <a:t>4</a:t>
            </a:fld>
            <a:endParaRPr lang="en-CA"/>
          </a:p>
        </p:txBody>
      </p:sp>
    </p:spTree>
    <p:extLst>
      <p:ext uri="{BB962C8B-B14F-4D97-AF65-F5344CB8AC3E}">
        <p14:creationId xmlns:p14="http://schemas.microsoft.com/office/powerpoint/2010/main" val="2734401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Metropolis" panose="00000500000000000000" pitchFamily="50" charset="0"/>
              </a:rPr>
              <a:t>Melissa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Metropolis" panose="00000500000000000000" pitchFamily="50" charset="0"/>
              </a:rPr>
              <a:t>Increasingly, children’s exposure to intimate partner violence (IPV) is also considered a form of reportable maltreatment in Canada and in other countries given its high co-occurrence with other forms of maltreatment and its similar potential health and developmental consequences. </a:t>
            </a:r>
            <a:r>
              <a:rPr lang="en-CA" baseline="0" dirty="0"/>
              <a:t>It refers to… </a:t>
            </a:r>
            <a:r>
              <a:rPr lang="en-CA" sz="1200" dirty="0">
                <a:solidFill>
                  <a:schemeClr val="bg1"/>
                </a:solidFill>
                <a:latin typeface="Bookman Old Style" panose="02050604050505020204" pitchFamily="18" charset="0"/>
              </a:rPr>
              <a:t>Children or adolescents’ exposure to or awareness of any incident of violent or threatening behavior between adults who are, or have been intimate partners or family members. </a:t>
            </a:r>
            <a:r>
              <a:rPr lang="en-US" altLang="en-US" dirty="0">
                <a:latin typeface="Metropolis" panose="00000500000000000000" pitchFamily="50" charset="0"/>
              </a:rPr>
              <a:t>Includes physical violence (e.g., shoving, hitting, kicking, etc.), as well as exposure to or an awareness of adult sexual violence, emotional abuse, intimidation, controlling actions (isolation) and financial control or abuse that has caused or could cause physical or emotional harm to the child.</a:t>
            </a:r>
          </a:p>
          <a:p>
            <a:endParaRPr lang="en-CA" sz="1200" dirty="0">
              <a:solidFill>
                <a:schemeClr val="bg1"/>
              </a:solidFill>
              <a:latin typeface="Bookman Old Style" panose="02050604050505020204" pitchFamily="18" charset="0"/>
            </a:endParaRPr>
          </a:p>
          <a:p>
            <a:endParaRPr lang="en-CA" sz="1200" dirty="0">
              <a:solidFill>
                <a:schemeClr val="bg1"/>
              </a:solidFill>
              <a:latin typeface="Bookman Old Style" panose="02050604050505020204" pitchFamily="18" charset="0"/>
            </a:endParaRPr>
          </a:p>
          <a:p>
            <a:r>
              <a:rPr lang="en-CA" altLang="en-US" sz="1200" dirty="0">
                <a:solidFill>
                  <a:schemeClr val="bg1"/>
                </a:solidFill>
                <a:latin typeface="Bookman Old Style" panose="02050604050505020204" pitchFamily="18" charset="0"/>
                <a:ea typeface="MS PGothic" pitchFamily="34" charset="-128"/>
              </a:rPr>
              <a:t>Includes physical violence (e.g., shoving, hitting, kicking, etc.), as well as exposure to or an awareness of adult sexual violence, emotional abuse, intimidation, controlling actions (isolation) and financial control or abuse.</a:t>
            </a:r>
            <a:r>
              <a:rPr lang="en-US" altLang="en-US" sz="1200" dirty="0">
                <a:solidFill>
                  <a:schemeClr val="bg1"/>
                </a:solidFill>
                <a:latin typeface="Bookman Old Style" panose="02050604050505020204" pitchFamily="18" charset="0"/>
                <a:ea typeface="MS PGothic" pitchFamily="34" charset="-128"/>
              </a:rPr>
              <a:t>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p>
          <a:p>
            <a:endParaRPr lang="en-CA" dirty="0"/>
          </a:p>
        </p:txBody>
      </p:sp>
      <p:sp>
        <p:nvSpPr>
          <p:cNvPr id="4" name="Slide Number Placeholder 3"/>
          <p:cNvSpPr>
            <a:spLocks noGrp="1"/>
          </p:cNvSpPr>
          <p:nvPr>
            <p:ph type="sldNum" sz="quarter" idx="5"/>
          </p:nvPr>
        </p:nvSpPr>
        <p:spPr/>
        <p:txBody>
          <a:bodyPr/>
          <a:lstStyle/>
          <a:p>
            <a:fld id="{90B6EE68-6EC5-4EDD-B6A7-C4E60AF26716}" type="slidenum">
              <a:rPr lang="en-CA" smtClean="0"/>
              <a:t>5</a:t>
            </a:fld>
            <a:endParaRPr lang="en-CA"/>
          </a:p>
        </p:txBody>
      </p:sp>
    </p:spTree>
    <p:extLst>
      <p:ext uri="{BB962C8B-B14F-4D97-AF65-F5344CB8AC3E}">
        <p14:creationId xmlns:p14="http://schemas.microsoft.com/office/powerpoint/2010/main" val="559700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a:p>
            <a:r>
              <a:rPr lang="en-US" dirty="0"/>
              <a:t>In Canada, epidemiological data on child maltreatment generally comes from three sources, including incidence studies of reports to child protection authorities, as well as clinical and community-based surveys of youth, adults, and professionals who are asked to retrospectively recall their own or their patient’s exposure to child maltreatment before 16 or 18 years of age. Given that each form child maltreatment can lack overt indicators of occurrence, prevalence rates based on child protection data and retrospective reports by professionals tend to be significantly lower that those based on self-reports of victimization. In addition, given the complicated nature of child maltreatment, as well as the fear and stigma that can be associated with these experiences, experts in the field strongly argue that all current estimates of child maltreatment - likely underestimate the true proportion of the Canadian child, adolescent, and adult population for whom child maltreatment is a reality. </a:t>
            </a:r>
          </a:p>
          <a:p>
            <a:r>
              <a:rPr lang="en-US" dirty="0"/>
              <a:t>One of the best estimates of self-reported victimization among Canadians comes from the 2012 Canadian Community Health Survey, which asked a representative sample of adult Canadians to retrospectively report the frequency with which, prior to the age of 16 years, they experienced physical or sexual abuse, or exposure to IPV. </a:t>
            </a:r>
          </a:p>
          <a:p>
            <a:endParaRPr lang="en-CA" dirty="0"/>
          </a:p>
        </p:txBody>
      </p:sp>
      <p:sp>
        <p:nvSpPr>
          <p:cNvPr id="4" name="Slide Number Placeholder 3"/>
          <p:cNvSpPr>
            <a:spLocks noGrp="1"/>
          </p:cNvSpPr>
          <p:nvPr>
            <p:ph type="sldNum" sz="quarter" idx="5"/>
          </p:nvPr>
        </p:nvSpPr>
        <p:spPr/>
        <p:txBody>
          <a:bodyPr/>
          <a:lstStyle/>
          <a:p>
            <a:fld id="{90B6EE68-6EC5-4EDD-B6A7-C4E60AF26716}" type="slidenum">
              <a:rPr lang="en-CA" smtClean="0"/>
              <a:t>6</a:t>
            </a:fld>
            <a:endParaRPr lang="en-CA"/>
          </a:p>
        </p:txBody>
      </p:sp>
    </p:spTree>
    <p:extLst>
      <p:ext uri="{BB962C8B-B14F-4D97-AF65-F5344CB8AC3E}">
        <p14:creationId xmlns:p14="http://schemas.microsoft.com/office/powerpoint/2010/main" val="153769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Calibri" panose="020F0502020204030204" pitchFamily="34" charset="0"/>
                <a:ea typeface="Calibri" panose="020F0502020204030204" pitchFamily="34" charset="0"/>
                <a:cs typeface="Times New Roman" panose="02020603050405020304" pitchFamily="18" charset="0"/>
              </a:rPr>
              <a:t>Melissa</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Several systematic reviews and meta-analyses indicate that exposure to each form of child maltreatment can lead to similar negative health outcomes over the life course. These include elevated risk for the onset and persistence of mental disorders, lower academic and employment-related achievement, increased risk for violent victimization in adulthood, self-harm, suicide, substance use and abuse, reproductive health problems, as well as metabolic and cardiovascular-related diseases. Some of the specific conditions and outcomes noted in the literature and which map to each stage of the lifespan are on your screen. Including in infancy, when abusive head trauma is of particular relevance and concern, there are heightened risks of [read off slide]…</a:t>
            </a:r>
          </a:p>
          <a:p>
            <a:endParaRPr lang="en-CA" dirty="0"/>
          </a:p>
        </p:txBody>
      </p:sp>
      <p:sp>
        <p:nvSpPr>
          <p:cNvPr id="4" name="Slide Number Placeholder 3"/>
          <p:cNvSpPr>
            <a:spLocks noGrp="1"/>
          </p:cNvSpPr>
          <p:nvPr>
            <p:ph type="sldNum" sz="quarter" idx="5"/>
          </p:nvPr>
        </p:nvSpPr>
        <p:spPr/>
        <p:txBody>
          <a:bodyPr/>
          <a:lstStyle/>
          <a:p>
            <a:fld id="{90B6EE68-6EC5-4EDD-B6A7-C4E60AF26716}" type="slidenum">
              <a:rPr lang="en-CA" smtClean="0"/>
              <a:t>7</a:t>
            </a:fld>
            <a:endParaRPr lang="en-CA"/>
          </a:p>
        </p:txBody>
      </p:sp>
    </p:spTree>
    <p:extLst>
      <p:ext uri="{BB962C8B-B14F-4D97-AF65-F5344CB8AC3E}">
        <p14:creationId xmlns:p14="http://schemas.microsoft.com/office/powerpoint/2010/main" val="3934889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 New Roman" panose="02020603050405020304" pitchFamily="18" charset="0"/>
              </a:rPr>
              <a:t>Finally, there is growing research which tells us that Child Maltreatment exposure can have enduring impacts on young people over the life course given its ability to get under the skin. And what do we mean by this, well, the stress and impacts of child maltreatment can become embedded in biological systems, including the hypothalamic-pituitary-adrenal (HPA) axis, which is our central stress response system. Repeated and prolonged exposure to child maltreatment can result in an overactive or underactive HPA axis, and both cases have been shown to demonstrate increased vulnerability to MH problems among maltreated individuals over the life course. </a:t>
            </a:r>
          </a:p>
          <a:p>
            <a:pPr algn="l"/>
            <a:endParaRPr lang="en-US" sz="1800" b="0" i="0" u="none" strike="noStrike" baseline="0" dirty="0">
              <a:latin typeface="Times New Roman" panose="02020603050405020304" pitchFamily="18" charset="0"/>
            </a:endParaRPr>
          </a:p>
          <a:p>
            <a:pPr algn="l"/>
            <a:r>
              <a:rPr lang="en-US" sz="1800" b="0" i="0" u="none" strike="noStrike" baseline="0" dirty="0">
                <a:latin typeface="Times New Roman" panose="02020603050405020304" pitchFamily="18" charset="0"/>
              </a:rPr>
              <a:t>Second, brain imaging studies have identified that again, repeat or extreme exposure to maltreatment can cause structural and functional alterations in brain regions implicated in emotion regulation, that is, our ability to identify, label, and adaptively process our emotion states. When we have challenges with processing our emotion states, there is a higher likelihood that we develop or engage in harmful strategies to manage the intensity of our emotions and that can include many of harmful behavioral and psychological symptoms, including use of substance, sexual activity, disordered eating and exercise, cutting, and etc. </a:t>
            </a:r>
            <a:endParaRPr lang="en-CA" dirty="0"/>
          </a:p>
        </p:txBody>
      </p:sp>
      <p:sp>
        <p:nvSpPr>
          <p:cNvPr id="4" name="Slide Number Placeholder 3"/>
          <p:cNvSpPr>
            <a:spLocks noGrp="1"/>
          </p:cNvSpPr>
          <p:nvPr>
            <p:ph type="sldNum" sz="quarter" idx="5"/>
          </p:nvPr>
        </p:nvSpPr>
        <p:spPr/>
        <p:txBody>
          <a:bodyPr/>
          <a:lstStyle/>
          <a:p>
            <a:fld id="{90B6EE68-6EC5-4EDD-B6A7-C4E60AF26716}" type="slidenum">
              <a:rPr lang="en-CA" smtClean="0"/>
              <a:t>8</a:t>
            </a:fld>
            <a:endParaRPr lang="en-CA"/>
          </a:p>
        </p:txBody>
      </p:sp>
    </p:spTree>
    <p:extLst>
      <p:ext uri="{BB962C8B-B14F-4D97-AF65-F5344CB8AC3E}">
        <p14:creationId xmlns:p14="http://schemas.microsoft.com/office/powerpoint/2010/main" val="2961912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EE68-6EC5-4EDD-B6A7-C4E60AF2671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141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B6EE68-6EC5-4EDD-B6A7-C4E60AF26716}" type="slidenum">
              <a:rPr lang="en-CA" smtClean="0"/>
              <a:t>11</a:t>
            </a:fld>
            <a:endParaRPr lang="en-CA"/>
          </a:p>
        </p:txBody>
      </p:sp>
    </p:spTree>
    <p:extLst>
      <p:ext uri="{BB962C8B-B14F-4D97-AF65-F5344CB8AC3E}">
        <p14:creationId xmlns:p14="http://schemas.microsoft.com/office/powerpoint/2010/main" val="3289461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7.xml"/><Relationship Id="rId1" Type="http://schemas.openxmlformats.org/officeDocument/2006/relationships/tags" Target="../tags/tag3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7.xml"/><Relationship Id="rId1" Type="http://schemas.openxmlformats.org/officeDocument/2006/relationships/tags" Target="../tags/tag40.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7.xml"/><Relationship Id="rId1" Type="http://schemas.openxmlformats.org/officeDocument/2006/relationships/tags" Target="../tags/tag4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7.xml"/><Relationship Id="rId1" Type="http://schemas.openxmlformats.org/officeDocument/2006/relationships/tags" Target="../tags/tag4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7.xml"/><Relationship Id="rId1" Type="http://schemas.openxmlformats.org/officeDocument/2006/relationships/tags" Target="../tags/tag4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7.xml"/><Relationship Id="rId1" Type="http://schemas.openxmlformats.org/officeDocument/2006/relationships/tags" Target="../tags/tag4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7.xml"/><Relationship Id="rId1" Type="http://schemas.openxmlformats.org/officeDocument/2006/relationships/tags" Target="../tags/tag4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7.xml"/><Relationship Id="rId1" Type="http://schemas.openxmlformats.org/officeDocument/2006/relationships/tags" Target="../tags/tag4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7.xml"/><Relationship Id="rId1" Type="http://schemas.openxmlformats.org/officeDocument/2006/relationships/tags" Target="../tags/tag4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7.xml"/><Relationship Id="rId1" Type="http://schemas.openxmlformats.org/officeDocument/2006/relationships/tags" Target="../tags/tag4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7.xml"/><Relationship Id="rId1" Type="http://schemas.openxmlformats.org/officeDocument/2006/relationships/tags" Target="../tags/tag4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8.xml"/><Relationship Id="rId1" Type="http://schemas.openxmlformats.org/officeDocument/2006/relationships/tags" Target="../tags/tag5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8.xml"/><Relationship Id="rId1" Type="http://schemas.openxmlformats.org/officeDocument/2006/relationships/tags" Target="../tags/tag5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8.xml"/><Relationship Id="rId1" Type="http://schemas.openxmlformats.org/officeDocument/2006/relationships/tags" Target="../tags/tag5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8.xml"/><Relationship Id="rId1" Type="http://schemas.openxmlformats.org/officeDocument/2006/relationships/tags" Target="../tags/tag5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8.xml"/><Relationship Id="rId1" Type="http://schemas.openxmlformats.org/officeDocument/2006/relationships/tags" Target="../tags/tag5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8.xml"/><Relationship Id="rId1" Type="http://schemas.openxmlformats.org/officeDocument/2006/relationships/tags" Target="../tags/tag5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8.xml"/><Relationship Id="rId1" Type="http://schemas.openxmlformats.org/officeDocument/2006/relationships/tags" Target="../tags/tag5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8.xml"/><Relationship Id="rId1" Type="http://schemas.openxmlformats.org/officeDocument/2006/relationships/tags" Target="../tags/tag5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8.xml"/><Relationship Id="rId1" Type="http://schemas.openxmlformats.org/officeDocument/2006/relationships/tags" Target="../tags/tag5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8.xml"/><Relationship Id="rId1" Type="http://schemas.openxmlformats.org/officeDocument/2006/relationships/tags" Target="../tags/tag6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8.xml"/><Relationship Id="rId1" Type="http://schemas.openxmlformats.org/officeDocument/2006/relationships/tags" Target="../tags/tag6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140361"/>
            <a:ext cx="9144000" cy="886836"/>
          </a:xfrm>
        </p:spPr>
        <p:txBody>
          <a:bodyPr anchor="b">
            <a:normAutofit/>
          </a:bodyPr>
          <a:lstStyle>
            <a:lvl1pPr algn="ctr">
              <a:defRPr sz="3600">
                <a:latin typeface="Metropolis Semi Bold" panose="00000700000000000000" pitchFamily="2"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524000" y="4581093"/>
            <a:ext cx="9144000" cy="1080798"/>
          </a:xfrm>
        </p:spPr>
        <p:txBody>
          <a:bodyPr/>
          <a:lstStyle>
            <a:lvl1pPr marL="0" indent="0" algn="ctr">
              <a:buNone/>
              <a:defRPr sz="2400">
                <a:latin typeface="Metropolis Semi 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p:cNvSpPr>
            <a:spLocks noGrp="1"/>
          </p:cNvSpPr>
          <p:nvPr>
            <p:ph type="dt" sz="half" idx="10"/>
          </p:nvPr>
        </p:nvSpPr>
        <p:spPr>
          <a:xfrm>
            <a:off x="838200" y="6215787"/>
            <a:ext cx="2743200" cy="401638"/>
          </a:xfrm>
        </p:spPr>
        <p:txBody>
          <a:bodyPr/>
          <a:lstStyle/>
          <a:p>
            <a:fld id="{632240A2-0F27-455D-9E4B-2CC45A093BF1}" type="datetimeFigureOut">
              <a:rPr lang="en-CA" smtClean="0"/>
              <a:t>2023-03-29</a:t>
            </a:fld>
            <a:endParaRPr lang="en-CA" dirty="0"/>
          </a:p>
        </p:txBody>
      </p:sp>
      <p:sp>
        <p:nvSpPr>
          <p:cNvPr id="5" name="Footer Placeholder 4"/>
          <p:cNvSpPr>
            <a:spLocks noGrp="1"/>
          </p:cNvSpPr>
          <p:nvPr>
            <p:ph type="ftr" sz="quarter" idx="11"/>
          </p:nvPr>
        </p:nvSpPr>
        <p:spPr>
          <a:xfrm>
            <a:off x="4038600" y="6215787"/>
            <a:ext cx="4114800" cy="401638"/>
          </a:xfrm>
        </p:spPr>
        <p:txBody>
          <a:bodyPr/>
          <a:lstStyle/>
          <a:p>
            <a:endParaRPr lang="en-CA"/>
          </a:p>
        </p:txBody>
      </p:sp>
      <p:sp>
        <p:nvSpPr>
          <p:cNvPr id="6" name="Slide Number Placeholder 5"/>
          <p:cNvSpPr>
            <a:spLocks noGrp="1"/>
          </p:cNvSpPr>
          <p:nvPr>
            <p:ph type="sldNum" sz="quarter" idx="12"/>
          </p:nvPr>
        </p:nvSpPr>
        <p:spPr>
          <a:xfrm>
            <a:off x="8610600" y="6215787"/>
            <a:ext cx="2743200" cy="401638"/>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47428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231466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2128469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140361"/>
            <a:ext cx="9144000" cy="886836"/>
          </a:xfrm>
        </p:spPr>
        <p:txBody>
          <a:bodyPr anchor="b">
            <a:normAutofit/>
          </a:bodyPr>
          <a:lstStyle>
            <a:lvl1pPr algn="ctr">
              <a:defRPr sz="3600">
                <a:latin typeface="Metropolis Semi Bold" panose="00000700000000000000" pitchFamily="2"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524000" y="4581093"/>
            <a:ext cx="9144000" cy="1080798"/>
          </a:xfrm>
        </p:spPr>
        <p:txBody>
          <a:bodyPr/>
          <a:lstStyle>
            <a:lvl1pPr marL="0" indent="0" algn="ctr">
              <a:buNone/>
              <a:defRPr sz="2400">
                <a:latin typeface="Metropolis Semi 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p:cNvSpPr>
            <a:spLocks noGrp="1"/>
          </p:cNvSpPr>
          <p:nvPr>
            <p:ph type="dt" sz="half" idx="10"/>
          </p:nvPr>
        </p:nvSpPr>
        <p:spPr>
          <a:xfrm>
            <a:off x="838200" y="6224025"/>
            <a:ext cx="2743200" cy="401638"/>
          </a:xfrm>
        </p:spPr>
        <p:txBody>
          <a:bodyPr/>
          <a:lstStyle/>
          <a:p>
            <a:fld id="{632240A2-0F27-455D-9E4B-2CC45A093BF1}" type="datetimeFigureOut">
              <a:rPr lang="en-CA" smtClean="0"/>
              <a:t>2023-03-29</a:t>
            </a:fld>
            <a:endParaRPr lang="en-CA" dirty="0"/>
          </a:p>
        </p:txBody>
      </p:sp>
      <p:sp>
        <p:nvSpPr>
          <p:cNvPr id="5" name="Footer Placeholder 4"/>
          <p:cNvSpPr>
            <a:spLocks noGrp="1"/>
          </p:cNvSpPr>
          <p:nvPr>
            <p:ph type="ftr" sz="quarter" idx="11"/>
          </p:nvPr>
        </p:nvSpPr>
        <p:spPr>
          <a:xfrm>
            <a:off x="4038600" y="6224025"/>
            <a:ext cx="4114800" cy="401638"/>
          </a:xfrm>
        </p:spPr>
        <p:txBody>
          <a:bodyPr/>
          <a:lstStyle/>
          <a:p>
            <a:endParaRPr lang="en-CA"/>
          </a:p>
        </p:txBody>
      </p:sp>
      <p:sp>
        <p:nvSpPr>
          <p:cNvPr id="6" name="Slide Number Placeholder 5"/>
          <p:cNvSpPr>
            <a:spLocks noGrp="1"/>
          </p:cNvSpPr>
          <p:nvPr>
            <p:ph type="sldNum" sz="quarter" idx="12"/>
          </p:nvPr>
        </p:nvSpPr>
        <p:spPr>
          <a:xfrm>
            <a:off x="8610600" y="6224025"/>
            <a:ext cx="2743200" cy="401638"/>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2055479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8619"/>
            <a:ext cx="10515600" cy="1333644"/>
          </a:xfrm>
        </p:spPr>
        <p:txBody>
          <a:bodyPr/>
          <a:lstStyle>
            <a:lvl1pPr>
              <a:defRPr/>
            </a:lvl1pPr>
          </a:lstStyle>
          <a:p>
            <a:r>
              <a:rPr lang="en-US" dirty="0"/>
              <a:t>Click to edit Master title style</a:t>
            </a:r>
            <a:endParaRPr lang="en-CA" dirty="0"/>
          </a:p>
        </p:txBody>
      </p:sp>
      <p:sp>
        <p:nvSpPr>
          <p:cNvPr id="3" name="Content Placeholder 2"/>
          <p:cNvSpPr>
            <a:spLocks noGrp="1"/>
          </p:cNvSpPr>
          <p:nvPr>
            <p:ph idx="1"/>
          </p:nvPr>
        </p:nvSpPr>
        <p:spPr>
          <a:xfrm>
            <a:off x="838200" y="1657350"/>
            <a:ext cx="10515600" cy="4519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2440576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1513753"/>
          </a:xfrm>
        </p:spPr>
        <p:txBody>
          <a:bodyPr anchor="b">
            <a:normAutofit/>
          </a:bodyPr>
          <a:lstStyle>
            <a:lvl1pPr>
              <a:defRPr sz="3600"/>
            </a:lvl1pPr>
          </a:lstStyle>
          <a:p>
            <a:r>
              <a:rPr lang="en-US" dirty="0"/>
              <a:t>Click to edit Master title style</a:t>
            </a:r>
            <a:endParaRPr lang="en-CA" dirty="0"/>
          </a:p>
        </p:txBody>
      </p:sp>
      <p:sp>
        <p:nvSpPr>
          <p:cNvPr id="3" name="Text Placeholder 2"/>
          <p:cNvSpPr>
            <a:spLocks noGrp="1"/>
          </p:cNvSpPr>
          <p:nvPr>
            <p:ph type="body" idx="1"/>
          </p:nvPr>
        </p:nvSpPr>
        <p:spPr>
          <a:xfrm>
            <a:off x="831850" y="3371850"/>
            <a:ext cx="10515600" cy="27908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284654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4000"/>
            <a:ext cx="10515600" cy="1325563"/>
          </a:xfrm>
        </p:spPr>
        <p:txBody>
          <a:bodyPr/>
          <a:lstStyle>
            <a:lvl1pPr>
              <a:defRPr/>
            </a:lvl1pPr>
          </a:lstStyle>
          <a:p>
            <a:r>
              <a:rPr lang="en-US" dirty="0"/>
              <a:t>Click to edit Master title style</a:t>
            </a:r>
            <a:endParaRPr lang="en-CA" dirty="0"/>
          </a:p>
        </p:txBody>
      </p:sp>
      <p:sp>
        <p:nvSpPr>
          <p:cNvPr id="3" name="Content Placeholder 2"/>
          <p:cNvSpPr>
            <a:spLocks noGrp="1"/>
          </p:cNvSpPr>
          <p:nvPr>
            <p:ph sz="half" idx="1"/>
          </p:nvPr>
        </p:nvSpPr>
        <p:spPr>
          <a:xfrm>
            <a:off x="838200" y="1666875"/>
            <a:ext cx="5181600" cy="4510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666875"/>
            <a:ext cx="5181600" cy="45100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3683389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8" name="Footer Placeholder 7"/>
          <p:cNvSpPr>
            <a:spLocks noGrp="1"/>
          </p:cNvSpPr>
          <p:nvPr>
            <p:ph type="ftr" sz="quarter" idx="11"/>
          </p:nvPr>
        </p:nvSpPr>
        <p:spPr>
          <a:xfrm>
            <a:off x="4038600" y="6242050"/>
            <a:ext cx="4114800" cy="365125"/>
          </a:xfrm>
        </p:spPr>
        <p:txBody>
          <a:bodyPr/>
          <a:lstStyle/>
          <a:p>
            <a:endParaRPr lang="en-CA"/>
          </a:p>
        </p:txBody>
      </p:sp>
      <p:sp>
        <p:nvSpPr>
          <p:cNvPr id="9" name="Slide Number Placeholder 8"/>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924788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4" name="Footer Placeholder 3"/>
          <p:cNvSpPr>
            <a:spLocks noGrp="1"/>
          </p:cNvSpPr>
          <p:nvPr>
            <p:ph type="ftr" sz="quarter" idx="11"/>
          </p:nvPr>
        </p:nvSpPr>
        <p:spPr>
          <a:xfrm>
            <a:off x="4038600" y="6242050"/>
            <a:ext cx="4114800" cy="365125"/>
          </a:xfrm>
        </p:spPr>
        <p:txBody>
          <a:bodyPr/>
          <a:lstStyle/>
          <a:p>
            <a:endParaRPr lang="en-CA"/>
          </a:p>
        </p:txBody>
      </p:sp>
      <p:sp>
        <p:nvSpPr>
          <p:cNvPr id="5" name="Slide Number Placeholder 4"/>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817423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3" name="Footer Placeholder 2"/>
          <p:cNvSpPr>
            <a:spLocks noGrp="1"/>
          </p:cNvSpPr>
          <p:nvPr>
            <p:ph type="ftr" sz="quarter" idx="11"/>
          </p:nvPr>
        </p:nvSpPr>
        <p:spPr>
          <a:xfrm>
            <a:off x="4038600" y="6242050"/>
            <a:ext cx="4114800" cy="365125"/>
          </a:xfrm>
        </p:spPr>
        <p:txBody>
          <a:bodyPr/>
          <a:lstStyle/>
          <a:p>
            <a:endParaRPr lang="en-CA"/>
          </a:p>
        </p:txBody>
      </p:sp>
      <p:sp>
        <p:nvSpPr>
          <p:cNvPr id="4" name="Slide Number Placeholder 3"/>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351435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457200"/>
            <a:ext cx="6172200" cy="56959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399"/>
            <a:ext cx="3932237" cy="40957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2221474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8619"/>
            <a:ext cx="10515600" cy="1333644"/>
          </a:xfrm>
        </p:spPr>
        <p:txBody>
          <a:bodyPr/>
          <a:lstStyle>
            <a:lvl1pPr>
              <a:defRPr/>
            </a:lvl1pPr>
          </a:lstStyle>
          <a:p>
            <a:r>
              <a:rPr lang="en-US" dirty="0"/>
              <a:t>Click to edit Master title style</a:t>
            </a:r>
            <a:endParaRPr lang="en-CA" dirty="0"/>
          </a:p>
        </p:txBody>
      </p:sp>
      <p:sp>
        <p:nvSpPr>
          <p:cNvPr id="3" name="Content Placeholder 2"/>
          <p:cNvSpPr>
            <a:spLocks noGrp="1"/>
          </p:cNvSpPr>
          <p:nvPr>
            <p:ph idx="1"/>
          </p:nvPr>
        </p:nvSpPr>
        <p:spPr>
          <a:xfrm>
            <a:off x="838200" y="1657350"/>
            <a:ext cx="10515600" cy="4519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4052716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457200"/>
            <a:ext cx="6172200" cy="56959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4095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243768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3809285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475432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140361"/>
            <a:ext cx="9144000" cy="886836"/>
          </a:xfrm>
        </p:spPr>
        <p:txBody>
          <a:bodyPr anchor="b">
            <a:normAutofit/>
          </a:bodyPr>
          <a:lstStyle>
            <a:lvl1pPr algn="ctr">
              <a:defRPr sz="3600">
                <a:latin typeface="Metropolis Semi Bold" panose="00000700000000000000" pitchFamily="2"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524000" y="4581093"/>
            <a:ext cx="9144000" cy="1080798"/>
          </a:xfrm>
        </p:spPr>
        <p:txBody>
          <a:bodyPr/>
          <a:lstStyle>
            <a:lvl1pPr marL="0" indent="0" algn="ctr">
              <a:buNone/>
              <a:defRPr sz="2400">
                <a:latin typeface="Metropolis Semi 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p:cNvSpPr>
            <a:spLocks noGrp="1"/>
          </p:cNvSpPr>
          <p:nvPr>
            <p:ph type="dt" sz="half" idx="10"/>
          </p:nvPr>
        </p:nvSpPr>
        <p:spPr>
          <a:xfrm>
            <a:off x="838200" y="6215787"/>
            <a:ext cx="2743200" cy="401638"/>
          </a:xfrm>
        </p:spPr>
        <p:txBody>
          <a:bodyPr/>
          <a:lstStyle/>
          <a:p>
            <a:fld id="{632240A2-0F27-455D-9E4B-2CC45A093BF1}" type="datetimeFigureOut">
              <a:rPr lang="en-CA" smtClean="0"/>
              <a:t>2023-03-29</a:t>
            </a:fld>
            <a:endParaRPr lang="en-CA" dirty="0"/>
          </a:p>
        </p:txBody>
      </p:sp>
      <p:sp>
        <p:nvSpPr>
          <p:cNvPr id="5" name="Footer Placeholder 4"/>
          <p:cNvSpPr>
            <a:spLocks noGrp="1"/>
          </p:cNvSpPr>
          <p:nvPr>
            <p:ph type="ftr" sz="quarter" idx="11"/>
          </p:nvPr>
        </p:nvSpPr>
        <p:spPr>
          <a:xfrm>
            <a:off x="4038600" y="6215787"/>
            <a:ext cx="4114800" cy="401638"/>
          </a:xfrm>
        </p:spPr>
        <p:txBody>
          <a:bodyPr/>
          <a:lstStyle/>
          <a:p>
            <a:endParaRPr lang="en-CA"/>
          </a:p>
        </p:txBody>
      </p:sp>
      <p:sp>
        <p:nvSpPr>
          <p:cNvPr id="6" name="Slide Number Placeholder 5"/>
          <p:cNvSpPr>
            <a:spLocks noGrp="1"/>
          </p:cNvSpPr>
          <p:nvPr>
            <p:ph type="sldNum" sz="quarter" idx="12"/>
          </p:nvPr>
        </p:nvSpPr>
        <p:spPr>
          <a:xfrm>
            <a:off x="8610600" y="6215787"/>
            <a:ext cx="2743200" cy="401638"/>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323157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8619"/>
            <a:ext cx="10515600" cy="1333644"/>
          </a:xfrm>
        </p:spPr>
        <p:txBody>
          <a:bodyPr/>
          <a:lstStyle>
            <a:lvl1pPr>
              <a:defRPr/>
            </a:lvl1pPr>
          </a:lstStyle>
          <a:p>
            <a:r>
              <a:rPr lang="en-US" dirty="0"/>
              <a:t>Click to edit Master title style</a:t>
            </a:r>
            <a:endParaRPr lang="en-CA" dirty="0"/>
          </a:p>
        </p:txBody>
      </p:sp>
      <p:sp>
        <p:nvSpPr>
          <p:cNvPr id="3" name="Content Placeholder 2"/>
          <p:cNvSpPr>
            <a:spLocks noGrp="1"/>
          </p:cNvSpPr>
          <p:nvPr>
            <p:ph idx="1"/>
          </p:nvPr>
        </p:nvSpPr>
        <p:spPr>
          <a:xfrm>
            <a:off x="838200" y="1657350"/>
            <a:ext cx="10515600" cy="4519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250083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1513753"/>
          </a:xfrm>
        </p:spPr>
        <p:txBody>
          <a:bodyPr anchor="b">
            <a:normAutofit/>
          </a:bodyPr>
          <a:lstStyle>
            <a:lvl1pPr>
              <a:defRPr sz="3600"/>
            </a:lvl1pPr>
          </a:lstStyle>
          <a:p>
            <a:r>
              <a:rPr lang="en-US" dirty="0"/>
              <a:t>Click to edit Master title style</a:t>
            </a:r>
            <a:endParaRPr lang="en-CA" dirty="0"/>
          </a:p>
        </p:txBody>
      </p:sp>
      <p:sp>
        <p:nvSpPr>
          <p:cNvPr id="3" name="Text Placeholder 2"/>
          <p:cNvSpPr>
            <a:spLocks noGrp="1"/>
          </p:cNvSpPr>
          <p:nvPr>
            <p:ph type="body" idx="1"/>
          </p:nvPr>
        </p:nvSpPr>
        <p:spPr>
          <a:xfrm>
            <a:off x="831850" y="3371850"/>
            <a:ext cx="10515600" cy="27908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2362888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4000"/>
            <a:ext cx="10515600" cy="1325563"/>
          </a:xfrm>
        </p:spPr>
        <p:txBody>
          <a:bodyPr/>
          <a:lstStyle>
            <a:lvl1pPr>
              <a:defRPr/>
            </a:lvl1pPr>
          </a:lstStyle>
          <a:p>
            <a:r>
              <a:rPr lang="en-US" dirty="0"/>
              <a:t>Click to edit Master title style</a:t>
            </a:r>
            <a:endParaRPr lang="en-CA" dirty="0"/>
          </a:p>
        </p:txBody>
      </p:sp>
      <p:sp>
        <p:nvSpPr>
          <p:cNvPr id="3" name="Content Placeholder 2"/>
          <p:cNvSpPr>
            <a:spLocks noGrp="1"/>
          </p:cNvSpPr>
          <p:nvPr>
            <p:ph sz="half" idx="1"/>
          </p:nvPr>
        </p:nvSpPr>
        <p:spPr>
          <a:xfrm>
            <a:off x="838200" y="1666875"/>
            <a:ext cx="5181600" cy="4510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666875"/>
            <a:ext cx="5181600" cy="45100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2390265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8" name="Footer Placeholder 7"/>
          <p:cNvSpPr>
            <a:spLocks noGrp="1"/>
          </p:cNvSpPr>
          <p:nvPr>
            <p:ph type="ftr" sz="quarter" idx="11"/>
          </p:nvPr>
        </p:nvSpPr>
        <p:spPr>
          <a:xfrm>
            <a:off x="4038600" y="6242050"/>
            <a:ext cx="4114800" cy="365125"/>
          </a:xfrm>
        </p:spPr>
        <p:txBody>
          <a:bodyPr/>
          <a:lstStyle/>
          <a:p>
            <a:endParaRPr lang="en-CA"/>
          </a:p>
        </p:txBody>
      </p:sp>
      <p:sp>
        <p:nvSpPr>
          <p:cNvPr id="9" name="Slide Number Placeholder 8"/>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147424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4" name="Footer Placeholder 3"/>
          <p:cNvSpPr>
            <a:spLocks noGrp="1"/>
          </p:cNvSpPr>
          <p:nvPr>
            <p:ph type="ftr" sz="quarter" idx="11"/>
          </p:nvPr>
        </p:nvSpPr>
        <p:spPr>
          <a:xfrm>
            <a:off x="4038600" y="6242050"/>
            <a:ext cx="4114800" cy="365125"/>
          </a:xfrm>
        </p:spPr>
        <p:txBody>
          <a:bodyPr/>
          <a:lstStyle/>
          <a:p>
            <a:endParaRPr lang="en-CA"/>
          </a:p>
        </p:txBody>
      </p:sp>
      <p:sp>
        <p:nvSpPr>
          <p:cNvPr id="5" name="Slide Number Placeholder 4"/>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2634949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3" name="Footer Placeholder 2"/>
          <p:cNvSpPr>
            <a:spLocks noGrp="1"/>
          </p:cNvSpPr>
          <p:nvPr>
            <p:ph type="ftr" sz="quarter" idx="11"/>
          </p:nvPr>
        </p:nvSpPr>
        <p:spPr>
          <a:xfrm>
            <a:off x="4038600" y="6242050"/>
            <a:ext cx="4114800" cy="365125"/>
          </a:xfrm>
        </p:spPr>
        <p:txBody>
          <a:bodyPr/>
          <a:lstStyle/>
          <a:p>
            <a:endParaRPr lang="en-CA"/>
          </a:p>
        </p:txBody>
      </p:sp>
      <p:sp>
        <p:nvSpPr>
          <p:cNvPr id="4" name="Slide Number Placeholder 3"/>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351256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1513753"/>
          </a:xfrm>
        </p:spPr>
        <p:txBody>
          <a:bodyPr anchor="b">
            <a:normAutofit/>
          </a:bodyPr>
          <a:lstStyle>
            <a:lvl1pPr>
              <a:defRPr sz="3600"/>
            </a:lvl1pPr>
          </a:lstStyle>
          <a:p>
            <a:r>
              <a:rPr lang="en-US" dirty="0"/>
              <a:t>Click to edit Master title style</a:t>
            </a:r>
            <a:endParaRPr lang="en-CA" dirty="0"/>
          </a:p>
        </p:txBody>
      </p:sp>
      <p:sp>
        <p:nvSpPr>
          <p:cNvPr id="3" name="Text Placeholder 2"/>
          <p:cNvSpPr>
            <a:spLocks noGrp="1"/>
          </p:cNvSpPr>
          <p:nvPr>
            <p:ph type="body" idx="1"/>
          </p:nvPr>
        </p:nvSpPr>
        <p:spPr>
          <a:xfrm>
            <a:off x="831850" y="3371850"/>
            <a:ext cx="10515600" cy="27908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4069547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457200"/>
            <a:ext cx="6172200" cy="56959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399"/>
            <a:ext cx="3932237" cy="40957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921482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457200"/>
            <a:ext cx="6172200" cy="56959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4095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686313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8262125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725989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a:t>CLICK TO EDIT</a:t>
            </a:r>
          </a:p>
        </p:txBody>
      </p:sp>
      <p:sp>
        <p:nvSpPr>
          <p:cNvPr id="4" name="Date Placeholder 3"/>
          <p:cNvSpPr>
            <a:spLocks noGrp="1"/>
          </p:cNvSpPr>
          <p:nvPr>
            <p:ph type="dt" sz="half" idx="10"/>
          </p:nvPr>
        </p:nvSpPr>
        <p:spPr/>
        <p:txBody>
          <a:bodyPr/>
          <a:lstStyle/>
          <a:p>
            <a:fld id="{9578D6DB-6798-42D2-B9AD-FC6F1C72FC30}" type="datetimeFigureOut">
              <a:rPr lang="en-US" smtClean="0"/>
              <a:pPr/>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805757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30930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197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552723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3/29/2023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1327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3/29/2023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089262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pPr/>
              <a:t>3/29/2023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981402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4000"/>
            <a:ext cx="10515600" cy="1325563"/>
          </a:xfrm>
        </p:spPr>
        <p:txBody>
          <a:bodyPr/>
          <a:lstStyle>
            <a:lvl1pPr>
              <a:defRPr/>
            </a:lvl1pPr>
          </a:lstStyle>
          <a:p>
            <a:r>
              <a:rPr lang="en-US" dirty="0"/>
              <a:t>Click to edit Master title style</a:t>
            </a:r>
            <a:endParaRPr lang="en-CA" dirty="0"/>
          </a:p>
        </p:txBody>
      </p:sp>
      <p:sp>
        <p:nvSpPr>
          <p:cNvPr id="3" name="Content Placeholder 2"/>
          <p:cNvSpPr>
            <a:spLocks noGrp="1"/>
          </p:cNvSpPr>
          <p:nvPr>
            <p:ph sz="half" idx="1"/>
          </p:nvPr>
        </p:nvSpPr>
        <p:spPr>
          <a:xfrm>
            <a:off x="838200" y="1666875"/>
            <a:ext cx="5181600" cy="4510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666875"/>
            <a:ext cx="5181600" cy="45100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3019551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06DE7-C16D-42F5-9A14-5D877712367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B73A755-6609-4E49-81E3-ACD17E8D43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C11D6D2-425B-43AE-A856-B49EF28E963A}"/>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5" name="Footer Placeholder 4">
            <a:extLst>
              <a:ext uri="{FF2B5EF4-FFF2-40B4-BE49-F238E27FC236}">
                <a16:creationId xmlns:a16="http://schemas.microsoft.com/office/drawing/2014/main" id="{D957C3B8-2564-4AFD-9627-06697B4A7453}"/>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147F44B6-FB96-4843-9990-0AA290ACE98A}"/>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3140679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AB7D4-7933-4374-9413-239A45DF944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34A12D4-3EA0-4B8D-BDBE-C76F6CB50D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D558E4E-5AA7-40EF-A3C6-CEA98D9564EE}"/>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5" name="Footer Placeholder 4">
            <a:extLst>
              <a:ext uri="{FF2B5EF4-FFF2-40B4-BE49-F238E27FC236}">
                <a16:creationId xmlns:a16="http://schemas.microsoft.com/office/drawing/2014/main" id="{3BFE3BFF-39BD-457C-9C13-75A4ECCF915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9B28A806-4DA0-491C-B062-3BDF41BF2E74}"/>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113082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A622A-8973-42EE-BC4F-3BABE998D4F3}"/>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B564319-EE7A-44D4-8C46-4FDE1D2166D3}"/>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DDD0BC-8AA2-4D37-B85A-EDDE65D170D0}"/>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5" name="Footer Placeholder 4">
            <a:extLst>
              <a:ext uri="{FF2B5EF4-FFF2-40B4-BE49-F238E27FC236}">
                <a16:creationId xmlns:a16="http://schemas.microsoft.com/office/drawing/2014/main" id="{06DD23CC-D86F-4626-B23B-29F70A0A4B6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9C3F6274-A77D-49A9-BF7B-ECC80F9055D7}"/>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3098327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613A4-5A75-4317-B66D-2A6D3FA4A610}"/>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2B46DD5-5413-4C32-9897-20B25BF6F41D}"/>
              </a:ext>
            </a:extLst>
          </p:cNvPr>
          <p:cNvSpPr>
            <a:spLocks noGrp="1"/>
          </p:cNvSpPr>
          <p:nvPr>
            <p:ph sz="half" idx="1"/>
          </p:nvPr>
        </p:nvSpPr>
        <p:spPr>
          <a:xfrm>
            <a:off x="8382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0C139C7-4174-416B-9A3B-74682AC2F3C9}"/>
              </a:ext>
            </a:extLst>
          </p:cNvPr>
          <p:cNvSpPr>
            <a:spLocks noGrp="1"/>
          </p:cNvSpPr>
          <p:nvPr>
            <p:ph sz="half" idx="2"/>
          </p:nvPr>
        </p:nvSpPr>
        <p:spPr>
          <a:xfrm>
            <a:off x="61976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71CC1AD-E846-4C8A-B522-2C67BE18ECB3}"/>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6" name="Footer Placeholder 5">
            <a:extLst>
              <a:ext uri="{FF2B5EF4-FFF2-40B4-BE49-F238E27FC236}">
                <a16:creationId xmlns:a16="http://schemas.microsoft.com/office/drawing/2014/main" id="{A2E6CF50-81AB-441B-8B54-90F6EC86E529}"/>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841B22D-86E0-44BD-AA77-FFFA358E1898}"/>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1395189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DCA87-70AA-4180-B5BF-7BDFA92B57DE}"/>
              </a:ext>
            </a:extLst>
          </p:cNvPr>
          <p:cNvSpPr>
            <a:spLocks noGrp="1"/>
          </p:cNvSpPr>
          <p:nvPr>
            <p:ph type="title"/>
          </p:nvPr>
        </p:nvSpPr>
        <p:spPr>
          <a:xfrm>
            <a:off x="840317" y="365126"/>
            <a:ext cx="10515600" cy="1325563"/>
          </a:xfrm>
          <a:prstGeom prst="rect">
            <a:avLst/>
          </a:prstGeo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3BD9F38-59A6-4FC5-838F-08D48831C6D7}"/>
              </a:ext>
            </a:extLst>
          </p:cNvPr>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76013F-BDE3-4840-B94E-E8C07EB92149}"/>
              </a:ext>
            </a:extLst>
          </p:cNvPr>
          <p:cNvSpPr>
            <a:spLocks noGrp="1"/>
          </p:cNvSpPr>
          <p:nvPr>
            <p:ph sz="half" idx="2"/>
          </p:nvPr>
        </p:nvSpPr>
        <p:spPr>
          <a:xfrm>
            <a:off x="840318" y="2505075"/>
            <a:ext cx="5158316"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EE6FE631-D5B2-4CDA-B9D5-1235E671C77D}"/>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5B805A-6ECA-415A-82BD-1F52362FB3E4}"/>
              </a:ext>
            </a:extLst>
          </p:cNvPr>
          <p:cNvSpPr>
            <a:spLocks noGrp="1"/>
          </p:cNvSpPr>
          <p:nvPr>
            <p:ph sz="quarter" idx="4"/>
          </p:nvPr>
        </p:nvSpPr>
        <p:spPr>
          <a:xfrm>
            <a:off x="6172200" y="2505075"/>
            <a:ext cx="518371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3192BB5-1E11-4C35-8F96-84D8276926F3}"/>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8" name="Footer Placeholder 7">
            <a:extLst>
              <a:ext uri="{FF2B5EF4-FFF2-40B4-BE49-F238E27FC236}">
                <a16:creationId xmlns:a16="http://schemas.microsoft.com/office/drawing/2014/main" id="{E31AF96D-99EB-4096-A1A1-A5E0C8B07617}"/>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A51444ED-DE7E-4FE6-A2AD-0F041E314CF4}"/>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2395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BA9B-9CE5-4250-A5D4-8AA4F039F90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E36A734-2E38-4BBF-A11B-AA791BCB7AFD}"/>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4" name="Footer Placeholder 3">
            <a:extLst>
              <a:ext uri="{FF2B5EF4-FFF2-40B4-BE49-F238E27FC236}">
                <a16:creationId xmlns:a16="http://schemas.microsoft.com/office/drawing/2014/main" id="{2A1BCC50-2D95-4CB4-9AA0-EA77E83D8F74}"/>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056ED32A-D600-4B88-AA67-C1EF05B57BE0}"/>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18452214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EA9D08-9EE0-4BA6-B5E9-E43976712437}"/>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3" name="Footer Placeholder 2">
            <a:extLst>
              <a:ext uri="{FF2B5EF4-FFF2-40B4-BE49-F238E27FC236}">
                <a16:creationId xmlns:a16="http://schemas.microsoft.com/office/drawing/2014/main" id="{932ED564-2B29-4A69-A263-89D7A046BD25}"/>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006C4DDE-0DEB-47F1-84BA-AC1ADDBF4608}"/>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83235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7BD8E-ACDF-4874-A406-7AF241B0008D}"/>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4D964F7-AD5B-4192-9E4C-28A733E173E8}"/>
              </a:ext>
            </a:extLst>
          </p:cNvPr>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829B75E-5B4C-4AD8-91E8-DF835AFA1A9B}"/>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A9016-95F0-43C1-A2A0-2674A7D515CA}"/>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6" name="Footer Placeholder 5">
            <a:extLst>
              <a:ext uri="{FF2B5EF4-FFF2-40B4-BE49-F238E27FC236}">
                <a16:creationId xmlns:a16="http://schemas.microsoft.com/office/drawing/2014/main" id="{37B23357-6660-4F12-B790-271451B85024}"/>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391EF8C5-AEDE-4083-BBE0-0D2F28D189D4}"/>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15144280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CBCB-773E-4486-97ED-2633F03F54D1}"/>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C7A9B90-FB0C-4579-833A-490760635F80}"/>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C45E84EC-8387-457A-A9C2-C2FF861386D0}"/>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85C2E5-50CC-44AF-8617-1AE210C7BC0B}"/>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6" name="Footer Placeholder 5">
            <a:extLst>
              <a:ext uri="{FF2B5EF4-FFF2-40B4-BE49-F238E27FC236}">
                <a16:creationId xmlns:a16="http://schemas.microsoft.com/office/drawing/2014/main" id="{66BE009F-FC37-4E0B-B34D-4A587AE15898}"/>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F793FC7C-2FB3-4977-A626-9E4BAD034E64}"/>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3843404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8F27-DE04-4D9A-B3EA-3B7E142FA29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3E4E471-A3F8-4039-828C-7BEBD93792C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19955DD-E901-44DD-90E1-EB827C87D15F}"/>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5" name="Footer Placeholder 4">
            <a:extLst>
              <a:ext uri="{FF2B5EF4-FFF2-40B4-BE49-F238E27FC236}">
                <a16:creationId xmlns:a16="http://schemas.microsoft.com/office/drawing/2014/main" id="{0D339FFA-A887-4CCE-BB98-3CEA1C66DBCA}"/>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2ECC7E41-D7DB-4D64-B6B0-BB793DCA5E61}"/>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1231904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8" name="Footer Placeholder 7"/>
          <p:cNvSpPr>
            <a:spLocks noGrp="1"/>
          </p:cNvSpPr>
          <p:nvPr>
            <p:ph type="ftr" sz="quarter" idx="11"/>
          </p:nvPr>
        </p:nvSpPr>
        <p:spPr>
          <a:xfrm>
            <a:off x="4038600" y="6242050"/>
            <a:ext cx="4114800" cy="365125"/>
          </a:xfrm>
        </p:spPr>
        <p:txBody>
          <a:bodyPr/>
          <a:lstStyle/>
          <a:p>
            <a:endParaRPr lang="en-CA"/>
          </a:p>
        </p:txBody>
      </p:sp>
      <p:sp>
        <p:nvSpPr>
          <p:cNvPr id="9" name="Slide Number Placeholder 8"/>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323658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A3456-3F58-410A-917B-744E1489F1C9}"/>
              </a:ext>
            </a:extLst>
          </p:cNvPr>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5F1985D-3684-43F3-BC3D-D0E2DBDAF512}"/>
              </a:ext>
            </a:extLst>
          </p:cNvPr>
          <p:cNvSpPr>
            <a:spLocks noGrp="1"/>
          </p:cNvSpPr>
          <p:nvPr>
            <p:ph type="body" orient="vert" idx="1"/>
          </p:nvPr>
        </p:nvSpPr>
        <p:spPr>
          <a:xfrm>
            <a:off x="838201" y="365125"/>
            <a:ext cx="76835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018C52F-71E1-415E-B943-95BACF2396BC}"/>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5" name="Footer Placeholder 4">
            <a:extLst>
              <a:ext uri="{FF2B5EF4-FFF2-40B4-BE49-F238E27FC236}">
                <a16:creationId xmlns:a16="http://schemas.microsoft.com/office/drawing/2014/main" id="{1F43B247-E0DC-416D-B9F8-C4302EC5A4BA}"/>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71698ABC-BDC3-4BBD-B471-BA9440684AE0}"/>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1352452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06DE7-C16D-42F5-9A14-5D877712367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B73A755-6609-4E49-81E3-ACD17E8D43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C11D6D2-425B-43AE-A856-B49EF28E963A}"/>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5" name="Footer Placeholder 4">
            <a:extLst>
              <a:ext uri="{FF2B5EF4-FFF2-40B4-BE49-F238E27FC236}">
                <a16:creationId xmlns:a16="http://schemas.microsoft.com/office/drawing/2014/main" id="{D957C3B8-2564-4AFD-9627-06697B4A7453}"/>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147F44B6-FB96-4843-9990-0AA290ACE98A}"/>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14958898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AB7D4-7933-4374-9413-239A45DF944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34A12D4-3EA0-4B8D-BDBE-C76F6CB50D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D558E4E-5AA7-40EF-A3C6-CEA98D9564EE}"/>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5" name="Footer Placeholder 4">
            <a:extLst>
              <a:ext uri="{FF2B5EF4-FFF2-40B4-BE49-F238E27FC236}">
                <a16:creationId xmlns:a16="http://schemas.microsoft.com/office/drawing/2014/main" id="{3BFE3BFF-39BD-457C-9C13-75A4ECCF915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9B28A806-4DA0-491C-B062-3BDF41BF2E74}"/>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20400229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A622A-8973-42EE-BC4F-3BABE998D4F3}"/>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B564319-EE7A-44D4-8C46-4FDE1D2166D3}"/>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DDD0BC-8AA2-4D37-B85A-EDDE65D170D0}"/>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5" name="Footer Placeholder 4">
            <a:extLst>
              <a:ext uri="{FF2B5EF4-FFF2-40B4-BE49-F238E27FC236}">
                <a16:creationId xmlns:a16="http://schemas.microsoft.com/office/drawing/2014/main" id="{06DD23CC-D86F-4626-B23B-29F70A0A4B6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9C3F6274-A77D-49A9-BF7B-ECC80F9055D7}"/>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9787216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613A4-5A75-4317-B66D-2A6D3FA4A610}"/>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2B46DD5-5413-4C32-9897-20B25BF6F41D}"/>
              </a:ext>
            </a:extLst>
          </p:cNvPr>
          <p:cNvSpPr>
            <a:spLocks noGrp="1"/>
          </p:cNvSpPr>
          <p:nvPr>
            <p:ph sz="half" idx="1"/>
          </p:nvPr>
        </p:nvSpPr>
        <p:spPr>
          <a:xfrm>
            <a:off x="8382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0C139C7-4174-416B-9A3B-74682AC2F3C9}"/>
              </a:ext>
            </a:extLst>
          </p:cNvPr>
          <p:cNvSpPr>
            <a:spLocks noGrp="1"/>
          </p:cNvSpPr>
          <p:nvPr>
            <p:ph sz="half" idx="2"/>
          </p:nvPr>
        </p:nvSpPr>
        <p:spPr>
          <a:xfrm>
            <a:off x="61976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71CC1AD-E846-4C8A-B522-2C67BE18ECB3}"/>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6" name="Footer Placeholder 5">
            <a:extLst>
              <a:ext uri="{FF2B5EF4-FFF2-40B4-BE49-F238E27FC236}">
                <a16:creationId xmlns:a16="http://schemas.microsoft.com/office/drawing/2014/main" id="{A2E6CF50-81AB-441B-8B54-90F6EC86E529}"/>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841B22D-86E0-44BD-AA77-FFFA358E1898}"/>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921417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DCA87-70AA-4180-B5BF-7BDFA92B57DE}"/>
              </a:ext>
            </a:extLst>
          </p:cNvPr>
          <p:cNvSpPr>
            <a:spLocks noGrp="1"/>
          </p:cNvSpPr>
          <p:nvPr>
            <p:ph type="title"/>
          </p:nvPr>
        </p:nvSpPr>
        <p:spPr>
          <a:xfrm>
            <a:off x="840317" y="365126"/>
            <a:ext cx="10515600" cy="1325563"/>
          </a:xfrm>
          <a:prstGeom prst="rect">
            <a:avLst/>
          </a:prstGeo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3BD9F38-59A6-4FC5-838F-08D48831C6D7}"/>
              </a:ext>
            </a:extLst>
          </p:cNvPr>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76013F-BDE3-4840-B94E-E8C07EB92149}"/>
              </a:ext>
            </a:extLst>
          </p:cNvPr>
          <p:cNvSpPr>
            <a:spLocks noGrp="1"/>
          </p:cNvSpPr>
          <p:nvPr>
            <p:ph sz="half" idx="2"/>
          </p:nvPr>
        </p:nvSpPr>
        <p:spPr>
          <a:xfrm>
            <a:off x="840318" y="2505075"/>
            <a:ext cx="5158316"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EE6FE631-D5B2-4CDA-B9D5-1235E671C77D}"/>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5B805A-6ECA-415A-82BD-1F52362FB3E4}"/>
              </a:ext>
            </a:extLst>
          </p:cNvPr>
          <p:cNvSpPr>
            <a:spLocks noGrp="1"/>
          </p:cNvSpPr>
          <p:nvPr>
            <p:ph sz="quarter" idx="4"/>
          </p:nvPr>
        </p:nvSpPr>
        <p:spPr>
          <a:xfrm>
            <a:off x="6172200" y="2505075"/>
            <a:ext cx="518371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3192BB5-1E11-4C35-8F96-84D8276926F3}"/>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8" name="Footer Placeholder 7">
            <a:extLst>
              <a:ext uri="{FF2B5EF4-FFF2-40B4-BE49-F238E27FC236}">
                <a16:creationId xmlns:a16="http://schemas.microsoft.com/office/drawing/2014/main" id="{E31AF96D-99EB-4096-A1A1-A5E0C8B07617}"/>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A51444ED-DE7E-4FE6-A2AD-0F041E314CF4}"/>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2173509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BA9B-9CE5-4250-A5D4-8AA4F039F90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E36A734-2E38-4BBF-A11B-AA791BCB7AFD}"/>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4" name="Footer Placeholder 3">
            <a:extLst>
              <a:ext uri="{FF2B5EF4-FFF2-40B4-BE49-F238E27FC236}">
                <a16:creationId xmlns:a16="http://schemas.microsoft.com/office/drawing/2014/main" id="{2A1BCC50-2D95-4CB4-9AA0-EA77E83D8F74}"/>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056ED32A-D600-4B88-AA67-C1EF05B57BE0}"/>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7817684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EA9D08-9EE0-4BA6-B5E9-E43976712437}"/>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3" name="Footer Placeholder 2">
            <a:extLst>
              <a:ext uri="{FF2B5EF4-FFF2-40B4-BE49-F238E27FC236}">
                <a16:creationId xmlns:a16="http://schemas.microsoft.com/office/drawing/2014/main" id="{932ED564-2B29-4A69-A263-89D7A046BD25}"/>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006C4DDE-0DEB-47F1-84BA-AC1ADDBF4608}"/>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34436620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7BD8E-ACDF-4874-A406-7AF241B0008D}"/>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4D964F7-AD5B-4192-9E4C-28A733E173E8}"/>
              </a:ext>
            </a:extLst>
          </p:cNvPr>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829B75E-5B4C-4AD8-91E8-DF835AFA1A9B}"/>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A9016-95F0-43C1-A2A0-2674A7D515CA}"/>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6" name="Footer Placeholder 5">
            <a:extLst>
              <a:ext uri="{FF2B5EF4-FFF2-40B4-BE49-F238E27FC236}">
                <a16:creationId xmlns:a16="http://schemas.microsoft.com/office/drawing/2014/main" id="{37B23357-6660-4F12-B790-271451B85024}"/>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391EF8C5-AEDE-4083-BBE0-0D2F28D189D4}"/>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159988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CBCB-773E-4486-97ED-2633F03F54D1}"/>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C7A9B90-FB0C-4579-833A-490760635F80}"/>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C45E84EC-8387-457A-A9C2-C2FF861386D0}"/>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85C2E5-50CC-44AF-8617-1AE210C7BC0B}"/>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6" name="Footer Placeholder 5">
            <a:extLst>
              <a:ext uri="{FF2B5EF4-FFF2-40B4-BE49-F238E27FC236}">
                <a16:creationId xmlns:a16="http://schemas.microsoft.com/office/drawing/2014/main" id="{66BE009F-FC37-4E0B-B34D-4A587AE15898}"/>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F793FC7C-2FB3-4977-A626-9E4BAD034E64}"/>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383506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4" name="Footer Placeholder 3"/>
          <p:cNvSpPr>
            <a:spLocks noGrp="1"/>
          </p:cNvSpPr>
          <p:nvPr>
            <p:ph type="ftr" sz="quarter" idx="11"/>
          </p:nvPr>
        </p:nvSpPr>
        <p:spPr>
          <a:xfrm>
            <a:off x="4038600" y="6242050"/>
            <a:ext cx="4114800" cy="365125"/>
          </a:xfrm>
        </p:spPr>
        <p:txBody>
          <a:bodyPr/>
          <a:lstStyle/>
          <a:p>
            <a:endParaRPr lang="en-CA"/>
          </a:p>
        </p:txBody>
      </p:sp>
      <p:sp>
        <p:nvSpPr>
          <p:cNvPr id="5" name="Slide Number Placeholder 4"/>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8894810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8F27-DE04-4D9A-B3EA-3B7E142FA29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3E4E471-A3F8-4039-828C-7BEBD93792C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19955DD-E901-44DD-90E1-EB827C87D15F}"/>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5" name="Footer Placeholder 4">
            <a:extLst>
              <a:ext uri="{FF2B5EF4-FFF2-40B4-BE49-F238E27FC236}">
                <a16:creationId xmlns:a16="http://schemas.microsoft.com/office/drawing/2014/main" id="{0D339FFA-A887-4CCE-BB98-3CEA1C66DBCA}"/>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2ECC7E41-D7DB-4D64-B6B0-BB793DCA5E61}"/>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887361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A3456-3F58-410A-917B-744E1489F1C9}"/>
              </a:ext>
            </a:extLst>
          </p:cNvPr>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5F1985D-3684-43F3-BC3D-D0E2DBDAF512}"/>
              </a:ext>
            </a:extLst>
          </p:cNvPr>
          <p:cNvSpPr>
            <a:spLocks noGrp="1"/>
          </p:cNvSpPr>
          <p:nvPr>
            <p:ph type="body" orient="vert" idx="1"/>
          </p:nvPr>
        </p:nvSpPr>
        <p:spPr>
          <a:xfrm>
            <a:off x="838201" y="365125"/>
            <a:ext cx="76835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018C52F-71E1-415E-B943-95BACF2396BC}"/>
              </a:ext>
            </a:extLst>
          </p:cNvPr>
          <p:cNvSpPr>
            <a:spLocks noGrp="1"/>
          </p:cNvSpPr>
          <p:nvPr>
            <p:ph type="dt" sz="half" idx="10"/>
          </p:nvPr>
        </p:nvSpPr>
        <p:spPr/>
        <p:txBody>
          <a:bodyPr/>
          <a:lstStyle/>
          <a:p>
            <a:fld id="{5DF90A30-D4A2-4565-A6F1-ECDD803F7845}" type="datetimeFigureOut">
              <a:rPr lang="en-CA" smtClean="0"/>
              <a:t>2023-03-29</a:t>
            </a:fld>
            <a:endParaRPr lang="en-CA" dirty="0"/>
          </a:p>
        </p:txBody>
      </p:sp>
      <p:sp>
        <p:nvSpPr>
          <p:cNvPr id="5" name="Footer Placeholder 4">
            <a:extLst>
              <a:ext uri="{FF2B5EF4-FFF2-40B4-BE49-F238E27FC236}">
                <a16:creationId xmlns:a16="http://schemas.microsoft.com/office/drawing/2014/main" id="{1F43B247-E0DC-416D-B9F8-C4302EC5A4BA}"/>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71698ABC-BDC3-4BBD-B471-BA9440684AE0}"/>
              </a:ext>
            </a:extLst>
          </p:cNvPr>
          <p:cNvSpPr>
            <a:spLocks noGrp="1"/>
          </p:cNvSpPr>
          <p:nvPr>
            <p:ph type="sldNum" sz="quarter" idx="12"/>
          </p:nvPr>
        </p:nvSpPr>
        <p:spPr>
          <a:xfrm>
            <a:off x="8610600" y="6356351"/>
            <a:ext cx="2743200" cy="365125"/>
          </a:xfrm>
          <a:prstGeom prst="rect">
            <a:avLst/>
          </a:prstGeom>
        </p:spPr>
        <p:txBody>
          <a:bodyPr/>
          <a:lstStyle/>
          <a:p>
            <a:fld id="{7B0C73F6-3D1F-4719-9BA8-D070BCDE92F3}" type="slidenum">
              <a:rPr lang="en-CA" smtClean="0"/>
              <a:t>‹#›</a:t>
            </a:fld>
            <a:endParaRPr lang="en-CA" dirty="0"/>
          </a:p>
        </p:txBody>
      </p:sp>
    </p:spTree>
    <p:extLst>
      <p:ext uri="{BB962C8B-B14F-4D97-AF65-F5344CB8AC3E}">
        <p14:creationId xmlns:p14="http://schemas.microsoft.com/office/powerpoint/2010/main" val="820995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140361"/>
            <a:ext cx="9144000" cy="886836"/>
          </a:xfrm>
        </p:spPr>
        <p:txBody>
          <a:bodyPr anchor="b">
            <a:normAutofit/>
          </a:bodyPr>
          <a:lstStyle>
            <a:lvl1pPr algn="ctr">
              <a:defRPr sz="3600">
                <a:solidFill>
                  <a:srgbClr val="8331A7"/>
                </a:solidFill>
                <a:latin typeface="Metropolis Semi Bold" panose="00000700000000000000" pitchFamily="2"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524000" y="4581093"/>
            <a:ext cx="9144000" cy="1080798"/>
          </a:xfrm>
        </p:spPr>
        <p:txBody>
          <a:bodyPr/>
          <a:lstStyle>
            <a:lvl1pPr marL="0" indent="0" algn="ctr">
              <a:buNone/>
              <a:defRPr sz="2400">
                <a:solidFill>
                  <a:srgbClr val="005D63"/>
                </a:solidFill>
                <a:latin typeface="Metropolis Semi 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p:cNvSpPr>
            <a:spLocks noGrp="1"/>
          </p:cNvSpPr>
          <p:nvPr>
            <p:ph type="dt" sz="half" idx="10"/>
          </p:nvPr>
        </p:nvSpPr>
        <p:spPr>
          <a:xfrm>
            <a:off x="838200" y="6215787"/>
            <a:ext cx="2743200" cy="401638"/>
          </a:xfrm>
        </p:spPr>
        <p:txBody>
          <a:bodyPr/>
          <a:lstStyle>
            <a:lvl1pPr>
              <a:defRPr>
                <a:latin typeface="Metropolis" panose="00000500000000000000" pitchFamily="2" charset="0"/>
              </a:defRPr>
            </a:lvl1pPr>
          </a:lstStyle>
          <a:p>
            <a:fld id="{632240A2-0F27-455D-9E4B-2CC45A093BF1}" type="datetimeFigureOut">
              <a:rPr lang="en-CA" smtClean="0"/>
              <a:pPr/>
              <a:t>2023-03-29</a:t>
            </a:fld>
            <a:endParaRPr lang="en-CA" dirty="0"/>
          </a:p>
        </p:txBody>
      </p:sp>
      <p:sp>
        <p:nvSpPr>
          <p:cNvPr id="5" name="Footer Placeholder 4"/>
          <p:cNvSpPr>
            <a:spLocks noGrp="1"/>
          </p:cNvSpPr>
          <p:nvPr>
            <p:ph type="ftr" sz="quarter" idx="11"/>
          </p:nvPr>
        </p:nvSpPr>
        <p:spPr>
          <a:xfrm>
            <a:off x="4038600" y="6215787"/>
            <a:ext cx="4114800" cy="401638"/>
          </a:xfrm>
        </p:spPr>
        <p:txBody>
          <a:bodyPr/>
          <a:lstStyle>
            <a:lvl1pPr>
              <a:defRPr>
                <a:latin typeface="Metropolis" panose="00000500000000000000" pitchFamily="2" charset="0"/>
              </a:defRPr>
            </a:lvl1pPr>
          </a:lstStyle>
          <a:p>
            <a:endParaRPr lang="en-CA" dirty="0"/>
          </a:p>
        </p:txBody>
      </p:sp>
      <p:sp>
        <p:nvSpPr>
          <p:cNvPr id="6" name="Slide Number Placeholder 5"/>
          <p:cNvSpPr>
            <a:spLocks noGrp="1"/>
          </p:cNvSpPr>
          <p:nvPr>
            <p:ph type="sldNum" sz="quarter" idx="12"/>
          </p:nvPr>
        </p:nvSpPr>
        <p:spPr>
          <a:xfrm>
            <a:off x="8610600" y="6215787"/>
            <a:ext cx="2743200" cy="401638"/>
          </a:xfrm>
        </p:spPr>
        <p:txBody>
          <a:bodyPr/>
          <a:lstStyle>
            <a:lvl1pPr>
              <a:defRPr>
                <a:latin typeface="Metropolis" panose="00000500000000000000" pitchFamily="2" charset="0"/>
              </a:defRPr>
            </a:lvl1pPr>
          </a:lstStyle>
          <a:p>
            <a:fld id="{461E8483-68FF-4425-91B0-766BDE5F45C8}" type="slidenum">
              <a:rPr lang="en-CA" smtClean="0"/>
              <a:pPr/>
              <a:t>‹#›</a:t>
            </a:fld>
            <a:endParaRPr lang="en-CA" dirty="0"/>
          </a:p>
        </p:txBody>
      </p:sp>
    </p:spTree>
    <p:custDataLst>
      <p:tags r:id="rId1"/>
    </p:custDataLst>
    <p:extLst>
      <p:ext uri="{BB962C8B-B14F-4D97-AF65-F5344CB8AC3E}">
        <p14:creationId xmlns:p14="http://schemas.microsoft.com/office/powerpoint/2010/main" val="3568201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8619"/>
            <a:ext cx="10515600" cy="1333644"/>
          </a:xfrm>
        </p:spPr>
        <p:txBody>
          <a:bodyPr/>
          <a:lstStyle>
            <a:lvl1pPr>
              <a:defRPr/>
            </a:lvl1pPr>
          </a:lstStyle>
          <a:p>
            <a:r>
              <a:rPr lang="en-US" dirty="0"/>
              <a:t>Click to edit Master title style</a:t>
            </a:r>
            <a:endParaRPr lang="en-CA" dirty="0"/>
          </a:p>
        </p:txBody>
      </p:sp>
      <p:sp>
        <p:nvSpPr>
          <p:cNvPr id="3" name="Content Placeholder 2"/>
          <p:cNvSpPr>
            <a:spLocks noGrp="1"/>
          </p:cNvSpPr>
          <p:nvPr>
            <p:ph idx="1"/>
          </p:nvPr>
        </p:nvSpPr>
        <p:spPr>
          <a:xfrm>
            <a:off x="838200" y="1657350"/>
            <a:ext cx="10515600" cy="4519613"/>
          </a:xfrm>
        </p:spPr>
        <p:txBody>
          <a:bodyPr/>
          <a:lstStyle>
            <a:lvl1pPr>
              <a:defRPr>
                <a:solidFill>
                  <a:srgbClr val="58555B"/>
                </a:solidFill>
              </a:defRPr>
            </a:lvl1pPr>
            <a:lvl2pPr>
              <a:defRPr>
                <a:solidFill>
                  <a:srgbClr val="58555B"/>
                </a:solidFill>
              </a:defRPr>
            </a:lvl2pPr>
            <a:lvl3pPr>
              <a:defRPr>
                <a:solidFill>
                  <a:srgbClr val="58555B"/>
                </a:solidFill>
              </a:defRPr>
            </a:lvl3pPr>
            <a:lvl4pPr>
              <a:defRPr>
                <a:solidFill>
                  <a:srgbClr val="58555B"/>
                </a:solidFill>
              </a:defRPr>
            </a:lvl4pPr>
            <a:lvl5pPr>
              <a:defRPr>
                <a:solidFill>
                  <a:srgbClr val="58555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838200" y="6242050"/>
            <a:ext cx="2743200" cy="365125"/>
          </a:xfrm>
        </p:spPr>
        <p:txBody>
          <a:bodyPr/>
          <a:lstStyle>
            <a:lvl1pPr>
              <a:defRPr>
                <a:latin typeface="Metropolis" panose="00000500000000000000" pitchFamily="2" charset="0"/>
              </a:defRPr>
            </a:lvl1pPr>
          </a:lstStyle>
          <a:p>
            <a:fld id="{632240A2-0F27-455D-9E4B-2CC45A093BF1}" type="datetimeFigureOut">
              <a:rPr lang="en-CA" smtClean="0"/>
              <a:pPr/>
              <a:t>2023-03-29</a:t>
            </a:fld>
            <a:endParaRPr lang="en-CA" dirty="0"/>
          </a:p>
        </p:txBody>
      </p:sp>
      <p:sp>
        <p:nvSpPr>
          <p:cNvPr id="5" name="Footer Placeholder 4"/>
          <p:cNvSpPr>
            <a:spLocks noGrp="1"/>
          </p:cNvSpPr>
          <p:nvPr>
            <p:ph type="ftr" sz="quarter" idx="11"/>
          </p:nvPr>
        </p:nvSpPr>
        <p:spPr>
          <a:xfrm>
            <a:off x="4038600" y="6242050"/>
            <a:ext cx="4114800" cy="365125"/>
          </a:xfrm>
        </p:spPr>
        <p:txBody>
          <a:bodyPr/>
          <a:lstStyle>
            <a:lvl1pPr>
              <a:defRPr>
                <a:latin typeface="Metropolis" panose="00000500000000000000" pitchFamily="2" charset="0"/>
              </a:defRPr>
            </a:lvl1pPr>
          </a:lstStyle>
          <a:p>
            <a:endParaRPr lang="en-CA" dirty="0"/>
          </a:p>
        </p:txBody>
      </p:sp>
      <p:sp>
        <p:nvSpPr>
          <p:cNvPr id="6" name="Slide Number Placeholder 5"/>
          <p:cNvSpPr>
            <a:spLocks noGrp="1"/>
          </p:cNvSpPr>
          <p:nvPr>
            <p:ph type="sldNum" sz="quarter" idx="12"/>
          </p:nvPr>
        </p:nvSpPr>
        <p:spPr>
          <a:xfrm>
            <a:off x="8610600" y="6242050"/>
            <a:ext cx="2743200" cy="365125"/>
          </a:xfrm>
        </p:spPr>
        <p:txBody>
          <a:bodyPr/>
          <a:lstStyle>
            <a:lvl1pPr>
              <a:defRPr>
                <a:latin typeface="Metropolis" panose="00000500000000000000" pitchFamily="2" charset="0"/>
              </a:defRPr>
            </a:lvl1pPr>
          </a:lstStyle>
          <a:p>
            <a:fld id="{461E8483-68FF-4425-91B0-766BDE5F45C8}" type="slidenum">
              <a:rPr lang="en-CA" smtClean="0"/>
              <a:pPr/>
              <a:t>‹#›</a:t>
            </a:fld>
            <a:endParaRPr lang="en-CA" dirty="0"/>
          </a:p>
        </p:txBody>
      </p:sp>
    </p:spTree>
    <p:custDataLst>
      <p:tags r:id="rId1"/>
    </p:custDataLst>
    <p:extLst>
      <p:ext uri="{BB962C8B-B14F-4D97-AF65-F5344CB8AC3E}">
        <p14:creationId xmlns:p14="http://schemas.microsoft.com/office/powerpoint/2010/main" val="40200811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1513753"/>
          </a:xfrm>
        </p:spPr>
        <p:txBody>
          <a:bodyPr anchor="b">
            <a:normAutofit/>
          </a:bodyPr>
          <a:lstStyle>
            <a:lvl1pPr>
              <a:defRPr sz="3600"/>
            </a:lvl1pPr>
          </a:lstStyle>
          <a:p>
            <a:r>
              <a:rPr lang="en-US" dirty="0"/>
              <a:t>Click to edit Master title style</a:t>
            </a:r>
            <a:endParaRPr lang="en-CA" dirty="0"/>
          </a:p>
        </p:txBody>
      </p:sp>
      <p:sp>
        <p:nvSpPr>
          <p:cNvPr id="3" name="Text Placeholder 2"/>
          <p:cNvSpPr>
            <a:spLocks noGrp="1"/>
          </p:cNvSpPr>
          <p:nvPr>
            <p:ph type="body" idx="1"/>
          </p:nvPr>
        </p:nvSpPr>
        <p:spPr>
          <a:xfrm>
            <a:off x="831850" y="3371850"/>
            <a:ext cx="10515600" cy="27908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42050"/>
            <a:ext cx="2743200" cy="365125"/>
          </a:xfrm>
        </p:spPr>
        <p:txBody>
          <a:bodyPr/>
          <a:lstStyle>
            <a:lvl1pPr>
              <a:defRPr>
                <a:latin typeface="Metropolis" panose="00000500000000000000" pitchFamily="2" charset="0"/>
              </a:defRPr>
            </a:lvl1pPr>
          </a:lstStyle>
          <a:p>
            <a:fld id="{632240A2-0F27-455D-9E4B-2CC45A093BF1}" type="datetimeFigureOut">
              <a:rPr lang="en-CA" smtClean="0"/>
              <a:pPr/>
              <a:t>2023-03-29</a:t>
            </a:fld>
            <a:endParaRPr lang="en-CA" dirty="0"/>
          </a:p>
        </p:txBody>
      </p:sp>
      <p:sp>
        <p:nvSpPr>
          <p:cNvPr id="5" name="Footer Placeholder 4"/>
          <p:cNvSpPr>
            <a:spLocks noGrp="1"/>
          </p:cNvSpPr>
          <p:nvPr>
            <p:ph type="ftr" sz="quarter" idx="11"/>
          </p:nvPr>
        </p:nvSpPr>
        <p:spPr>
          <a:xfrm>
            <a:off x="4038600" y="6242050"/>
            <a:ext cx="4114800" cy="365125"/>
          </a:xfrm>
        </p:spPr>
        <p:txBody>
          <a:bodyPr/>
          <a:lstStyle>
            <a:lvl1pPr>
              <a:defRPr>
                <a:latin typeface="Metropolis" panose="00000500000000000000" pitchFamily="2" charset="0"/>
              </a:defRPr>
            </a:lvl1pPr>
          </a:lstStyle>
          <a:p>
            <a:endParaRPr lang="en-CA" dirty="0"/>
          </a:p>
        </p:txBody>
      </p:sp>
      <p:sp>
        <p:nvSpPr>
          <p:cNvPr id="6" name="Slide Number Placeholder 5"/>
          <p:cNvSpPr>
            <a:spLocks noGrp="1"/>
          </p:cNvSpPr>
          <p:nvPr>
            <p:ph type="sldNum" sz="quarter" idx="12"/>
          </p:nvPr>
        </p:nvSpPr>
        <p:spPr>
          <a:xfrm>
            <a:off x="8610600" y="6242050"/>
            <a:ext cx="2743200" cy="365125"/>
          </a:xfrm>
        </p:spPr>
        <p:txBody>
          <a:bodyPr/>
          <a:lstStyle>
            <a:lvl1pPr>
              <a:defRPr>
                <a:latin typeface="Metropolis" panose="00000500000000000000" pitchFamily="2" charset="0"/>
              </a:defRPr>
            </a:lvl1pPr>
          </a:lstStyle>
          <a:p>
            <a:fld id="{461E8483-68FF-4425-91B0-766BDE5F45C8}" type="slidenum">
              <a:rPr lang="en-CA" smtClean="0"/>
              <a:pPr/>
              <a:t>‹#›</a:t>
            </a:fld>
            <a:endParaRPr lang="en-CA" dirty="0"/>
          </a:p>
        </p:txBody>
      </p:sp>
    </p:spTree>
    <p:custDataLst>
      <p:tags r:id="rId1"/>
    </p:custDataLst>
    <p:extLst>
      <p:ext uri="{BB962C8B-B14F-4D97-AF65-F5344CB8AC3E}">
        <p14:creationId xmlns:p14="http://schemas.microsoft.com/office/powerpoint/2010/main" val="3336662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4000"/>
            <a:ext cx="10515600" cy="1325563"/>
          </a:xfrm>
        </p:spPr>
        <p:txBody>
          <a:bodyPr/>
          <a:lstStyle>
            <a:lvl1pPr>
              <a:defRPr/>
            </a:lvl1pPr>
          </a:lstStyle>
          <a:p>
            <a:r>
              <a:rPr lang="en-US" dirty="0"/>
              <a:t>Click to edit Master title style</a:t>
            </a:r>
            <a:endParaRPr lang="en-CA" dirty="0"/>
          </a:p>
        </p:txBody>
      </p:sp>
      <p:sp>
        <p:nvSpPr>
          <p:cNvPr id="3" name="Content Placeholder 2"/>
          <p:cNvSpPr>
            <a:spLocks noGrp="1"/>
          </p:cNvSpPr>
          <p:nvPr>
            <p:ph sz="half" idx="1"/>
          </p:nvPr>
        </p:nvSpPr>
        <p:spPr>
          <a:xfrm>
            <a:off x="838200" y="1666875"/>
            <a:ext cx="5181600" cy="4510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666875"/>
            <a:ext cx="5181600" cy="45100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838200" y="6242050"/>
            <a:ext cx="2743200" cy="365125"/>
          </a:xfrm>
        </p:spPr>
        <p:txBody>
          <a:bodyPr/>
          <a:lstStyle>
            <a:lvl1pPr>
              <a:defRPr>
                <a:latin typeface="Metropolis" panose="00000500000000000000" pitchFamily="2" charset="0"/>
              </a:defRPr>
            </a:lvl1pPr>
          </a:lstStyle>
          <a:p>
            <a:fld id="{632240A2-0F27-455D-9E4B-2CC45A093BF1}" type="datetimeFigureOut">
              <a:rPr lang="en-CA" smtClean="0"/>
              <a:pPr/>
              <a:t>2023-03-29</a:t>
            </a:fld>
            <a:endParaRPr lang="en-CA" dirty="0"/>
          </a:p>
        </p:txBody>
      </p:sp>
      <p:sp>
        <p:nvSpPr>
          <p:cNvPr id="6" name="Footer Placeholder 5"/>
          <p:cNvSpPr>
            <a:spLocks noGrp="1"/>
          </p:cNvSpPr>
          <p:nvPr>
            <p:ph type="ftr" sz="quarter" idx="11"/>
          </p:nvPr>
        </p:nvSpPr>
        <p:spPr>
          <a:xfrm>
            <a:off x="4038600" y="6242050"/>
            <a:ext cx="4114800" cy="365125"/>
          </a:xfrm>
        </p:spPr>
        <p:txBody>
          <a:bodyPr/>
          <a:lstStyle>
            <a:lvl1pPr>
              <a:defRPr>
                <a:latin typeface="Metropolis" panose="00000500000000000000" pitchFamily="2" charset="0"/>
              </a:defRPr>
            </a:lvl1pPr>
          </a:lstStyle>
          <a:p>
            <a:endParaRPr lang="en-CA" dirty="0"/>
          </a:p>
        </p:txBody>
      </p:sp>
      <p:sp>
        <p:nvSpPr>
          <p:cNvPr id="7" name="Slide Number Placeholder 6"/>
          <p:cNvSpPr>
            <a:spLocks noGrp="1"/>
          </p:cNvSpPr>
          <p:nvPr>
            <p:ph type="sldNum" sz="quarter" idx="12"/>
          </p:nvPr>
        </p:nvSpPr>
        <p:spPr>
          <a:xfrm>
            <a:off x="8610600" y="6242050"/>
            <a:ext cx="2743200" cy="365125"/>
          </a:xfrm>
        </p:spPr>
        <p:txBody>
          <a:bodyPr/>
          <a:lstStyle>
            <a:lvl1pPr>
              <a:defRPr>
                <a:latin typeface="Metropolis" panose="00000500000000000000" pitchFamily="2" charset="0"/>
              </a:defRPr>
            </a:lvl1pPr>
          </a:lstStyle>
          <a:p>
            <a:fld id="{461E8483-68FF-4425-91B0-766BDE5F45C8}" type="slidenum">
              <a:rPr lang="en-CA" smtClean="0"/>
              <a:pPr/>
              <a:t>‹#›</a:t>
            </a:fld>
            <a:endParaRPr lang="en-CA" dirty="0"/>
          </a:p>
        </p:txBody>
      </p:sp>
    </p:spTree>
    <p:custDataLst>
      <p:tags r:id="rId1"/>
    </p:custDataLst>
    <p:extLst>
      <p:ext uri="{BB962C8B-B14F-4D97-AF65-F5344CB8AC3E}">
        <p14:creationId xmlns:p14="http://schemas.microsoft.com/office/powerpoint/2010/main" val="16705542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solidFill>
                  <a:srgbClr val="005D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solidFill>
                  <a:srgbClr val="005D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8" name="Footer Placeholder 7"/>
          <p:cNvSpPr>
            <a:spLocks noGrp="1"/>
          </p:cNvSpPr>
          <p:nvPr>
            <p:ph type="ftr" sz="quarter" idx="11"/>
          </p:nvPr>
        </p:nvSpPr>
        <p:spPr>
          <a:xfrm>
            <a:off x="4038600" y="6242050"/>
            <a:ext cx="4114800" cy="365125"/>
          </a:xfrm>
        </p:spPr>
        <p:txBody>
          <a:bodyPr/>
          <a:lstStyle/>
          <a:p>
            <a:endParaRPr lang="en-CA"/>
          </a:p>
        </p:txBody>
      </p:sp>
      <p:sp>
        <p:nvSpPr>
          <p:cNvPr id="9" name="Slide Number Placeholder 8"/>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32042150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4" name="Footer Placeholder 3"/>
          <p:cNvSpPr>
            <a:spLocks noGrp="1"/>
          </p:cNvSpPr>
          <p:nvPr>
            <p:ph type="ftr" sz="quarter" idx="11"/>
          </p:nvPr>
        </p:nvSpPr>
        <p:spPr>
          <a:xfrm>
            <a:off x="4038600" y="6242050"/>
            <a:ext cx="4114800" cy="365125"/>
          </a:xfrm>
        </p:spPr>
        <p:txBody>
          <a:bodyPr/>
          <a:lstStyle/>
          <a:p>
            <a:endParaRPr lang="en-CA"/>
          </a:p>
        </p:txBody>
      </p:sp>
      <p:sp>
        <p:nvSpPr>
          <p:cNvPr id="5" name="Slide Number Placeholder 4"/>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7425059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3" name="Footer Placeholder 2"/>
          <p:cNvSpPr>
            <a:spLocks noGrp="1"/>
          </p:cNvSpPr>
          <p:nvPr>
            <p:ph type="ftr" sz="quarter" idx="11"/>
          </p:nvPr>
        </p:nvSpPr>
        <p:spPr>
          <a:xfrm>
            <a:off x="4038600" y="6242050"/>
            <a:ext cx="4114800" cy="365125"/>
          </a:xfrm>
        </p:spPr>
        <p:txBody>
          <a:bodyPr/>
          <a:lstStyle/>
          <a:p>
            <a:endParaRPr lang="en-CA"/>
          </a:p>
        </p:txBody>
      </p:sp>
      <p:sp>
        <p:nvSpPr>
          <p:cNvPr id="4" name="Slide Number Placeholder 3"/>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21700430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457200"/>
            <a:ext cx="6172200" cy="56959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399"/>
            <a:ext cx="3932237" cy="40957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4163717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3" name="Footer Placeholder 2"/>
          <p:cNvSpPr>
            <a:spLocks noGrp="1"/>
          </p:cNvSpPr>
          <p:nvPr>
            <p:ph type="ftr" sz="quarter" idx="11"/>
          </p:nvPr>
        </p:nvSpPr>
        <p:spPr>
          <a:xfrm>
            <a:off x="4038600" y="6242050"/>
            <a:ext cx="4114800" cy="365125"/>
          </a:xfrm>
        </p:spPr>
        <p:txBody>
          <a:bodyPr/>
          <a:lstStyle/>
          <a:p>
            <a:endParaRPr lang="en-CA"/>
          </a:p>
        </p:txBody>
      </p:sp>
      <p:sp>
        <p:nvSpPr>
          <p:cNvPr id="4" name="Slide Number Placeholder 3"/>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3875886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457200"/>
            <a:ext cx="6172200" cy="56959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4095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5640122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128814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endParaRPr lang="en-CA"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27050858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140361"/>
            <a:ext cx="9144000" cy="886836"/>
          </a:xfrm>
        </p:spPr>
        <p:txBody>
          <a:bodyPr anchor="b">
            <a:normAutofit/>
          </a:bodyPr>
          <a:lstStyle>
            <a:lvl1pPr algn="ctr">
              <a:defRPr sz="3600">
                <a:latin typeface="Metropolis Semi Bold" panose="00000700000000000000" pitchFamily="2"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524000" y="4581093"/>
            <a:ext cx="9144000" cy="1080798"/>
          </a:xfrm>
        </p:spPr>
        <p:txBody>
          <a:bodyPr/>
          <a:lstStyle>
            <a:lvl1pPr marL="0" indent="0" algn="ctr">
              <a:buNone/>
              <a:defRPr sz="2400">
                <a:latin typeface="Metropolis Semi 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p:cNvSpPr>
            <a:spLocks noGrp="1"/>
          </p:cNvSpPr>
          <p:nvPr>
            <p:ph type="dt" sz="half" idx="10"/>
          </p:nvPr>
        </p:nvSpPr>
        <p:spPr>
          <a:xfrm>
            <a:off x="838200" y="6224025"/>
            <a:ext cx="2743200" cy="401638"/>
          </a:xfrm>
        </p:spPr>
        <p:txBody>
          <a:bodyPr/>
          <a:lstStyle/>
          <a:p>
            <a:fld id="{632240A2-0F27-455D-9E4B-2CC45A093BF1}" type="datetimeFigureOut">
              <a:rPr lang="en-CA" smtClean="0"/>
              <a:t>2023-03-29</a:t>
            </a:fld>
            <a:endParaRPr lang="en-CA" dirty="0"/>
          </a:p>
        </p:txBody>
      </p:sp>
      <p:sp>
        <p:nvSpPr>
          <p:cNvPr id="5" name="Footer Placeholder 4"/>
          <p:cNvSpPr>
            <a:spLocks noGrp="1"/>
          </p:cNvSpPr>
          <p:nvPr>
            <p:ph type="ftr" sz="quarter" idx="11"/>
          </p:nvPr>
        </p:nvSpPr>
        <p:spPr>
          <a:xfrm>
            <a:off x="4038600" y="6224025"/>
            <a:ext cx="4114800" cy="401638"/>
          </a:xfrm>
        </p:spPr>
        <p:txBody>
          <a:bodyPr/>
          <a:lstStyle/>
          <a:p>
            <a:endParaRPr lang="en-CA"/>
          </a:p>
        </p:txBody>
      </p:sp>
      <p:sp>
        <p:nvSpPr>
          <p:cNvPr id="6" name="Slide Number Placeholder 5"/>
          <p:cNvSpPr>
            <a:spLocks noGrp="1"/>
          </p:cNvSpPr>
          <p:nvPr>
            <p:ph type="sldNum" sz="quarter" idx="12"/>
          </p:nvPr>
        </p:nvSpPr>
        <p:spPr>
          <a:xfrm>
            <a:off x="8610600" y="6224025"/>
            <a:ext cx="2743200" cy="401638"/>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4933138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8619"/>
            <a:ext cx="10515600" cy="1333644"/>
          </a:xfrm>
        </p:spPr>
        <p:txBody>
          <a:bodyPr/>
          <a:lstStyle>
            <a:lvl1pPr>
              <a:defRPr/>
            </a:lvl1pPr>
          </a:lstStyle>
          <a:p>
            <a:r>
              <a:rPr lang="en-US" dirty="0"/>
              <a:t>Click to edit Master title style</a:t>
            </a:r>
            <a:endParaRPr lang="en-CA" dirty="0"/>
          </a:p>
        </p:txBody>
      </p:sp>
      <p:sp>
        <p:nvSpPr>
          <p:cNvPr id="3" name="Content Placeholder 2"/>
          <p:cNvSpPr>
            <a:spLocks noGrp="1"/>
          </p:cNvSpPr>
          <p:nvPr>
            <p:ph idx="1"/>
          </p:nvPr>
        </p:nvSpPr>
        <p:spPr>
          <a:xfrm>
            <a:off x="838200" y="1657350"/>
            <a:ext cx="10515600" cy="4519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3714037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1513753"/>
          </a:xfrm>
        </p:spPr>
        <p:txBody>
          <a:bodyPr anchor="b">
            <a:normAutofit/>
          </a:bodyPr>
          <a:lstStyle>
            <a:lvl1pPr>
              <a:defRPr sz="3600"/>
            </a:lvl1pPr>
          </a:lstStyle>
          <a:p>
            <a:r>
              <a:rPr lang="en-US" dirty="0"/>
              <a:t>Click to edit Master title style</a:t>
            </a:r>
            <a:endParaRPr lang="en-CA" dirty="0"/>
          </a:p>
        </p:txBody>
      </p:sp>
      <p:sp>
        <p:nvSpPr>
          <p:cNvPr id="3" name="Text Placeholder 2"/>
          <p:cNvSpPr>
            <a:spLocks noGrp="1"/>
          </p:cNvSpPr>
          <p:nvPr>
            <p:ph type="body" idx="1"/>
          </p:nvPr>
        </p:nvSpPr>
        <p:spPr>
          <a:xfrm>
            <a:off x="831850" y="3371850"/>
            <a:ext cx="10515600" cy="27908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30435304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4000"/>
            <a:ext cx="10515600" cy="1325563"/>
          </a:xfrm>
        </p:spPr>
        <p:txBody>
          <a:bodyPr/>
          <a:lstStyle>
            <a:lvl1pPr>
              <a:defRPr/>
            </a:lvl1pPr>
          </a:lstStyle>
          <a:p>
            <a:r>
              <a:rPr lang="en-US" dirty="0"/>
              <a:t>Click to edit Master title style</a:t>
            </a:r>
            <a:endParaRPr lang="en-CA" dirty="0"/>
          </a:p>
        </p:txBody>
      </p:sp>
      <p:sp>
        <p:nvSpPr>
          <p:cNvPr id="3" name="Content Placeholder 2"/>
          <p:cNvSpPr>
            <a:spLocks noGrp="1"/>
          </p:cNvSpPr>
          <p:nvPr>
            <p:ph sz="half" idx="1"/>
          </p:nvPr>
        </p:nvSpPr>
        <p:spPr>
          <a:xfrm>
            <a:off x="838200" y="1666875"/>
            <a:ext cx="5181600" cy="4510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666875"/>
            <a:ext cx="5181600" cy="45100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21228597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8" name="Footer Placeholder 7"/>
          <p:cNvSpPr>
            <a:spLocks noGrp="1"/>
          </p:cNvSpPr>
          <p:nvPr>
            <p:ph type="ftr" sz="quarter" idx="11"/>
          </p:nvPr>
        </p:nvSpPr>
        <p:spPr>
          <a:xfrm>
            <a:off x="4038600" y="6242050"/>
            <a:ext cx="4114800" cy="365125"/>
          </a:xfrm>
        </p:spPr>
        <p:txBody>
          <a:bodyPr/>
          <a:lstStyle/>
          <a:p>
            <a:endParaRPr lang="en-CA"/>
          </a:p>
        </p:txBody>
      </p:sp>
      <p:sp>
        <p:nvSpPr>
          <p:cNvPr id="9" name="Slide Number Placeholder 8"/>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9378026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4" name="Footer Placeholder 3"/>
          <p:cNvSpPr>
            <a:spLocks noGrp="1"/>
          </p:cNvSpPr>
          <p:nvPr>
            <p:ph type="ftr" sz="quarter" idx="11"/>
          </p:nvPr>
        </p:nvSpPr>
        <p:spPr>
          <a:xfrm>
            <a:off x="4038600" y="6242050"/>
            <a:ext cx="4114800" cy="365125"/>
          </a:xfrm>
        </p:spPr>
        <p:txBody>
          <a:bodyPr/>
          <a:lstStyle/>
          <a:p>
            <a:endParaRPr lang="en-CA"/>
          </a:p>
        </p:txBody>
      </p:sp>
      <p:sp>
        <p:nvSpPr>
          <p:cNvPr id="5" name="Slide Number Placeholder 4"/>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36588936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3" name="Footer Placeholder 2"/>
          <p:cNvSpPr>
            <a:spLocks noGrp="1"/>
          </p:cNvSpPr>
          <p:nvPr>
            <p:ph type="ftr" sz="quarter" idx="11"/>
          </p:nvPr>
        </p:nvSpPr>
        <p:spPr>
          <a:xfrm>
            <a:off x="4038600" y="6242050"/>
            <a:ext cx="4114800" cy="365125"/>
          </a:xfrm>
        </p:spPr>
        <p:txBody>
          <a:bodyPr/>
          <a:lstStyle/>
          <a:p>
            <a:endParaRPr lang="en-CA"/>
          </a:p>
        </p:txBody>
      </p:sp>
      <p:sp>
        <p:nvSpPr>
          <p:cNvPr id="4" name="Slide Number Placeholder 3"/>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27487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457200"/>
            <a:ext cx="6172200" cy="56959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399"/>
            <a:ext cx="3932237" cy="40957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4248573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457200"/>
            <a:ext cx="6172200" cy="56959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399"/>
            <a:ext cx="3932237" cy="40957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096052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457200"/>
            <a:ext cx="6172200" cy="56959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4095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379282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20703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5" name="Footer Placeholder 4"/>
          <p:cNvSpPr>
            <a:spLocks noGrp="1"/>
          </p:cNvSpPr>
          <p:nvPr>
            <p:ph type="ftr" sz="quarter" idx="11"/>
          </p:nvPr>
        </p:nvSpPr>
        <p:spPr>
          <a:xfrm>
            <a:off x="4038600" y="6242050"/>
            <a:ext cx="4114800" cy="365125"/>
          </a:xfrm>
        </p:spPr>
        <p:txBody>
          <a:bodyPr/>
          <a:lstStyle/>
          <a:p>
            <a:endParaRPr lang="en-CA"/>
          </a:p>
        </p:txBody>
      </p:sp>
      <p:sp>
        <p:nvSpPr>
          <p:cNvPr id="6" name="Slide Number Placeholder 5"/>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330424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457200"/>
            <a:ext cx="6172200" cy="56959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4095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42050"/>
            <a:ext cx="2743200" cy="365125"/>
          </a:xfrm>
        </p:spPr>
        <p:txBody>
          <a:bodyPr/>
          <a:lstStyle/>
          <a:p>
            <a:fld id="{632240A2-0F27-455D-9E4B-2CC45A093BF1}" type="datetimeFigureOut">
              <a:rPr lang="en-CA" smtClean="0"/>
              <a:t>2023-03-29</a:t>
            </a:fld>
            <a:endParaRPr lang="en-CA"/>
          </a:p>
        </p:txBody>
      </p:sp>
      <p:sp>
        <p:nvSpPr>
          <p:cNvPr id="6" name="Footer Placeholder 5"/>
          <p:cNvSpPr>
            <a:spLocks noGrp="1"/>
          </p:cNvSpPr>
          <p:nvPr>
            <p:ph type="ftr" sz="quarter" idx="11"/>
          </p:nvPr>
        </p:nvSpPr>
        <p:spPr>
          <a:xfrm>
            <a:off x="4038600" y="6242050"/>
            <a:ext cx="4114800" cy="365125"/>
          </a:xfrm>
        </p:spPr>
        <p:txBody>
          <a:bodyPr/>
          <a:lstStyle/>
          <a:p>
            <a:endParaRPr lang="en-CA"/>
          </a:p>
        </p:txBody>
      </p:sp>
      <p:sp>
        <p:nvSpPr>
          <p:cNvPr id="7" name="Slide Number Placeholder 6"/>
          <p:cNvSpPr>
            <a:spLocks noGrp="1"/>
          </p:cNvSpPr>
          <p:nvPr>
            <p:ph type="sldNum" sz="quarter" idx="12"/>
          </p:nvPr>
        </p:nvSpPr>
        <p:spPr>
          <a:xfrm>
            <a:off x="8610600" y="6242050"/>
            <a:ext cx="2743200" cy="365125"/>
          </a:xfrm>
        </p:spPr>
        <p:txBody>
          <a:bodyPr/>
          <a:lstStyle/>
          <a:p>
            <a:fld id="{461E8483-68FF-4425-91B0-766BDE5F45C8}" type="slidenum">
              <a:rPr lang="en-CA" smtClean="0"/>
              <a:t>‹#›</a:t>
            </a:fld>
            <a:endParaRPr lang="en-CA"/>
          </a:p>
        </p:txBody>
      </p:sp>
    </p:spTree>
    <p:custDataLst>
      <p:tags r:id="rId1"/>
    </p:custDataLst>
    <p:extLst>
      <p:ext uri="{BB962C8B-B14F-4D97-AF65-F5344CB8AC3E}">
        <p14:creationId xmlns:p14="http://schemas.microsoft.com/office/powerpoint/2010/main" val="1712386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26.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4.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5.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ags" Target="../tags/tag38.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ags" Target="../tags/tag5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4293"/>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653310"/>
            <a:ext cx="10515600" cy="45236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838200" y="62420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240A2-0F27-455D-9E4B-2CC45A093BF1}" type="datetimeFigureOut">
              <a:rPr lang="en-CA" smtClean="0"/>
              <a:t>2023-03-29</a:t>
            </a:fld>
            <a:endParaRPr lang="en-CA"/>
          </a:p>
        </p:txBody>
      </p:sp>
      <p:sp>
        <p:nvSpPr>
          <p:cNvPr id="5" name="Footer Placeholder 4"/>
          <p:cNvSpPr>
            <a:spLocks noGrp="1"/>
          </p:cNvSpPr>
          <p:nvPr>
            <p:ph type="ftr" sz="quarter" idx="3"/>
          </p:nvPr>
        </p:nvSpPr>
        <p:spPr>
          <a:xfrm>
            <a:off x="4038600" y="62420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2420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E8483-68FF-4425-91B0-766BDE5F45C8}" type="slidenum">
              <a:rPr lang="en-CA" smtClean="0"/>
              <a:t>‹#›</a:t>
            </a:fld>
            <a:endParaRPr lang="en-CA"/>
          </a:p>
        </p:txBody>
      </p:sp>
    </p:spTree>
    <p:custDataLst>
      <p:tags r:id="rId13"/>
    </p:custDataLst>
    <p:extLst>
      <p:ext uri="{BB962C8B-B14F-4D97-AF65-F5344CB8AC3E}">
        <p14:creationId xmlns:p14="http://schemas.microsoft.com/office/powerpoint/2010/main" val="3879045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a:solidFill>
            <a:srgbClr val="401346"/>
          </a:solidFill>
          <a:latin typeface="Metropolis Semi 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tropolis S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tropolis Semi Bold" panose="000007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tropolis Semi Bold" panose="000007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4293"/>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653310"/>
            <a:ext cx="10515600" cy="45236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838200" y="62420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etropolis" panose="00000500000000000000" pitchFamily="2" charset="0"/>
              </a:defRPr>
            </a:lvl1pPr>
          </a:lstStyle>
          <a:p>
            <a:fld id="{632240A2-0F27-455D-9E4B-2CC45A093BF1}" type="datetimeFigureOut">
              <a:rPr lang="en-CA" smtClean="0"/>
              <a:pPr/>
              <a:t>2023-03-29</a:t>
            </a:fld>
            <a:endParaRPr lang="en-CA" dirty="0"/>
          </a:p>
        </p:txBody>
      </p:sp>
      <p:sp>
        <p:nvSpPr>
          <p:cNvPr id="5" name="Footer Placeholder 4"/>
          <p:cNvSpPr>
            <a:spLocks noGrp="1"/>
          </p:cNvSpPr>
          <p:nvPr>
            <p:ph type="ftr" sz="quarter" idx="3"/>
          </p:nvPr>
        </p:nvSpPr>
        <p:spPr>
          <a:xfrm>
            <a:off x="4038600" y="62420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etropolis" panose="00000500000000000000" pitchFamily="2" charset="0"/>
              </a:defRPr>
            </a:lvl1pPr>
          </a:lstStyle>
          <a:p>
            <a:endParaRPr lang="en-CA" dirty="0"/>
          </a:p>
        </p:txBody>
      </p:sp>
      <p:sp>
        <p:nvSpPr>
          <p:cNvPr id="6" name="Slide Number Placeholder 5"/>
          <p:cNvSpPr>
            <a:spLocks noGrp="1"/>
          </p:cNvSpPr>
          <p:nvPr>
            <p:ph type="sldNum" sz="quarter" idx="4"/>
          </p:nvPr>
        </p:nvSpPr>
        <p:spPr>
          <a:xfrm>
            <a:off x="8610600" y="62420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etropolis" panose="00000500000000000000" pitchFamily="2" charset="0"/>
              </a:defRPr>
            </a:lvl1pPr>
          </a:lstStyle>
          <a:p>
            <a:fld id="{461E8483-68FF-4425-91B0-766BDE5F45C8}" type="slidenum">
              <a:rPr lang="en-CA" smtClean="0"/>
              <a:pPr/>
              <a:t>‹#›</a:t>
            </a:fld>
            <a:endParaRPr lang="en-CA" dirty="0"/>
          </a:p>
        </p:txBody>
      </p:sp>
    </p:spTree>
    <p:custDataLst>
      <p:tags r:id="rId13"/>
    </p:custDataLst>
    <p:extLst>
      <p:ext uri="{BB962C8B-B14F-4D97-AF65-F5344CB8AC3E}">
        <p14:creationId xmlns:p14="http://schemas.microsoft.com/office/powerpoint/2010/main" val="1241718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600" kern="1200">
          <a:solidFill>
            <a:srgbClr val="401346"/>
          </a:solidFill>
          <a:latin typeface="Metropolis Semi 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tropolis S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tropolis Semi Bold" panose="000007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tropolis Semi Bold" panose="000007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4293"/>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653310"/>
            <a:ext cx="10515600" cy="45236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838200" y="62420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240A2-0F27-455D-9E4B-2CC45A093BF1}" type="datetimeFigureOut">
              <a:rPr lang="en-CA" smtClean="0"/>
              <a:t>2023-03-29</a:t>
            </a:fld>
            <a:endParaRPr lang="en-CA"/>
          </a:p>
        </p:txBody>
      </p:sp>
      <p:sp>
        <p:nvSpPr>
          <p:cNvPr id="5" name="Footer Placeholder 4"/>
          <p:cNvSpPr>
            <a:spLocks noGrp="1"/>
          </p:cNvSpPr>
          <p:nvPr>
            <p:ph type="ftr" sz="quarter" idx="3"/>
          </p:nvPr>
        </p:nvSpPr>
        <p:spPr>
          <a:xfrm>
            <a:off x="4038600" y="62420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2420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E8483-68FF-4425-91B0-766BDE5F45C8}" type="slidenum">
              <a:rPr lang="en-CA" smtClean="0"/>
              <a:t>‹#›</a:t>
            </a:fld>
            <a:endParaRPr lang="en-CA"/>
          </a:p>
        </p:txBody>
      </p:sp>
    </p:spTree>
    <p:custDataLst>
      <p:tags r:id="rId13"/>
    </p:custDataLst>
    <p:extLst>
      <p:ext uri="{BB962C8B-B14F-4D97-AF65-F5344CB8AC3E}">
        <p14:creationId xmlns:p14="http://schemas.microsoft.com/office/powerpoint/2010/main" val="27856987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3600" kern="1200">
          <a:solidFill>
            <a:srgbClr val="401346"/>
          </a:solidFill>
          <a:latin typeface="Metropolis Semi 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tropolis S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tropolis Semi Bold" panose="000007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tropolis Semi Bold" panose="000007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0" tIns="60949" rIns="0" bIns="60949" rtlCol="0" anchor="ctr">
            <a:normAutofit/>
          </a:bodyPr>
          <a:lstStyle/>
          <a:p>
            <a:r>
              <a:rPr lang="en-US" dirty="0"/>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0" tIns="60949" rIns="0" bIns="60949" rtlCol="0">
            <a:normAutofit/>
          </a:bodyPr>
          <a:lstStyle/>
          <a:p>
            <a:pPr lvl="0"/>
            <a:r>
              <a:rPr lang="en-US" dirty="0"/>
              <a:t>Click to edit Master text styles</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425404F2-BE9A-4460-8815-8F645183555F}" type="datetimeFigureOut">
              <a:rPr lang="en-US" smtClean="0"/>
              <a:pPr/>
              <a:t>3/29/2023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13627171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txStyles>
    <p:titleStyle>
      <a:lvl1pPr algn="l" defTabSz="1218987" rtl="0" eaLnBrk="1" latinLnBrk="0" hangingPunct="1">
        <a:spcBef>
          <a:spcPct val="0"/>
        </a:spcBef>
        <a:buNone/>
        <a:defRPr sz="3600" kern="1200">
          <a:solidFill>
            <a:schemeClr val="tx1">
              <a:lumMod val="75000"/>
              <a:lumOff val="25000"/>
            </a:schemeClr>
          </a:solidFill>
          <a:latin typeface="+mj-lt"/>
          <a:ea typeface="+mj-ea"/>
          <a:cs typeface="Arial" panose="020B0604020202020204" pitchFamily="34" charset="0"/>
        </a:defRPr>
      </a:lvl1pPr>
    </p:titleStyle>
    <p:body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9342592-1D13-4C27-B038-E526D42C9039}"/>
              </a:ext>
            </a:extLst>
          </p:cNvPr>
          <p:cNvSpPr>
            <a:spLocks noGrp="1"/>
          </p:cNvSpPr>
          <p:nvPr>
            <p:ph type="dt" sz="half" idx="2"/>
          </p:nvPr>
        </p:nvSpPr>
        <p:spPr>
          <a:xfrm>
            <a:off x="147013" y="6356351"/>
            <a:ext cx="1441644" cy="365125"/>
          </a:xfrm>
          <a:prstGeom prst="rect">
            <a:avLst/>
          </a:prstGeom>
        </p:spPr>
        <p:txBody>
          <a:bodyPr vert="horz" lIns="91440" tIns="45720" rIns="91440" bIns="45720" rtlCol="0" anchor="ctr"/>
          <a:lstStyle>
            <a:lvl1pPr algn="ctr">
              <a:defRPr sz="1200">
                <a:solidFill>
                  <a:schemeClr val="tx1">
                    <a:tint val="75000"/>
                  </a:schemeClr>
                </a:solidFill>
                <a:latin typeface="Georgia" panose="02040502050405020303" pitchFamily="18" charset="0"/>
              </a:defRPr>
            </a:lvl1pPr>
          </a:lstStyle>
          <a:p>
            <a:fld id="{5DF90A30-D4A2-4565-A6F1-ECDD803F7845}" type="datetimeFigureOut">
              <a:rPr lang="en-CA" smtClean="0"/>
              <a:pPr/>
              <a:t>2023-03-29</a:t>
            </a:fld>
            <a:endParaRPr lang="en-CA" dirty="0">
              <a:latin typeface="Georgia" panose="02040502050405020303" pitchFamily="18" charset="0"/>
            </a:endParaRPr>
          </a:p>
        </p:txBody>
      </p:sp>
      <p:sp>
        <p:nvSpPr>
          <p:cNvPr id="5" name="Footer Placeholder 4">
            <a:extLst>
              <a:ext uri="{FF2B5EF4-FFF2-40B4-BE49-F238E27FC236}">
                <a16:creationId xmlns:a16="http://schemas.microsoft.com/office/drawing/2014/main" id="{682ABC03-0F16-435B-B963-B2466C9B75E7}"/>
              </a:ext>
            </a:extLst>
          </p:cNvPr>
          <p:cNvSpPr>
            <a:spLocks noGrp="1"/>
          </p:cNvSpPr>
          <p:nvPr>
            <p:ph type="ftr" sz="quarter" idx="3"/>
          </p:nvPr>
        </p:nvSpPr>
        <p:spPr>
          <a:xfrm>
            <a:off x="10603345" y="6356350"/>
            <a:ext cx="1441643" cy="365125"/>
          </a:xfrm>
          <a:prstGeom prst="rect">
            <a:avLst/>
          </a:prstGeom>
        </p:spPr>
        <p:txBody>
          <a:bodyPr vert="horz" lIns="91440" tIns="45720" rIns="91440" bIns="45720" rtlCol="0" anchor="ctr"/>
          <a:lstStyle>
            <a:lvl1pPr algn="ctr">
              <a:defRPr sz="1200">
                <a:solidFill>
                  <a:schemeClr val="tx1">
                    <a:tint val="75000"/>
                  </a:schemeClr>
                </a:solidFill>
                <a:latin typeface="Georgia" panose="02040502050405020303" pitchFamily="18" charset="0"/>
              </a:defRPr>
            </a:lvl1pPr>
          </a:lstStyle>
          <a:p>
            <a:endParaRPr lang="en-CA" dirty="0">
              <a:latin typeface="Georgia" panose="02040502050405020303" pitchFamily="18" charset="0"/>
            </a:endParaRPr>
          </a:p>
        </p:txBody>
      </p:sp>
      <p:pic>
        <p:nvPicPr>
          <p:cNvPr id="8" name="Picture 7">
            <a:extLst>
              <a:ext uri="{FF2B5EF4-FFF2-40B4-BE49-F238E27FC236}">
                <a16:creationId xmlns:a16="http://schemas.microsoft.com/office/drawing/2014/main" id="{7E9CE3FC-6073-4676-B365-67569CDBCC2F}"/>
              </a:ext>
            </a:extLst>
          </p:cNvPr>
          <p:cNvPicPr>
            <a:picLocks noChangeAspect="1"/>
          </p:cNvPicPr>
          <p:nvPr userDrawn="1"/>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949" b="29897"/>
          <a:stretch/>
        </p:blipFill>
        <p:spPr>
          <a:xfrm>
            <a:off x="10603345" y="0"/>
            <a:ext cx="1573027" cy="729312"/>
          </a:xfrm>
          <a:prstGeom prst="rect">
            <a:avLst/>
          </a:prstGeom>
        </p:spPr>
      </p:pic>
      <p:grpSp>
        <p:nvGrpSpPr>
          <p:cNvPr id="9" name="Google Shape;56;p13">
            <a:extLst>
              <a:ext uri="{FF2B5EF4-FFF2-40B4-BE49-F238E27FC236}">
                <a16:creationId xmlns:a16="http://schemas.microsoft.com/office/drawing/2014/main" id="{F25E0074-9DD6-4A6D-91EB-8F75B1563C9D}"/>
              </a:ext>
            </a:extLst>
          </p:cNvPr>
          <p:cNvGrpSpPr/>
          <p:nvPr userDrawn="1"/>
        </p:nvGrpSpPr>
        <p:grpSpPr>
          <a:xfrm>
            <a:off x="15629" y="681456"/>
            <a:ext cx="12160748" cy="153191"/>
            <a:chOff x="15627" y="681455"/>
            <a:chExt cx="12160746" cy="153190"/>
          </a:xfrm>
        </p:grpSpPr>
        <p:grpSp>
          <p:nvGrpSpPr>
            <p:cNvPr id="10" name="Google Shape;57;p13">
              <a:extLst>
                <a:ext uri="{FF2B5EF4-FFF2-40B4-BE49-F238E27FC236}">
                  <a16:creationId xmlns:a16="http://schemas.microsoft.com/office/drawing/2014/main" id="{69709E21-6ECA-4D1A-BB22-A6B3E3D88F88}"/>
                </a:ext>
              </a:extLst>
            </p:cNvPr>
            <p:cNvGrpSpPr/>
            <p:nvPr/>
          </p:nvGrpSpPr>
          <p:grpSpPr>
            <a:xfrm>
              <a:off x="5831170" y="681455"/>
              <a:ext cx="529661" cy="153190"/>
              <a:chOff x="3441399" y="1143075"/>
              <a:chExt cx="1893575" cy="547665"/>
            </a:xfrm>
          </p:grpSpPr>
          <p:sp>
            <p:nvSpPr>
              <p:cNvPr id="14" name="Google Shape;58;p13">
                <a:extLst>
                  <a:ext uri="{FF2B5EF4-FFF2-40B4-BE49-F238E27FC236}">
                    <a16:creationId xmlns:a16="http://schemas.microsoft.com/office/drawing/2014/main" id="{87F43A90-70C8-4923-9E84-03C90C39E65E}"/>
                  </a:ext>
                </a:extLst>
              </p:cNvPr>
              <p:cNvSpPr/>
              <p:nvPr/>
            </p:nvSpPr>
            <p:spPr>
              <a:xfrm rot="10800000" flipH="1">
                <a:off x="3441399" y="1143075"/>
                <a:ext cx="630242" cy="547665"/>
              </a:xfrm>
              <a:custGeom>
                <a:avLst/>
                <a:gdLst/>
                <a:ahLst/>
                <a:cxnLst/>
                <a:rect l="l" t="t" r="r" b="b"/>
                <a:pathLst>
                  <a:path w="864143" h="750920" extrusionOk="0">
                    <a:moveTo>
                      <a:pt x="432072" y="0"/>
                    </a:moveTo>
                    <a:lnTo>
                      <a:pt x="864143" y="750920"/>
                    </a:lnTo>
                    <a:lnTo>
                      <a:pt x="0" y="750920"/>
                    </a:lnTo>
                    <a:lnTo>
                      <a:pt x="432072" y="0"/>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p:txBody>
          </p:sp>
          <p:sp>
            <p:nvSpPr>
              <p:cNvPr id="15" name="Google Shape;59;p13">
                <a:extLst>
                  <a:ext uri="{FF2B5EF4-FFF2-40B4-BE49-F238E27FC236}">
                    <a16:creationId xmlns:a16="http://schemas.microsoft.com/office/drawing/2014/main" id="{F4EB4821-2757-4ACD-A1D6-D9AE1FDBC843}"/>
                  </a:ext>
                </a:extLst>
              </p:cNvPr>
              <p:cNvSpPr/>
              <p:nvPr/>
            </p:nvSpPr>
            <p:spPr>
              <a:xfrm rot="10800000" flipH="1">
                <a:off x="4073066" y="1143075"/>
                <a:ext cx="630242" cy="547665"/>
              </a:xfrm>
              <a:custGeom>
                <a:avLst/>
                <a:gdLst/>
                <a:ahLst/>
                <a:cxnLst/>
                <a:rect l="l" t="t" r="r" b="b"/>
                <a:pathLst>
                  <a:path w="864143" h="750920" extrusionOk="0">
                    <a:moveTo>
                      <a:pt x="432072" y="0"/>
                    </a:moveTo>
                    <a:lnTo>
                      <a:pt x="864143" y="750920"/>
                    </a:lnTo>
                    <a:lnTo>
                      <a:pt x="0" y="750920"/>
                    </a:lnTo>
                    <a:lnTo>
                      <a:pt x="432072"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p:txBody>
          </p:sp>
          <p:sp>
            <p:nvSpPr>
              <p:cNvPr id="16" name="Google Shape;60;p13">
                <a:extLst>
                  <a:ext uri="{FF2B5EF4-FFF2-40B4-BE49-F238E27FC236}">
                    <a16:creationId xmlns:a16="http://schemas.microsoft.com/office/drawing/2014/main" id="{D8D1DE27-8796-4F45-A19C-6BA6E1644386}"/>
                  </a:ext>
                </a:extLst>
              </p:cNvPr>
              <p:cNvSpPr/>
              <p:nvPr/>
            </p:nvSpPr>
            <p:spPr>
              <a:xfrm rot="10800000" flipH="1">
                <a:off x="4704732" y="1143075"/>
                <a:ext cx="630242" cy="547665"/>
              </a:xfrm>
              <a:custGeom>
                <a:avLst/>
                <a:gdLst/>
                <a:ahLst/>
                <a:cxnLst/>
                <a:rect l="l" t="t" r="r" b="b"/>
                <a:pathLst>
                  <a:path w="864143" h="750920" extrusionOk="0">
                    <a:moveTo>
                      <a:pt x="432072" y="0"/>
                    </a:moveTo>
                    <a:lnTo>
                      <a:pt x="864143" y="750920"/>
                    </a:lnTo>
                    <a:lnTo>
                      <a:pt x="0" y="750920"/>
                    </a:lnTo>
                    <a:lnTo>
                      <a:pt x="432072" y="0"/>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p:txBody>
          </p:sp>
        </p:grpSp>
        <p:grpSp>
          <p:nvGrpSpPr>
            <p:cNvPr id="11" name="Google Shape;61;p13">
              <a:extLst>
                <a:ext uri="{FF2B5EF4-FFF2-40B4-BE49-F238E27FC236}">
                  <a16:creationId xmlns:a16="http://schemas.microsoft.com/office/drawing/2014/main" id="{B4721B2E-10CF-4290-A784-F31984CBC45F}"/>
                </a:ext>
              </a:extLst>
            </p:cNvPr>
            <p:cNvGrpSpPr/>
            <p:nvPr/>
          </p:nvGrpSpPr>
          <p:grpSpPr>
            <a:xfrm>
              <a:off x="15627" y="726625"/>
              <a:ext cx="12160746" cy="0"/>
              <a:chOff x="-1" y="679000"/>
              <a:chExt cx="12160746" cy="0"/>
            </a:xfrm>
          </p:grpSpPr>
          <p:cxnSp>
            <p:nvCxnSpPr>
              <p:cNvPr id="12" name="Google Shape;62;p13">
                <a:extLst>
                  <a:ext uri="{FF2B5EF4-FFF2-40B4-BE49-F238E27FC236}">
                    <a16:creationId xmlns:a16="http://schemas.microsoft.com/office/drawing/2014/main" id="{8151DB8C-E024-47C4-A98E-208F155C2670}"/>
                  </a:ext>
                </a:extLst>
              </p:cNvPr>
              <p:cNvCxnSpPr/>
              <p:nvPr/>
            </p:nvCxnSpPr>
            <p:spPr>
              <a:xfrm>
                <a:off x="-1" y="679000"/>
                <a:ext cx="5796000" cy="0"/>
              </a:xfrm>
              <a:prstGeom prst="straightConnector1">
                <a:avLst/>
              </a:prstGeom>
              <a:noFill/>
              <a:ln w="19050" cap="flat" cmpd="sng">
                <a:solidFill>
                  <a:srgbClr val="262626"/>
                </a:solidFill>
                <a:prstDash val="solid"/>
                <a:miter lim="800000"/>
                <a:headEnd type="none" w="sm" len="sm"/>
                <a:tailEnd type="none" w="sm" len="sm"/>
              </a:ln>
            </p:spPr>
          </p:cxnSp>
          <p:cxnSp>
            <p:nvCxnSpPr>
              <p:cNvPr id="13" name="Google Shape;63;p13">
                <a:extLst>
                  <a:ext uri="{FF2B5EF4-FFF2-40B4-BE49-F238E27FC236}">
                    <a16:creationId xmlns:a16="http://schemas.microsoft.com/office/drawing/2014/main" id="{C158A4E1-C104-4CAA-89AE-C229C76BF4E1}"/>
                  </a:ext>
                </a:extLst>
              </p:cNvPr>
              <p:cNvCxnSpPr/>
              <p:nvPr/>
            </p:nvCxnSpPr>
            <p:spPr>
              <a:xfrm>
                <a:off x="6364745" y="679000"/>
                <a:ext cx="5796000" cy="0"/>
              </a:xfrm>
              <a:prstGeom prst="straightConnector1">
                <a:avLst/>
              </a:prstGeom>
              <a:noFill/>
              <a:ln w="19050" cap="flat" cmpd="sng">
                <a:solidFill>
                  <a:srgbClr val="262626"/>
                </a:solidFill>
                <a:prstDash val="solid"/>
                <a:miter lim="800000"/>
                <a:headEnd type="none" w="sm" len="sm"/>
                <a:tailEnd type="none" w="sm" len="sm"/>
              </a:ln>
            </p:spPr>
          </p:cxnSp>
        </p:grpSp>
      </p:grpSp>
    </p:spTree>
    <p:extLst>
      <p:ext uri="{BB962C8B-B14F-4D97-AF65-F5344CB8AC3E}">
        <p14:creationId xmlns:p14="http://schemas.microsoft.com/office/powerpoint/2010/main" val="234116586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9342592-1D13-4C27-B038-E526D42C9039}"/>
              </a:ext>
            </a:extLst>
          </p:cNvPr>
          <p:cNvSpPr>
            <a:spLocks noGrp="1"/>
          </p:cNvSpPr>
          <p:nvPr>
            <p:ph type="dt" sz="half" idx="2"/>
          </p:nvPr>
        </p:nvSpPr>
        <p:spPr>
          <a:xfrm>
            <a:off x="147013" y="6356351"/>
            <a:ext cx="1441644" cy="365125"/>
          </a:xfrm>
          <a:prstGeom prst="rect">
            <a:avLst/>
          </a:prstGeom>
        </p:spPr>
        <p:txBody>
          <a:bodyPr vert="horz" lIns="91440" tIns="45720" rIns="91440" bIns="45720" rtlCol="0" anchor="ctr"/>
          <a:lstStyle>
            <a:lvl1pPr algn="ctr">
              <a:defRPr sz="1200">
                <a:solidFill>
                  <a:schemeClr val="tx1">
                    <a:tint val="75000"/>
                  </a:schemeClr>
                </a:solidFill>
                <a:latin typeface="Georgia" panose="02040502050405020303" pitchFamily="18" charset="0"/>
              </a:defRPr>
            </a:lvl1pPr>
          </a:lstStyle>
          <a:p>
            <a:fld id="{5DF90A30-D4A2-4565-A6F1-ECDD803F7845}" type="datetimeFigureOut">
              <a:rPr lang="en-CA" smtClean="0"/>
              <a:pPr/>
              <a:t>2023-03-29</a:t>
            </a:fld>
            <a:endParaRPr lang="en-CA" dirty="0">
              <a:latin typeface="Georgia" panose="02040502050405020303" pitchFamily="18" charset="0"/>
            </a:endParaRPr>
          </a:p>
        </p:txBody>
      </p:sp>
      <p:sp>
        <p:nvSpPr>
          <p:cNvPr id="5" name="Footer Placeholder 4">
            <a:extLst>
              <a:ext uri="{FF2B5EF4-FFF2-40B4-BE49-F238E27FC236}">
                <a16:creationId xmlns:a16="http://schemas.microsoft.com/office/drawing/2014/main" id="{682ABC03-0F16-435B-B963-B2466C9B75E7}"/>
              </a:ext>
            </a:extLst>
          </p:cNvPr>
          <p:cNvSpPr>
            <a:spLocks noGrp="1"/>
          </p:cNvSpPr>
          <p:nvPr>
            <p:ph type="ftr" sz="quarter" idx="3"/>
          </p:nvPr>
        </p:nvSpPr>
        <p:spPr>
          <a:xfrm>
            <a:off x="10603345" y="6356350"/>
            <a:ext cx="1441643" cy="365125"/>
          </a:xfrm>
          <a:prstGeom prst="rect">
            <a:avLst/>
          </a:prstGeom>
        </p:spPr>
        <p:txBody>
          <a:bodyPr vert="horz" lIns="91440" tIns="45720" rIns="91440" bIns="45720" rtlCol="0" anchor="ctr"/>
          <a:lstStyle>
            <a:lvl1pPr algn="ctr">
              <a:defRPr sz="1200">
                <a:solidFill>
                  <a:schemeClr val="tx1">
                    <a:tint val="75000"/>
                  </a:schemeClr>
                </a:solidFill>
                <a:latin typeface="Georgia" panose="02040502050405020303" pitchFamily="18" charset="0"/>
              </a:defRPr>
            </a:lvl1pPr>
          </a:lstStyle>
          <a:p>
            <a:endParaRPr lang="en-CA" dirty="0">
              <a:latin typeface="Georgia" panose="02040502050405020303" pitchFamily="18" charset="0"/>
            </a:endParaRPr>
          </a:p>
        </p:txBody>
      </p:sp>
      <p:pic>
        <p:nvPicPr>
          <p:cNvPr id="8" name="Picture 7">
            <a:extLst>
              <a:ext uri="{FF2B5EF4-FFF2-40B4-BE49-F238E27FC236}">
                <a16:creationId xmlns:a16="http://schemas.microsoft.com/office/drawing/2014/main" id="{7E9CE3FC-6073-4676-B365-67569CDBCC2F}"/>
              </a:ext>
            </a:extLst>
          </p:cNvPr>
          <p:cNvPicPr>
            <a:picLocks noChangeAspect="1"/>
          </p:cNvPicPr>
          <p:nvPr userDrawn="1"/>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949" b="29897"/>
          <a:stretch/>
        </p:blipFill>
        <p:spPr>
          <a:xfrm>
            <a:off x="8437713" y="-1"/>
            <a:ext cx="3738659" cy="1733377"/>
          </a:xfrm>
          <a:prstGeom prst="rect">
            <a:avLst/>
          </a:prstGeom>
        </p:spPr>
      </p:pic>
      <p:grpSp>
        <p:nvGrpSpPr>
          <p:cNvPr id="9" name="Google Shape;56;p13">
            <a:extLst>
              <a:ext uri="{FF2B5EF4-FFF2-40B4-BE49-F238E27FC236}">
                <a16:creationId xmlns:a16="http://schemas.microsoft.com/office/drawing/2014/main" id="{F25E0074-9DD6-4A6D-91EB-8F75B1563C9D}"/>
              </a:ext>
            </a:extLst>
          </p:cNvPr>
          <p:cNvGrpSpPr/>
          <p:nvPr userDrawn="1"/>
        </p:nvGrpSpPr>
        <p:grpSpPr>
          <a:xfrm>
            <a:off x="15629" y="1688215"/>
            <a:ext cx="12160748" cy="153191"/>
            <a:chOff x="15627" y="681455"/>
            <a:chExt cx="12160746" cy="153190"/>
          </a:xfrm>
        </p:grpSpPr>
        <p:grpSp>
          <p:nvGrpSpPr>
            <p:cNvPr id="10" name="Google Shape;57;p13">
              <a:extLst>
                <a:ext uri="{FF2B5EF4-FFF2-40B4-BE49-F238E27FC236}">
                  <a16:creationId xmlns:a16="http://schemas.microsoft.com/office/drawing/2014/main" id="{69709E21-6ECA-4D1A-BB22-A6B3E3D88F88}"/>
                </a:ext>
              </a:extLst>
            </p:cNvPr>
            <p:cNvGrpSpPr/>
            <p:nvPr/>
          </p:nvGrpSpPr>
          <p:grpSpPr>
            <a:xfrm>
              <a:off x="5831170" y="681455"/>
              <a:ext cx="529661" cy="153190"/>
              <a:chOff x="3441399" y="1143075"/>
              <a:chExt cx="1893575" cy="547665"/>
            </a:xfrm>
          </p:grpSpPr>
          <p:sp>
            <p:nvSpPr>
              <p:cNvPr id="14" name="Google Shape;58;p13">
                <a:extLst>
                  <a:ext uri="{FF2B5EF4-FFF2-40B4-BE49-F238E27FC236}">
                    <a16:creationId xmlns:a16="http://schemas.microsoft.com/office/drawing/2014/main" id="{87F43A90-70C8-4923-9E84-03C90C39E65E}"/>
                  </a:ext>
                </a:extLst>
              </p:cNvPr>
              <p:cNvSpPr/>
              <p:nvPr/>
            </p:nvSpPr>
            <p:spPr>
              <a:xfrm rot="10800000" flipH="1">
                <a:off x="3441399" y="1143075"/>
                <a:ext cx="630242" cy="547665"/>
              </a:xfrm>
              <a:custGeom>
                <a:avLst/>
                <a:gdLst/>
                <a:ahLst/>
                <a:cxnLst/>
                <a:rect l="l" t="t" r="r" b="b"/>
                <a:pathLst>
                  <a:path w="864143" h="750920" extrusionOk="0">
                    <a:moveTo>
                      <a:pt x="432072" y="0"/>
                    </a:moveTo>
                    <a:lnTo>
                      <a:pt x="864143" y="750920"/>
                    </a:lnTo>
                    <a:lnTo>
                      <a:pt x="0" y="750920"/>
                    </a:lnTo>
                    <a:lnTo>
                      <a:pt x="432072" y="0"/>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p:txBody>
          </p:sp>
          <p:sp>
            <p:nvSpPr>
              <p:cNvPr id="15" name="Google Shape;59;p13">
                <a:extLst>
                  <a:ext uri="{FF2B5EF4-FFF2-40B4-BE49-F238E27FC236}">
                    <a16:creationId xmlns:a16="http://schemas.microsoft.com/office/drawing/2014/main" id="{F4EB4821-2757-4ACD-A1D6-D9AE1FDBC843}"/>
                  </a:ext>
                </a:extLst>
              </p:cNvPr>
              <p:cNvSpPr/>
              <p:nvPr/>
            </p:nvSpPr>
            <p:spPr>
              <a:xfrm rot="10800000" flipH="1">
                <a:off x="4073066" y="1143075"/>
                <a:ext cx="630242" cy="547665"/>
              </a:xfrm>
              <a:custGeom>
                <a:avLst/>
                <a:gdLst/>
                <a:ahLst/>
                <a:cxnLst/>
                <a:rect l="l" t="t" r="r" b="b"/>
                <a:pathLst>
                  <a:path w="864143" h="750920" extrusionOk="0">
                    <a:moveTo>
                      <a:pt x="432072" y="0"/>
                    </a:moveTo>
                    <a:lnTo>
                      <a:pt x="864143" y="750920"/>
                    </a:lnTo>
                    <a:lnTo>
                      <a:pt x="0" y="750920"/>
                    </a:lnTo>
                    <a:lnTo>
                      <a:pt x="432072"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p:txBody>
          </p:sp>
          <p:sp>
            <p:nvSpPr>
              <p:cNvPr id="16" name="Google Shape;60;p13">
                <a:extLst>
                  <a:ext uri="{FF2B5EF4-FFF2-40B4-BE49-F238E27FC236}">
                    <a16:creationId xmlns:a16="http://schemas.microsoft.com/office/drawing/2014/main" id="{D8D1DE27-8796-4F45-A19C-6BA6E1644386}"/>
                  </a:ext>
                </a:extLst>
              </p:cNvPr>
              <p:cNvSpPr/>
              <p:nvPr/>
            </p:nvSpPr>
            <p:spPr>
              <a:xfrm rot="10800000" flipH="1">
                <a:off x="4704732" y="1143075"/>
                <a:ext cx="630242" cy="547665"/>
              </a:xfrm>
              <a:custGeom>
                <a:avLst/>
                <a:gdLst/>
                <a:ahLst/>
                <a:cxnLst/>
                <a:rect l="l" t="t" r="r" b="b"/>
                <a:pathLst>
                  <a:path w="864143" h="750920" extrusionOk="0">
                    <a:moveTo>
                      <a:pt x="432072" y="0"/>
                    </a:moveTo>
                    <a:lnTo>
                      <a:pt x="864143" y="750920"/>
                    </a:lnTo>
                    <a:lnTo>
                      <a:pt x="0" y="750920"/>
                    </a:lnTo>
                    <a:lnTo>
                      <a:pt x="432072" y="0"/>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p:txBody>
          </p:sp>
        </p:grpSp>
        <p:grpSp>
          <p:nvGrpSpPr>
            <p:cNvPr id="11" name="Google Shape;61;p13">
              <a:extLst>
                <a:ext uri="{FF2B5EF4-FFF2-40B4-BE49-F238E27FC236}">
                  <a16:creationId xmlns:a16="http://schemas.microsoft.com/office/drawing/2014/main" id="{B4721B2E-10CF-4290-A784-F31984CBC45F}"/>
                </a:ext>
              </a:extLst>
            </p:cNvPr>
            <p:cNvGrpSpPr/>
            <p:nvPr/>
          </p:nvGrpSpPr>
          <p:grpSpPr>
            <a:xfrm>
              <a:off x="15627" y="726625"/>
              <a:ext cx="12160746" cy="0"/>
              <a:chOff x="-1" y="679000"/>
              <a:chExt cx="12160746" cy="0"/>
            </a:xfrm>
          </p:grpSpPr>
          <p:cxnSp>
            <p:nvCxnSpPr>
              <p:cNvPr id="12" name="Google Shape;62;p13">
                <a:extLst>
                  <a:ext uri="{FF2B5EF4-FFF2-40B4-BE49-F238E27FC236}">
                    <a16:creationId xmlns:a16="http://schemas.microsoft.com/office/drawing/2014/main" id="{8151DB8C-E024-47C4-A98E-208F155C2670}"/>
                  </a:ext>
                </a:extLst>
              </p:cNvPr>
              <p:cNvCxnSpPr/>
              <p:nvPr/>
            </p:nvCxnSpPr>
            <p:spPr>
              <a:xfrm>
                <a:off x="-1" y="679000"/>
                <a:ext cx="5796000" cy="0"/>
              </a:xfrm>
              <a:prstGeom prst="straightConnector1">
                <a:avLst/>
              </a:prstGeom>
              <a:noFill/>
              <a:ln w="19050" cap="flat" cmpd="sng">
                <a:solidFill>
                  <a:srgbClr val="262626"/>
                </a:solidFill>
                <a:prstDash val="solid"/>
                <a:miter lim="800000"/>
                <a:headEnd type="none" w="sm" len="sm"/>
                <a:tailEnd type="none" w="sm" len="sm"/>
              </a:ln>
            </p:spPr>
          </p:cxnSp>
          <p:cxnSp>
            <p:nvCxnSpPr>
              <p:cNvPr id="13" name="Google Shape;63;p13">
                <a:extLst>
                  <a:ext uri="{FF2B5EF4-FFF2-40B4-BE49-F238E27FC236}">
                    <a16:creationId xmlns:a16="http://schemas.microsoft.com/office/drawing/2014/main" id="{C158A4E1-C104-4CAA-89AE-C229C76BF4E1}"/>
                  </a:ext>
                </a:extLst>
              </p:cNvPr>
              <p:cNvCxnSpPr/>
              <p:nvPr/>
            </p:nvCxnSpPr>
            <p:spPr>
              <a:xfrm>
                <a:off x="6364745" y="679000"/>
                <a:ext cx="5796000" cy="0"/>
              </a:xfrm>
              <a:prstGeom prst="straightConnector1">
                <a:avLst/>
              </a:prstGeom>
              <a:noFill/>
              <a:ln w="19050" cap="flat" cmpd="sng">
                <a:solidFill>
                  <a:srgbClr val="262626"/>
                </a:solidFill>
                <a:prstDash val="solid"/>
                <a:miter lim="800000"/>
                <a:headEnd type="none" w="sm" len="sm"/>
                <a:tailEnd type="none" w="sm" len="sm"/>
              </a:ln>
            </p:spPr>
          </p:cxnSp>
        </p:grpSp>
      </p:grpSp>
    </p:spTree>
    <p:extLst>
      <p:ext uri="{BB962C8B-B14F-4D97-AF65-F5344CB8AC3E}">
        <p14:creationId xmlns:p14="http://schemas.microsoft.com/office/powerpoint/2010/main" val="397607106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4293"/>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653310"/>
            <a:ext cx="10515600" cy="45236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838200" y="62420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etropolis" panose="00000500000000000000" pitchFamily="2" charset="0"/>
              </a:defRPr>
            </a:lvl1pPr>
          </a:lstStyle>
          <a:p>
            <a:fld id="{632240A2-0F27-455D-9E4B-2CC45A093BF1}" type="datetimeFigureOut">
              <a:rPr lang="en-CA" smtClean="0"/>
              <a:pPr/>
              <a:t>2023-03-29</a:t>
            </a:fld>
            <a:endParaRPr lang="en-CA" dirty="0"/>
          </a:p>
        </p:txBody>
      </p:sp>
      <p:sp>
        <p:nvSpPr>
          <p:cNvPr id="5" name="Footer Placeholder 4"/>
          <p:cNvSpPr>
            <a:spLocks noGrp="1"/>
          </p:cNvSpPr>
          <p:nvPr>
            <p:ph type="ftr" sz="quarter" idx="3"/>
          </p:nvPr>
        </p:nvSpPr>
        <p:spPr>
          <a:xfrm>
            <a:off x="4038600" y="62420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etropolis" panose="00000500000000000000" pitchFamily="2" charset="0"/>
              </a:defRPr>
            </a:lvl1pPr>
          </a:lstStyle>
          <a:p>
            <a:endParaRPr lang="en-CA" dirty="0"/>
          </a:p>
        </p:txBody>
      </p:sp>
      <p:sp>
        <p:nvSpPr>
          <p:cNvPr id="6" name="Slide Number Placeholder 5"/>
          <p:cNvSpPr>
            <a:spLocks noGrp="1"/>
          </p:cNvSpPr>
          <p:nvPr>
            <p:ph type="sldNum" sz="quarter" idx="4"/>
          </p:nvPr>
        </p:nvSpPr>
        <p:spPr>
          <a:xfrm>
            <a:off x="8610600" y="62420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etropolis" panose="00000500000000000000" pitchFamily="2" charset="0"/>
              </a:defRPr>
            </a:lvl1pPr>
          </a:lstStyle>
          <a:p>
            <a:fld id="{461E8483-68FF-4425-91B0-766BDE5F45C8}" type="slidenum">
              <a:rPr lang="en-CA" smtClean="0"/>
              <a:pPr/>
              <a:t>‹#›</a:t>
            </a:fld>
            <a:endParaRPr lang="en-CA" dirty="0"/>
          </a:p>
        </p:txBody>
      </p:sp>
    </p:spTree>
    <p:custDataLst>
      <p:tags r:id="rId13"/>
    </p:custDataLst>
    <p:extLst>
      <p:ext uri="{BB962C8B-B14F-4D97-AF65-F5344CB8AC3E}">
        <p14:creationId xmlns:p14="http://schemas.microsoft.com/office/powerpoint/2010/main" val="324311414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3600" kern="1200">
          <a:solidFill>
            <a:srgbClr val="8331A7"/>
          </a:solidFill>
          <a:latin typeface="Metropolis Semi 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8555B"/>
          </a:solidFill>
          <a:latin typeface="Metropolis S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8555B"/>
          </a:solidFill>
          <a:latin typeface="Metropolis Semi Bold" panose="000007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8555B"/>
          </a:solidFill>
          <a:latin typeface="Metropolis Semi Bold" panose="000007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8555B"/>
          </a:solidFill>
          <a:latin typeface="Metropolis Semi Bold" panose="000007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8555B"/>
          </a:solidFill>
          <a:latin typeface="Metropolis Semi Bold" panose="000007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4293"/>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653310"/>
            <a:ext cx="10515600" cy="45236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838200" y="62420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etropolis" panose="00000500000000000000" pitchFamily="2" charset="0"/>
              </a:defRPr>
            </a:lvl1pPr>
          </a:lstStyle>
          <a:p>
            <a:fld id="{632240A2-0F27-455D-9E4B-2CC45A093BF1}" type="datetimeFigureOut">
              <a:rPr lang="en-CA" smtClean="0"/>
              <a:pPr/>
              <a:t>2023-03-29</a:t>
            </a:fld>
            <a:endParaRPr lang="en-CA" dirty="0"/>
          </a:p>
        </p:txBody>
      </p:sp>
      <p:sp>
        <p:nvSpPr>
          <p:cNvPr id="5" name="Footer Placeholder 4"/>
          <p:cNvSpPr>
            <a:spLocks noGrp="1"/>
          </p:cNvSpPr>
          <p:nvPr>
            <p:ph type="ftr" sz="quarter" idx="3"/>
          </p:nvPr>
        </p:nvSpPr>
        <p:spPr>
          <a:xfrm>
            <a:off x="4038600" y="62420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etropolis" panose="00000500000000000000" pitchFamily="2" charset="0"/>
              </a:defRPr>
            </a:lvl1pPr>
          </a:lstStyle>
          <a:p>
            <a:endParaRPr lang="en-CA" dirty="0"/>
          </a:p>
        </p:txBody>
      </p:sp>
      <p:sp>
        <p:nvSpPr>
          <p:cNvPr id="6" name="Slide Number Placeholder 5"/>
          <p:cNvSpPr>
            <a:spLocks noGrp="1"/>
          </p:cNvSpPr>
          <p:nvPr>
            <p:ph type="sldNum" sz="quarter" idx="4"/>
          </p:nvPr>
        </p:nvSpPr>
        <p:spPr>
          <a:xfrm>
            <a:off x="8610600" y="62420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etropolis" panose="00000500000000000000" pitchFamily="2" charset="0"/>
              </a:defRPr>
            </a:lvl1pPr>
          </a:lstStyle>
          <a:p>
            <a:fld id="{461E8483-68FF-4425-91B0-766BDE5F45C8}" type="slidenum">
              <a:rPr lang="en-CA" smtClean="0"/>
              <a:pPr/>
              <a:t>‹#›</a:t>
            </a:fld>
            <a:endParaRPr lang="en-CA" dirty="0"/>
          </a:p>
        </p:txBody>
      </p:sp>
    </p:spTree>
    <p:custDataLst>
      <p:tags r:id="rId13"/>
    </p:custDataLst>
    <p:extLst>
      <p:ext uri="{BB962C8B-B14F-4D97-AF65-F5344CB8AC3E}">
        <p14:creationId xmlns:p14="http://schemas.microsoft.com/office/powerpoint/2010/main" val="342430940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3600" kern="1200">
          <a:solidFill>
            <a:srgbClr val="401346"/>
          </a:solidFill>
          <a:latin typeface="Metropolis Semi 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tropolis S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tropolis Semi Bold" panose="000007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tropolis Semi Bold" panose="000007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4.png"/><Relationship Id="rId2" Type="http://schemas.openxmlformats.org/officeDocument/2006/relationships/slideLayout" Target="../slideLayouts/slideLayout74.xml"/><Relationship Id="rId1" Type="http://schemas.openxmlformats.org/officeDocument/2006/relationships/tags" Target="../tags/tag6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28.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3.xml"/><Relationship Id="rId1" Type="http://schemas.openxmlformats.org/officeDocument/2006/relationships/tags" Target="../tags/tag6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6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6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6.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8263A24-0C1F-4677-B43C-4AE14E276B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ADDB668-2CA4-4D2B-9C34-3487CA33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9B929BE1-2FB4-42F1-86BA-2342AE4188E3}"/>
              </a:ext>
            </a:extLst>
          </p:cNvPr>
          <p:cNvSpPr txBox="1">
            <a:spLocks/>
          </p:cNvSpPr>
          <p:nvPr/>
        </p:nvSpPr>
        <p:spPr>
          <a:xfrm>
            <a:off x="868680" y="405575"/>
            <a:ext cx="5001768"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401346"/>
                </a:solidFill>
                <a:latin typeface="Metropolis Semi Bold" panose="000007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i="0" u="none" strike="noStrike" kern="1200" cap="none" spc="0" normalizeH="0" baseline="0" noProof="0" dirty="0">
                <a:ln>
                  <a:noFill/>
                </a:ln>
                <a:solidFill>
                  <a:srgbClr val="38143D"/>
                </a:solidFill>
                <a:effectLst/>
                <a:uLnTx/>
                <a:uFillTx/>
                <a:latin typeface="Metropolis Semi Bold" panose="00000700000000000000" pitchFamily="50" charset="0"/>
              </a:rPr>
              <a:t>Land Acknowledgement </a:t>
            </a:r>
          </a:p>
        </p:txBody>
      </p:sp>
      <p:sp>
        <p:nvSpPr>
          <p:cNvPr id="15" name="Rectangle 14">
            <a:extLst>
              <a:ext uri="{FF2B5EF4-FFF2-40B4-BE49-F238E27FC236}">
                <a16:creationId xmlns:a16="http://schemas.microsoft.com/office/drawing/2014/main" id="{2568BC19-F052-4108-93E1-6A3D1DEC0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5FD337D-4D6B-4C8B-B6F5-121097E09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7E719427-EF1E-4E71-9EBD-DA48E69CFA99}"/>
              </a:ext>
            </a:extLst>
          </p:cNvPr>
          <p:cNvSpPr txBox="1">
            <a:spLocks/>
          </p:cNvSpPr>
          <p:nvPr/>
        </p:nvSpPr>
        <p:spPr>
          <a:xfrm>
            <a:off x="6321554" y="390608"/>
            <a:ext cx="5190742" cy="1371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401346"/>
                </a:solidFill>
                <a:latin typeface="Metropolis Semi Bold" panose="000007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fr-CA" sz="2800" dirty="0">
                <a:solidFill>
                  <a:schemeClr val="tx1"/>
                </a:solidFill>
                <a:latin typeface="Metropolis Semi Bold" panose="00000700000000000000" pitchFamily="50" charset="0"/>
              </a:rPr>
              <a:t>Reconnaissance du territoire</a:t>
            </a:r>
            <a:endParaRPr kumimoji="0" lang="en-US" sz="2800" i="0" u="none" strike="noStrike" kern="1200" cap="none" spc="0" normalizeH="0" baseline="0" noProof="0" dirty="0">
              <a:ln>
                <a:noFill/>
              </a:ln>
              <a:solidFill>
                <a:srgbClr val="38143D"/>
              </a:solidFill>
              <a:effectLst/>
              <a:uLnTx/>
              <a:uFillTx/>
              <a:latin typeface="Metropolis Semi Bold" panose="00000700000000000000" pitchFamily="50" charset="0"/>
            </a:endParaRPr>
          </a:p>
        </p:txBody>
      </p:sp>
      <p:sp>
        <p:nvSpPr>
          <p:cNvPr id="10" name="TextBox 9">
            <a:extLst>
              <a:ext uri="{FF2B5EF4-FFF2-40B4-BE49-F238E27FC236}">
                <a16:creationId xmlns:a16="http://schemas.microsoft.com/office/drawing/2014/main" id="{D10B7F6E-F297-4800-A230-9F32B3DADC16}"/>
              </a:ext>
            </a:extLst>
          </p:cNvPr>
          <p:cNvSpPr txBox="1"/>
          <p:nvPr/>
        </p:nvSpPr>
        <p:spPr>
          <a:xfrm>
            <a:off x="444509" y="2499515"/>
            <a:ext cx="11297264" cy="3736920"/>
          </a:xfrm>
          <a:prstGeom prst="rect">
            <a:avLst/>
          </a:prstGeom>
          <a:noFill/>
        </p:spPr>
        <p:txBody>
          <a:bodyPr wrap="square">
            <a:spAutoFit/>
          </a:bodyPr>
          <a:lstStyle/>
          <a:p>
            <a:pPr marL="0" indent="0" algn="ctr">
              <a:lnSpc>
                <a:spcPct val="150000"/>
              </a:lnSpc>
              <a:spcBef>
                <a:spcPts val="0"/>
              </a:spcBef>
              <a:buNone/>
            </a:pPr>
            <a:r>
              <a:rPr lang="en-US" sz="2000" b="1" i="1" dirty="0">
                <a:latin typeface="Metropolis Semi Bold" panose="00000700000000000000" pitchFamily="50" charset="0"/>
              </a:rPr>
              <a:t>We as colleagues at McMaster University facilitate content</a:t>
            </a:r>
          </a:p>
          <a:p>
            <a:pPr marL="0" indent="0" algn="ctr">
              <a:lnSpc>
                <a:spcPct val="150000"/>
              </a:lnSpc>
              <a:spcBef>
                <a:spcPts val="0"/>
              </a:spcBef>
              <a:buNone/>
            </a:pPr>
            <a:r>
              <a:rPr lang="en-US" sz="2000" b="1" i="1" dirty="0">
                <a:latin typeface="Metropolis Semi Bold" panose="00000700000000000000" pitchFamily="50" charset="0"/>
              </a:rPr>
              <a:t> on the traditional territories of the Mississauga and Haudenosaunee nations, </a:t>
            </a:r>
          </a:p>
          <a:p>
            <a:pPr marL="0" indent="0" algn="ctr">
              <a:lnSpc>
                <a:spcPct val="150000"/>
              </a:lnSpc>
              <a:spcBef>
                <a:spcPts val="0"/>
              </a:spcBef>
              <a:buNone/>
            </a:pPr>
            <a:r>
              <a:rPr lang="en-US" sz="2000" b="1" i="1" dirty="0">
                <a:latin typeface="Metropolis Semi Bold" panose="00000700000000000000" pitchFamily="50" charset="0"/>
              </a:rPr>
              <a:t>and within the lands protected by the “Dish with One Spoon” wampum agreement. </a:t>
            </a:r>
          </a:p>
          <a:p>
            <a:pPr marL="0" indent="0" algn="ctr">
              <a:lnSpc>
                <a:spcPct val="150000"/>
              </a:lnSpc>
              <a:spcBef>
                <a:spcPts val="0"/>
              </a:spcBef>
              <a:buNone/>
            </a:pPr>
            <a:endParaRPr lang="en-US" sz="2000" b="1" i="1" dirty="0">
              <a:latin typeface="Metropolis Semi Bold" panose="00000700000000000000" pitchFamily="50" charset="0"/>
            </a:endParaRPr>
          </a:p>
          <a:p>
            <a:pPr algn="ctr">
              <a:lnSpc>
                <a:spcPct val="150000"/>
              </a:lnSpc>
            </a:pPr>
            <a:r>
              <a:rPr lang="fr-CA" sz="2000" b="1" i="1" dirty="0">
                <a:latin typeface="Metropolis Semi Bold" panose="00000700000000000000" pitchFamily="50" charset="0"/>
              </a:rPr>
              <a:t>En tant que collègues, nous enseignons à l’Université McMaster sur le territoire traditionnel des </a:t>
            </a:r>
            <a:r>
              <a:rPr lang="fr-CA" sz="2000" b="1" i="1" dirty="0" err="1">
                <a:latin typeface="Metropolis Semi Bold" panose="00000700000000000000" pitchFamily="50" charset="0"/>
              </a:rPr>
              <a:t>Mississaugas</a:t>
            </a:r>
            <a:r>
              <a:rPr lang="fr-CA" sz="2000" b="1" i="1" dirty="0">
                <a:latin typeface="Metropolis Semi Bold" panose="00000700000000000000" pitchFamily="50" charset="0"/>
              </a:rPr>
              <a:t> et des </a:t>
            </a:r>
            <a:r>
              <a:rPr lang="fr-CA" sz="2000" b="1" i="1" dirty="0" err="1">
                <a:latin typeface="Metropolis Semi Bold" panose="00000700000000000000" pitchFamily="50" charset="0"/>
              </a:rPr>
              <a:t>Haudenosaunees</a:t>
            </a:r>
            <a:r>
              <a:rPr lang="fr-CA" sz="2000" b="1" i="1" dirty="0">
                <a:latin typeface="Metropolis Semi Bold" panose="00000700000000000000" pitchFamily="50" charset="0"/>
              </a:rPr>
              <a:t>, qui fait partie des </a:t>
            </a:r>
          </a:p>
          <a:p>
            <a:pPr algn="ctr">
              <a:lnSpc>
                <a:spcPct val="150000"/>
              </a:lnSpc>
            </a:pPr>
            <a:r>
              <a:rPr lang="fr-CA" sz="2000" b="1" i="1" dirty="0">
                <a:latin typeface="Metropolis Semi Bold" panose="00000700000000000000" pitchFamily="50" charset="0"/>
              </a:rPr>
              <a:t>terres protégées par l’accord de la ceinture de wampum dit du </a:t>
            </a:r>
            <a:br>
              <a:rPr lang="fr-CA" sz="2000" b="1" i="1" dirty="0">
                <a:latin typeface="Metropolis Semi Bold" panose="00000700000000000000" pitchFamily="50" charset="0"/>
              </a:rPr>
            </a:br>
            <a:r>
              <a:rPr lang="fr-CA" sz="2000" b="1" i="1" dirty="0">
                <a:latin typeface="Metropolis Semi Bold" panose="00000700000000000000" pitchFamily="50" charset="0"/>
              </a:rPr>
              <a:t>« bol à une seule cuillère ».</a:t>
            </a:r>
          </a:p>
        </p:txBody>
      </p:sp>
    </p:spTree>
    <p:extLst>
      <p:ext uri="{BB962C8B-B14F-4D97-AF65-F5344CB8AC3E}">
        <p14:creationId xmlns:p14="http://schemas.microsoft.com/office/powerpoint/2010/main" val="2228566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79BAE771-6167-457A-B079-D3CFBB62A43F}"/>
              </a:ext>
            </a:extLst>
          </p:cNvPr>
          <p:cNvSpPr>
            <a:spLocks noChangeAspect="1" noChangeArrowheads="1"/>
          </p:cNvSpPr>
          <p:nvPr/>
        </p:nvSpPr>
        <p:spPr bwMode="auto">
          <a:xfrm>
            <a:off x="5779971" y="34421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Rectangle 8">
            <a:extLst>
              <a:ext uri="{FF2B5EF4-FFF2-40B4-BE49-F238E27FC236}">
                <a16:creationId xmlns:a16="http://schemas.microsoft.com/office/drawing/2014/main" id="{0867CE33-F669-4CE0-98C5-A065593B4699}"/>
              </a:ext>
            </a:extLst>
          </p:cNvPr>
          <p:cNvSpPr/>
          <p:nvPr/>
        </p:nvSpPr>
        <p:spPr>
          <a:xfrm>
            <a:off x="128475" y="233807"/>
            <a:ext cx="11607791" cy="954107"/>
          </a:xfrm>
          <a:prstGeom prst="rect">
            <a:avLst/>
          </a:prstGeom>
        </p:spPr>
        <p:txBody>
          <a:bodyPr wrap="square">
            <a:spAutoFit/>
          </a:bodyPr>
          <a:lstStyle/>
          <a:p>
            <a:pPr algn="ctr"/>
            <a:r>
              <a:rPr lang="en-US" altLang="en-US" sz="2800" dirty="0">
                <a:solidFill>
                  <a:schemeClr val="accent5">
                    <a:lumMod val="75000"/>
                  </a:schemeClr>
                </a:solidFill>
                <a:latin typeface="Metropolis Semi Bold" panose="00000700000000000000" pitchFamily="50" charset="0"/>
              </a:rPr>
              <a:t>Recognizing and Responding to Child Maltreatment / </a:t>
            </a:r>
            <a:r>
              <a:rPr lang="fr-CA" altLang="en-US" sz="2800" dirty="0">
                <a:solidFill>
                  <a:schemeClr val="accent5">
                    <a:lumMod val="75000"/>
                  </a:schemeClr>
                </a:solidFill>
                <a:latin typeface="Metropolis Semi Bold" panose="00000700000000000000" pitchFamily="50" charset="0"/>
              </a:rPr>
              <a:t>Reconnaître la maltraitance envers les enfants et y répondre</a:t>
            </a:r>
            <a:endParaRPr lang="fr-CA" sz="2800" dirty="0">
              <a:latin typeface="Metropolis Semi Bold" panose="00000700000000000000" pitchFamily="50" charset="0"/>
            </a:endParaRPr>
          </a:p>
        </p:txBody>
      </p:sp>
      <p:sp>
        <p:nvSpPr>
          <p:cNvPr id="23" name="Rectangle: Rounded Corners 22">
            <a:extLst>
              <a:ext uri="{FF2B5EF4-FFF2-40B4-BE49-F238E27FC236}">
                <a16:creationId xmlns:a16="http://schemas.microsoft.com/office/drawing/2014/main" id="{C8C2CB73-57C3-4911-89C5-F24695E1B9B7}"/>
              </a:ext>
            </a:extLst>
          </p:cNvPr>
          <p:cNvSpPr/>
          <p:nvPr/>
        </p:nvSpPr>
        <p:spPr>
          <a:xfrm>
            <a:off x="6889170" y="4850965"/>
            <a:ext cx="1656000" cy="5400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2">
                    <a:lumMod val="50000"/>
                  </a:schemeClr>
                </a:solidFill>
                <a:latin typeface="Metropolis Semi Bold" panose="00000700000000000000" pitchFamily="2" charset="0"/>
                <a:ea typeface="+mj-ea"/>
                <a:cs typeface="+mj-cs"/>
              </a:rPr>
              <a:t>Intervention</a:t>
            </a:r>
          </a:p>
        </p:txBody>
      </p:sp>
      <p:sp>
        <p:nvSpPr>
          <p:cNvPr id="2" name="TextBox 1">
            <a:extLst>
              <a:ext uri="{FF2B5EF4-FFF2-40B4-BE49-F238E27FC236}">
                <a16:creationId xmlns:a16="http://schemas.microsoft.com/office/drawing/2014/main" id="{442A6EAF-1451-474B-8F26-BCD3993639EC}"/>
              </a:ext>
            </a:extLst>
          </p:cNvPr>
          <p:cNvSpPr txBox="1"/>
          <p:nvPr/>
        </p:nvSpPr>
        <p:spPr>
          <a:xfrm>
            <a:off x="0" y="6512448"/>
            <a:ext cx="5503430" cy="307777"/>
          </a:xfrm>
          <a:prstGeom prst="rect">
            <a:avLst/>
          </a:prstGeom>
          <a:solidFill>
            <a:schemeClr val="bg1"/>
          </a:solidFill>
          <a:ln>
            <a:solidFill>
              <a:schemeClr val="bg1"/>
            </a:solidFill>
          </a:ln>
        </p:spPr>
        <p:txBody>
          <a:bodyPr wrap="none" rtlCol="0">
            <a:spAutoFit/>
          </a:bodyPr>
          <a:lstStyle/>
          <a:p>
            <a:r>
              <a:rPr lang="en-CA" sz="1400" dirty="0">
                <a:latin typeface="Metropolis" panose="00000500000000000000" pitchFamily="50" charset="0"/>
              </a:rPr>
              <a:t>Adapted from / </a:t>
            </a:r>
            <a:r>
              <a:rPr lang="fr-CA" sz="1400" dirty="0">
                <a:latin typeface="Metropolis" panose="00000500000000000000" pitchFamily="50" charset="0"/>
              </a:rPr>
              <a:t>Adapté d’après</a:t>
            </a:r>
            <a:r>
              <a:rPr lang="en-CA" sz="1400" dirty="0">
                <a:latin typeface="Metropolis" panose="00000500000000000000" pitchFamily="50" charset="0"/>
              </a:rPr>
              <a:t> MacMillan et al., Lancet 2009 </a:t>
            </a:r>
          </a:p>
        </p:txBody>
      </p:sp>
      <p:sp>
        <p:nvSpPr>
          <p:cNvPr id="15" name="Rectangle: Rounded Corners 21">
            <a:extLst>
              <a:ext uri="{FF2B5EF4-FFF2-40B4-BE49-F238E27FC236}">
                <a16:creationId xmlns:a16="http://schemas.microsoft.com/office/drawing/2014/main" id="{6F21A52D-0FBD-4C1F-80EC-F80CC444B9F0}"/>
              </a:ext>
            </a:extLst>
          </p:cNvPr>
          <p:cNvSpPr/>
          <p:nvPr/>
        </p:nvSpPr>
        <p:spPr>
          <a:xfrm>
            <a:off x="10026465" y="3643060"/>
            <a:ext cx="1861200" cy="1350000"/>
          </a:xfrm>
          <a:prstGeom prst="roundRect">
            <a:avLst/>
          </a:prstGeom>
          <a:solidFill>
            <a:srgbClr val="401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solidFill>
                <a:latin typeface="Metropolis Semi Bold" panose="00000700000000000000" pitchFamily="2" charset="0"/>
                <a:ea typeface="+mj-ea"/>
                <a:cs typeface="+mj-cs"/>
              </a:rPr>
              <a:t>Long-term Outcomes / </a:t>
            </a:r>
            <a:r>
              <a:rPr lang="en-CA" sz="1400" dirty="0" err="1">
                <a:solidFill>
                  <a:schemeClr val="bg1"/>
                </a:solidFill>
                <a:latin typeface="Metropolis Semi Bold" panose="00000700000000000000" pitchFamily="2" charset="0"/>
                <a:ea typeface="+mj-ea"/>
                <a:cs typeface="+mj-cs"/>
              </a:rPr>
              <a:t>Résultats</a:t>
            </a:r>
            <a:r>
              <a:rPr lang="en-CA" sz="1400" dirty="0">
                <a:solidFill>
                  <a:schemeClr val="bg1"/>
                </a:solidFill>
                <a:latin typeface="Metropolis Semi Bold" panose="00000700000000000000" pitchFamily="2" charset="0"/>
                <a:ea typeface="+mj-ea"/>
                <a:cs typeface="+mj-cs"/>
              </a:rPr>
              <a:t> à long-</a:t>
            </a:r>
            <a:r>
              <a:rPr lang="en-CA" sz="1400" dirty="0" err="1">
                <a:solidFill>
                  <a:schemeClr val="bg1"/>
                </a:solidFill>
                <a:latin typeface="Metropolis Semi Bold" panose="00000700000000000000" pitchFamily="2" charset="0"/>
                <a:ea typeface="+mj-ea"/>
                <a:cs typeface="+mj-cs"/>
              </a:rPr>
              <a:t>terme</a:t>
            </a:r>
            <a:endParaRPr lang="fr-CA" sz="1400" dirty="0">
              <a:solidFill>
                <a:schemeClr val="bg1"/>
              </a:solidFill>
              <a:latin typeface="Metropolis Semi Bold" panose="00000700000000000000" pitchFamily="2" charset="0"/>
            </a:endParaRPr>
          </a:p>
        </p:txBody>
      </p:sp>
      <p:grpSp>
        <p:nvGrpSpPr>
          <p:cNvPr id="53" name="Group 52">
            <a:extLst>
              <a:ext uri="{FF2B5EF4-FFF2-40B4-BE49-F238E27FC236}">
                <a16:creationId xmlns:a16="http://schemas.microsoft.com/office/drawing/2014/main" id="{BCEBCBE7-5AA4-4753-A519-6BFCEA2E78E6}"/>
              </a:ext>
            </a:extLst>
          </p:cNvPr>
          <p:cNvGrpSpPr/>
          <p:nvPr/>
        </p:nvGrpSpPr>
        <p:grpSpPr>
          <a:xfrm>
            <a:off x="6316834" y="4781374"/>
            <a:ext cx="2794176" cy="1943051"/>
            <a:chOff x="6480463" y="4615848"/>
            <a:chExt cx="2794176" cy="1943051"/>
          </a:xfrm>
        </p:grpSpPr>
        <p:pic>
          <p:nvPicPr>
            <p:cNvPr id="10" name="Picture 9">
              <a:extLst>
                <a:ext uri="{FF2B5EF4-FFF2-40B4-BE49-F238E27FC236}">
                  <a16:creationId xmlns:a16="http://schemas.microsoft.com/office/drawing/2014/main" id="{77AF6209-CF88-432D-B793-22A57A467B80}"/>
                </a:ext>
              </a:extLst>
            </p:cNvPr>
            <p:cNvPicPr>
              <a:picLocks noChangeAspect="1"/>
            </p:cNvPicPr>
            <p:nvPr/>
          </p:nvPicPr>
          <p:blipFill>
            <a:blip r:embed="rId2"/>
            <a:stretch>
              <a:fillRect/>
            </a:stretch>
          </p:blipFill>
          <p:spPr>
            <a:xfrm>
              <a:off x="6480463" y="4615848"/>
              <a:ext cx="2794176" cy="103278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4591" y="5587238"/>
              <a:ext cx="2765920" cy="971661"/>
            </a:xfrm>
            <a:prstGeom prst="rect">
              <a:avLst/>
            </a:prstGeom>
          </p:spPr>
        </p:pic>
      </p:grpSp>
      <p:sp>
        <p:nvSpPr>
          <p:cNvPr id="19" name="Rectangle: Rounded Corners 18">
            <a:extLst>
              <a:ext uri="{FF2B5EF4-FFF2-40B4-BE49-F238E27FC236}">
                <a16:creationId xmlns:a16="http://schemas.microsoft.com/office/drawing/2014/main" id="{907FD523-DD84-4873-BAE7-5A38CB96192D}"/>
              </a:ext>
            </a:extLst>
          </p:cNvPr>
          <p:cNvSpPr/>
          <p:nvPr/>
        </p:nvSpPr>
        <p:spPr>
          <a:xfrm>
            <a:off x="1358777" y="1798087"/>
            <a:ext cx="2203296" cy="1095515"/>
          </a:xfrm>
          <a:prstGeom prst="roundRect">
            <a:avLst/>
          </a:prstGeom>
          <a:solidFill>
            <a:srgbClr val="419AAF"/>
          </a:solidFill>
          <a:ln>
            <a:solidFill>
              <a:srgbClr val="419A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latin typeface="Metropolis Semi Bold" panose="00000700000000000000" pitchFamily="2" charset="0"/>
                <a:ea typeface="+mj-ea"/>
                <a:cs typeface="+mj-cs"/>
              </a:rPr>
              <a:t>Prevention </a:t>
            </a:r>
            <a:r>
              <a:rPr lang="fr-FR" sz="1400" dirty="0" err="1">
                <a:solidFill>
                  <a:schemeClr val="bg1"/>
                </a:solidFill>
                <a:latin typeface="Metropolis Semi Bold" panose="00000700000000000000" pitchFamily="2" charset="0"/>
                <a:ea typeface="+mj-ea"/>
                <a:cs typeface="+mj-cs"/>
              </a:rPr>
              <a:t>before</a:t>
            </a:r>
            <a:r>
              <a:rPr lang="fr-FR" sz="1400" dirty="0">
                <a:solidFill>
                  <a:schemeClr val="bg1"/>
                </a:solidFill>
                <a:latin typeface="Metropolis Semi Bold" panose="00000700000000000000" pitchFamily="2" charset="0"/>
                <a:ea typeface="+mj-ea"/>
                <a:cs typeface="+mj-cs"/>
              </a:rPr>
              <a:t> occurrence / Prévention avant l’</a:t>
            </a:r>
            <a:r>
              <a:rPr lang="fr-FR" sz="1400" dirty="0" err="1">
                <a:solidFill>
                  <a:schemeClr val="bg1"/>
                </a:solidFill>
                <a:latin typeface="Metropolis Semi Bold" panose="00000700000000000000" pitchFamily="2" charset="0"/>
                <a:ea typeface="+mj-ea"/>
                <a:cs typeface="+mj-cs"/>
              </a:rPr>
              <a:t>occurence</a:t>
            </a:r>
            <a:r>
              <a:rPr lang="fr-FR" sz="1400" dirty="0">
                <a:solidFill>
                  <a:schemeClr val="bg1"/>
                </a:solidFill>
                <a:latin typeface="Metropolis Semi Bold" panose="00000700000000000000" pitchFamily="2" charset="0"/>
                <a:ea typeface="+mj-ea"/>
                <a:cs typeface="+mj-cs"/>
              </a:rPr>
              <a:t> </a:t>
            </a:r>
          </a:p>
        </p:txBody>
      </p:sp>
      <p:sp>
        <p:nvSpPr>
          <p:cNvPr id="24" name="Rectangle: Rounded Corners 23">
            <a:extLst>
              <a:ext uri="{FF2B5EF4-FFF2-40B4-BE49-F238E27FC236}">
                <a16:creationId xmlns:a16="http://schemas.microsoft.com/office/drawing/2014/main" id="{877F5638-6A86-4BEA-B190-E09C516327C9}"/>
              </a:ext>
            </a:extLst>
          </p:cNvPr>
          <p:cNvSpPr/>
          <p:nvPr/>
        </p:nvSpPr>
        <p:spPr>
          <a:xfrm>
            <a:off x="7945370" y="1798087"/>
            <a:ext cx="1944000" cy="1095515"/>
          </a:xfrm>
          <a:prstGeom prst="roundRect">
            <a:avLst/>
          </a:prstGeom>
          <a:solidFill>
            <a:srgbClr val="419AAF"/>
          </a:solidFill>
          <a:ln>
            <a:solidFill>
              <a:srgbClr val="419A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solidFill>
                <a:latin typeface="Metropolis Semi Bold" panose="020B0604020202020204" charset="0"/>
              </a:rPr>
              <a:t>Prevention of impairment / </a:t>
            </a:r>
            <a:r>
              <a:rPr lang="en-CA" sz="1400" dirty="0" err="1">
                <a:solidFill>
                  <a:schemeClr val="bg1"/>
                </a:solidFill>
                <a:latin typeface="Metropolis Semi Bold" panose="020B0604020202020204" charset="0"/>
              </a:rPr>
              <a:t>Prévention</a:t>
            </a:r>
            <a:r>
              <a:rPr lang="en-CA" sz="1400" dirty="0">
                <a:solidFill>
                  <a:schemeClr val="bg1"/>
                </a:solidFill>
                <a:latin typeface="Metropolis Semi Bold" panose="020B0604020202020204" charset="0"/>
              </a:rPr>
              <a:t> des </a:t>
            </a:r>
            <a:r>
              <a:rPr lang="en-CA" sz="1400" dirty="0" err="1">
                <a:solidFill>
                  <a:schemeClr val="bg1"/>
                </a:solidFill>
                <a:latin typeface="Metropolis Semi Bold" panose="020B0604020202020204" charset="0"/>
              </a:rPr>
              <a:t>séquelles</a:t>
            </a:r>
            <a:endParaRPr lang="en-CA" sz="1400" dirty="0">
              <a:solidFill>
                <a:schemeClr val="bg1"/>
              </a:solidFill>
              <a:latin typeface="Metropolis Semi Bold" panose="020B0604020202020204" charset="0"/>
            </a:endParaRPr>
          </a:p>
        </p:txBody>
      </p:sp>
      <p:sp>
        <p:nvSpPr>
          <p:cNvPr id="25" name="Rectangle: Rounded Corners 24">
            <a:extLst>
              <a:ext uri="{FF2B5EF4-FFF2-40B4-BE49-F238E27FC236}">
                <a16:creationId xmlns:a16="http://schemas.microsoft.com/office/drawing/2014/main" id="{E7A112DE-94B9-40A0-B1C6-90789D2F4890}"/>
              </a:ext>
            </a:extLst>
          </p:cNvPr>
          <p:cNvSpPr/>
          <p:nvPr/>
        </p:nvSpPr>
        <p:spPr>
          <a:xfrm>
            <a:off x="5588907" y="1788561"/>
            <a:ext cx="1944000" cy="1095515"/>
          </a:xfrm>
          <a:prstGeom prst="roundRect">
            <a:avLst/>
          </a:prstGeom>
          <a:solidFill>
            <a:srgbClr val="419AAF"/>
          </a:solidFill>
          <a:ln>
            <a:solidFill>
              <a:srgbClr val="419A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solidFill>
                <a:latin typeface="Metropolis Semi Bold" panose="020B0604020202020204" charset="0"/>
              </a:rPr>
              <a:t>Prevention of recurrence / </a:t>
            </a:r>
            <a:r>
              <a:rPr lang="en-CA" sz="1400" dirty="0" err="1">
                <a:solidFill>
                  <a:schemeClr val="bg1"/>
                </a:solidFill>
                <a:latin typeface="Metropolis Semi Bold" panose="020B0604020202020204" charset="0"/>
              </a:rPr>
              <a:t>Prévention</a:t>
            </a:r>
            <a:r>
              <a:rPr lang="en-CA" sz="1400" dirty="0">
                <a:solidFill>
                  <a:schemeClr val="bg1"/>
                </a:solidFill>
                <a:latin typeface="Metropolis Semi Bold" panose="020B0604020202020204" charset="0"/>
              </a:rPr>
              <a:t> de la </a:t>
            </a:r>
            <a:r>
              <a:rPr lang="en-CA" sz="1400" dirty="0" err="1">
                <a:solidFill>
                  <a:schemeClr val="bg1"/>
                </a:solidFill>
                <a:latin typeface="Metropolis Semi Bold" panose="020B0604020202020204" charset="0"/>
              </a:rPr>
              <a:t>récurrence</a:t>
            </a:r>
            <a:endParaRPr lang="en-CA" sz="1400" dirty="0">
              <a:solidFill>
                <a:schemeClr val="bg1"/>
              </a:solidFill>
              <a:latin typeface="Metropolis Semi Bold" panose="020B0604020202020204" charset="0"/>
            </a:endParaRPr>
          </a:p>
        </p:txBody>
      </p:sp>
      <p:sp>
        <p:nvSpPr>
          <p:cNvPr id="27" name="Rectangle: Rounded Corners 26">
            <a:extLst>
              <a:ext uri="{FF2B5EF4-FFF2-40B4-BE49-F238E27FC236}">
                <a16:creationId xmlns:a16="http://schemas.microsoft.com/office/drawing/2014/main" id="{44DDF6C4-59D0-44D0-94C1-12EB29291870}"/>
              </a:ext>
            </a:extLst>
          </p:cNvPr>
          <p:cNvSpPr/>
          <p:nvPr/>
        </p:nvSpPr>
        <p:spPr>
          <a:xfrm>
            <a:off x="294878" y="5587222"/>
            <a:ext cx="1752599" cy="58477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2">
                    <a:lumMod val="50000"/>
                  </a:schemeClr>
                </a:solidFill>
                <a:latin typeface="Metropolis Semi Bold" panose="00000700000000000000" pitchFamily="2" charset="0"/>
                <a:ea typeface="+mj-ea"/>
                <a:cs typeface="+mj-cs"/>
              </a:rPr>
              <a:t>Universal / </a:t>
            </a:r>
            <a:r>
              <a:rPr lang="en-CA" sz="1400" dirty="0" err="1">
                <a:solidFill>
                  <a:schemeClr val="tx2">
                    <a:lumMod val="50000"/>
                  </a:schemeClr>
                </a:solidFill>
                <a:latin typeface="Metropolis Semi Bold" panose="00000700000000000000" pitchFamily="2" charset="0"/>
                <a:ea typeface="+mj-ea"/>
                <a:cs typeface="+mj-cs"/>
              </a:rPr>
              <a:t>Universelle</a:t>
            </a:r>
            <a:endParaRPr lang="en-CA" sz="1400" dirty="0">
              <a:solidFill>
                <a:schemeClr val="tx2">
                  <a:lumMod val="50000"/>
                </a:schemeClr>
              </a:solidFill>
              <a:latin typeface="Metropolis Semi Bold" panose="00000700000000000000" pitchFamily="2" charset="0"/>
              <a:ea typeface="+mj-ea"/>
              <a:cs typeface="+mj-cs"/>
            </a:endParaRPr>
          </a:p>
        </p:txBody>
      </p:sp>
      <p:sp>
        <p:nvSpPr>
          <p:cNvPr id="28" name="Rectangle: Rounded Corners 27">
            <a:extLst>
              <a:ext uri="{FF2B5EF4-FFF2-40B4-BE49-F238E27FC236}">
                <a16:creationId xmlns:a16="http://schemas.microsoft.com/office/drawing/2014/main" id="{E395AD9B-D8D3-4BFE-AC1E-D3C0D09B7DED}"/>
              </a:ext>
            </a:extLst>
          </p:cNvPr>
          <p:cNvSpPr/>
          <p:nvPr/>
        </p:nvSpPr>
        <p:spPr>
          <a:xfrm>
            <a:off x="2602209" y="5587222"/>
            <a:ext cx="1752599" cy="58477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2">
                    <a:lumMod val="50000"/>
                  </a:schemeClr>
                </a:solidFill>
                <a:latin typeface="Metropolis Semi Bold" panose="00000700000000000000" pitchFamily="2" charset="0"/>
                <a:ea typeface="+mj-ea"/>
                <a:cs typeface="+mj-cs"/>
              </a:rPr>
              <a:t>Targeted / </a:t>
            </a:r>
            <a:r>
              <a:rPr lang="en-CA" sz="1400" dirty="0" err="1">
                <a:solidFill>
                  <a:schemeClr val="tx2">
                    <a:lumMod val="50000"/>
                  </a:schemeClr>
                </a:solidFill>
                <a:latin typeface="Metropolis Semi Bold" panose="00000700000000000000" pitchFamily="2" charset="0"/>
                <a:ea typeface="+mj-ea"/>
                <a:cs typeface="+mj-cs"/>
              </a:rPr>
              <a:t>Ciblée</a:t>
            </a:r>
            <a:endParaRPr lang="en-CA" sz="1400" dirty="0">
              <a:solidFill>
                <a:schemeClr val="tx2">
                  <a:lumMod val="50000"/>
                </a:schemeClr>
              </a:solidFill>
              <a:latin typeface="Metropolis Semi Bold" panose="00000700000000000000" pitchFamily="2" charset="0"/>
              <a:ea typeface="+mj-ea"/>
              <a:cs typeface="+mj-cs"/>
            </a:endParaRPr>
          </a:p>
        </p:txBody>
      </p:sp>
      <p:sp>
        <p:nvSpPr>
          <p:cNvPr id="18" name="Oval 17">
            <a:extLst>
              <a:ext uri="{FF2B5EF4-FFF2-40B4-BE49-F238E27FC236}">
                <a16:creationId xmlns:a16="http://schemas.microsoft.com/office/drawing/2014/main" id="{C6480602-ECAB-40AD-9428-A83DF8C86BD6}"/>
              </a:ext>
            </a:extLst>
          </p:cNvPr>
          <p:cNvSpPr>
            <a:spLocks noChangeAspect="1"/>
          </p:cNvSpPr>
          <p:nvPr/>
        </p:nvSpPr>
        <p:spPr>
          <a:xfrm>
            <a:off x="2047477" y="4018085"/>
            <a:ext cx="554732" cy="554732"/>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CA"/>
          </a:p>
        </p:txBody>
      </p:sp>
      <p:sp>
        <p:nvSpPr>
          <p:cNvPr id="29" name="Rectangle: Rounded Corners 21">
            <a:extLst>
              <a:ext uri="{FF2B5EF4-FFF2-40B4-BE49-F238E27FC236}">
                <a16:creationId xmlns:a16="http://schemas.microsoft.com/office/drawing/2014/main" id="{2FDC51F7-9113-4F52-8998-9496A22E173A}"/>
              </a:ext>
            </a:extLst>
          </p:cNvPr>
          <p:cNvSpPr/>
          <p:nvPr/>
        </p:nvSpPr>
        <p:spPr>
          <a:xfrm>
            <a:off x="3546153" y="3643424"/>
            <a:ext cx="1861723" cy="1349688"/>
          </a:xfrm>
          <a:prstGeom prst="roundRect">
            <a:avLst/>
          </a:prstGeom>
          <a:solidFill>
            <a:srgbClr val="401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solidFill>
                <a:latin typeface="Metropolis Semi Bold" panose="00000700000000000000" pitchFamily="2" charset="0"/>
                <a:ea typeface="+mj-ea"/>
                <a:cs typeface="+mj-cs"/>
              </a:rPr>
              <a:t>Child Maltreatment / </a:t>
            </a:r>
            <a:r>
              <a:rPr lang="fr-CA" sz="1400" dirty="0">
                <a:solidFill>
                  <a:schemeClr val="bg1"/>
                </a:solidFill>
                <a:latin typeface="Metropolis Semi Bold" panose="00000700000000000000" pitchFamily="2" charset="0"/>
              </a:rPr>
              <a:t>Maltraitance envers les enfants</a:t>
            </a:r>
          </a:p>
        </p:txBody>
      </p:sp>
      <p:cxnSp>
        <p:nvCxnSpPr>
          <p:cNvPr id="33" name="Straight Arrow Connector 32">
            <a:extLst>
              <a:ext uri="{FF2B5EF4-FFF2-40B4-BE49-F238E27FC236}">
                <a16:creationId xmlns:a16="http://schemas.microsoft.com/office/drawing/2014/main" id="{AD0D4795-C3C3-42DB-911F-40F5879DEBFB}"/>
              </a:ext>
            </a:extLst>
          </p:cNvPr>
          <p:cNvCxnSpPr>
            <a:cxnSpLocks/>
          </p:cNvCxnSpPr>
          <p:nvPr/>
        </p:nvCxnSpPr>
        <p:spPr>
          <a:xfrm>
            <a:off x="2324843" y="2974112"/>
            <a:ext cx="0" cy="947434"/>
          </a:xfrm>
          <a:prstGeom prst="straightConnector1">
            <a:avLst/>
          </a:prstGeom>
          <a:ln w="3175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9C88E71-86C1-43F9-BF9F-6F0062DBBDC2}"/>
              </a:ext>
            </a:extLst>
          </p:cNvPr>
          <p:cNvCxnSpPr>
            <a:cxnSpLocks/>
          </p:cNvCxnSpPr>
          <p:nvPr/>
        </p:nvCxnSpPr>
        <p:spPr>
          <a:xfrm flipV="1">
            <a:off x="5463652" y="4318316"/>
            <a:ext cx="4536000" cy="208"/>
          </a:xfrm>
          <a:prstGeom prst="straightConnector1">
            <a:avLst/>
          </a:prstGeom>
          <a:ln w="3175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90AB8EA-9FF2-48AE-99DB-697067CDB498}"/>
              </a:ext>
            </a:extLst>
          </p:cNvPr>
          <p:cNvCxnSpPr>
            <a:cxnSpLocks/>
          </p:cNvCxnSpPr>
          <p:nvPr/>
        </p:nvCxnSpPr>
        <p:spPr>
          <a:xfrm flipV="1">
            <a:off x="1817571" y="4640422"/>
            <a:ext cx="382306" cy="885552"/>
          </a:xfrm>
          <a:prstGeom prst="straightConnector1">
            <a:avLst/>
          </a:prstGeom>
          <a:ln w="3175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940863F-FCD9-48C0-A56F-7269AC50545B}"/>
              </a:ext>
            </a:extLst>
          </p:cNvPr>
          <p:cNvCxnSpPr>
            <a:cxnSpLocks/>
          </p:cNvCxnSpPr>
          <p:nvPr/>
        </p:nvCxnSpPr>
        <p:spPr>
          <a:xfrm flipH="1" flipV="1">
            <a:off x="2460425" y="4640422"/>
            <a:ext cx="414421" cy="885552"/>
          </a:xfrm>
          <a:prstGeom prst="straightConnector1">
            <a:avLst/>
          </a:prstGeom>
          <a:ln w="3175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EA395AE-934F-42E2-B5DF-885BF6276ECC}"/>
              </a:ext>
            </a:extLst>
          </p:cNvPr>
          <p:cNvCxnSpPr>
            <a:cxnSpLocks/>
          </p:cNvCxnSpPr>
          <p:nvPr/>
        </p:nvCxnSpPr>
        <p:spPr>
          <a:xfrm>
            <a:off x="6541857" y="2962751"/>
            <a:ext cx="0" cy="1260000"/>
          </a:xfrm>
          <a:prstGeom prst="straightConnector1">
            <a:avLst/>
          </a:prstGeom>
          <a:ln w="3175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DDF7B29-0182-4CE8-A476-F5DAB2C0A7ED}"/>
              </a:ext>
            </a:extLst>
          </p:cNvPr>
          <p:cNvCxnSpPr>
            <a:cxnSpLocks/>
          </p:cNvCxnSpPr>
          <p:nvPr/>
        </p:nvCxnSpPr>
        <p:spPr>
          <a:xfrm>
            <a:off x="8917370" y="2977635"/>
            <a:ext cx="0" cy="1260000"/>
          </a:xfrm>
          <a:prstGeom prst="straightConnector1">
            <a:avLst/>
          </a:prstGeom>
          <a:ln w="3175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C34CEC4-73B8-4EF4-A063-6DCA46DF3154}"/>
              </a:ext>
            </a:extLst>
          </p:cNvPr>
          <p:cNvCxnSpPr>
            <a:cxnSpLocks/>
          </p:cNvCxnSpPr>
          <p:nvPr/>
        </p:nvCxnSpPr>
        <p:spPr>
          <a:xfrm flipV="1">
            <a:off x="2629022" y="4318060"/>
            <a:ext cx="828000" cy="208"/>
          </a:xfrm>
          <a:prstGeom prst="straightConnector1">
            <a:avLst/>
          </a:prstGeom>
          <a:ln w="317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F50B937-BBD8-4CE6-A131-BD7E0E225DC6}"/>
              </a:ext>
            </a:extLst>
          </p:cNvPr>
          <p:cNvCxnSpPr>
            <a:cxnSpLocks/>
          </p:cNvCxnSpPr>
          <p:nvPr/>
        </p:nvCxnSpPr>
        <p:spPr>
          <a:xfrm flipV="1">
            <a:off x="7713922" y="4385374"/>
            <a:ext cx="0" cy="396000"/>
          </a:xfrm>
          <a:prstGeom prst="straightConnector1">
            <a:avLst/>
          </a:prstGeom>
          <a:ln w="3175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47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79D6CB-E8BA-470C-9059-5B200F71ADBB}"/>
              </a:ext>
            </a:extLst>
          </p:cNvPr>
          <p:cNvPicPr>
            <a:picLocks noChangeAspect="1"/>
          </p:cNvPicPr>
          <p:nvPr/>
        </p:nvPicPr>
        <p:blipFill rotWithShape="1">
          <a:blip r:embed="rId3"/>
          <a:srcRect/>
          <a:stretch/>
        </p:blipFill>
        <p:spPr>
          <a:xfrm>
            <a:off x="-284849" y="0"/>
            <a:ext cx="12832474" cy="6912000"/>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2C5DBFF5-C915-42DC-AFAA-85D220A9E06C}"/>
              </a:ext>
            </a:extLst>
          </p:cNvPr>
          <p:cNvSpPr txBox="1"/>
          <p:nvPr/>
        </p:nvSpPr>
        <p:spPr>
          <a:xfrm>
            <a:off x="-284849" y="3013501"/>
            <a:ext cx="12832474" cy="830997"/>
          </a:xfrm>
          <a:prstGeom prst="rect">
            <a:avLst/>
          </a:prstGeom>
          <a:solidFill>
            <a:schemeClr val="bg1"/>
          </a:solidFill>
          <a:scene3d>
            <a:camera prst="orthographicFront">
              <a:rot lat="0" lon="0" rev="0"/>
            </a:camera>
            <a:lightRig rig="threePt" dir="t"/>
          </a:scene3d>
        </p:spPr>
        <p:txBody>
          <a:bodyPr wrap="square" lIns="216000" rIns="216000" rtlCol="0">
            <a:spAutoFit/>
          </a:bodyPr>
          <a:lstStyle/>
          <a:p>
            <a:pPr algn="ctr" defTabSz="1080000"/>
            <a:r>
              <a:rPr lang="en-CA" sz="1600" dirty="0">
                <a:solidFill>
                  <a:schemeClr val="accent2">
                    <a:lumMod val="50000"/>
                  </a:schemeClr>
                </a:solidFill>
                <a:latin typeface="Metropolis Medium" panose="00000600000000000000" pitchFamily="50" charset="0"/>
              </a:rPr>
              <a:t>A multi-sectoral approach is required in preventing and responding to child maltreatment; the health </a:t>
            </a:r>
          </a:p>
          <a:p>
            <a:pPr algn="ctr" defTabSz="1080000"/>
            <a:r>
              <a:rPr lang="en-CA" sz="1600" dirty="0">
                <a:solidFill>
                  <a:schemeClr val="accent2">
                    <a:lumMod val="50000"/>
                  </a:schemeClr>
                </a:solidFill>
                <a:latin typeface="Metropolis Medium" panose="00000600000000000000" pitchFamily="50" charset="0"/>
              </a:rPr>
              <a:t>sector has an important role (WHO, 2018). / </a:t>
            </a:r>
            <a:r>
              <a:rPr lang="fr-CA" sz="1600" dirty="0">
                <a:solidFill>
                  <a:schemeClr val="accent2">
                    <a:lumMod val="50000"/>
                  </a:schemeClr>
                </a:solidFill>
                <a:latin typeface="Metropolis Medium" panose="00000600000000000000" pitchFamily="50" charset="0"/>
              </a:rPr>
              <a:t>Il faut adopter une approche multisectorielle pour prévenir </a:t>
            </a:r>
          </a:p>
          <a:p>
            <a:pPr algn="ctr" defTabSz="1080000"/>
            <a:r>
              <a:rPr lang="fr-CA" sz="1600" dirty="0">
                <a:solidFill>
                  <a:schemeClr val="accent2">
                    <a:lumMod val="50000"/>
                  </a:schemeClr>
                </a:solidFill>
                <a:latin typeface="Metropolis Medium" panose="00000600000000000000" pitchFamily="50" charset="0"/>
              </a:rPr>
              <a:t>la maltraitance envers les enfants et y réagir; le secteur de la santé a un rôle important à jouer (OMS, 2018).</a:t>
            </a:r>
          </a:p>
        </p:txBody>
      </p:sp>
    </p:spTree>
    <p:extLst>
      <p:ext uri="{BB962C8B-B14F-4D97-AF65-F5344CB8AC3E}">
        <p14:creationId xmlns:p14="http://schemas.microsoft.com/office/powerpoint/2010/main" val="4222341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6725" y="167648"/>
            <a:ext cx="13125450" cy="710271"/>
          </a:xfrm>
        </p:spPr>
        <p:txBody>
          <a:bodyPr/>
          <a:lstStyle/>
          <a:p>
            <a:pPr algn="ctr"/>
            <a:r>
              <a:rPr lang="en-US" sz="2800" dirty="0">
                <a:solidFill>
                  <a:srgbClr val="401346"/>
                </a:solidFill>
                <a:latin typeface="Metropolis Semi Bold" panose="00000700000000000000" pitchFamily="50" charset="0"/>
              </a:rPr>
              <a:t>What</a:t>
            </a:r>
            <a:r>
              <a:rPr lang="en-CA" sz="2800" dirty="0">
                <a:solidFill>
                  <a:srgbClr val="401346"/>
                </a:solidFill>
                <a:latin typeface="Metropolis Semi Bold" panose="00000700000000000000" pitchFamily="50" charset="0"/>
              </a:rPr>
              <a:t>’s the evidence for identifying CM? / </a:t>
            </a:r>
            <a:br>
              <a:rPr lang="en-CA" sz="2800" dirty="0">
                <a:solidFill>
                  <a:srgbClr val="401346"/>
                </a:solidFill>
                <a:latin typeface="Metropolis Semi Bold" panose="00000700000000000000" pitchFamily="50" charset="0"/>
              </a:rPr>
            </a:br>
            <a:r>
              <a:rPr lang="fr-CA" sz="2800" dirty="0">
                <a:solidFill>
                  <a:srgbClr val="401346"/>
                </a:solidFill>
                <a:latin typeface="Metropolis Semi Bold" panose="00000700000000000000" pitchFamily="50" charset="0"/>
              </a:rPr>
              <a:t>Reconnaître la ME – quelles sont les données à l’appui?</a:t>
            </a:r>
            <a:endParaRPr lang="en-US" sz="2800" dirty="0">
              <a:solidFill>
                <a:srgbClr val="401346"/>
              </a:solidFill>
              <a:latin typeface="Metropolis Semi Bold" panose="00000700000000000000" pitchFamily="50" charset="0"/>
            </a:endParaRPr>
          </a:p>
        </p:txBody>
      </p:sp>
      <p:sp>
        <p:nvSpPr>
          <p:cNvPr id="47" name="Rectangle 46"/>
          <p:cNvSpPr/>
          <p:nvPr/>
        </p:nvSpPr>
        <p:spPr>
          <a:xfrm>
            <a:off x="-9144" y="3762507"/>
            <a:ext cx="12210288" cy="31148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731226" y="5416610"/>
            <a:ext cx="5676245" cy="533724"/>
          </a:xfrm>
          <a:prstGeom prst="ellipse">
            <a:avLst/>
          </a:prstGeom>
          <a:gradFill flip="none" rotWithShape="1">
            <a:gsLst>
              <a:gs pos="0">
                <a:schemeClr val="tx1">
                  <a:alpha val="43000"/>
                </a:schemeClr>
              </a:gs>
              <a:gs pos="100000">
                <a:schemeClr val="bg1">
                  <a:alpha val="0"/>
                  <a:lumMod val="0"/>
                  <a:lumOff val="10000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2" name="Group 1"/>
          <p:cNvGrpSpPr/>
          <p:nvPr/>
        </p:nvGrpSpPr>
        <p:grpSpPr>
          <a:xfrm>
            <a:off x="2859063" y="1247784"/>
            <a:ext cx="5385720" cy="4357463"/>
            <a:chOff x="3279130" y="1496937"/>
            <a:chExt cx="5385720" cy="4362432"/>
          </a:xfrm>
        </p:grpSpPr>
        <p:grpSp>
          <p:nvGrpSpPr>
            <p:cNvPr id="23" name="Group 22"/>
            <p:cNvGrpSpPr/>
            <p:nvPr/>
          </p:nvGrpSpPr>
          <p:grpSpPr>
            <a:xfrm>
              <a:off x="5116468" y="1496937"/>
              <a:ext cx="3548382" cy="3548382"/>
              <a:chOff x="618041" y="2261063"/>
              <a:chExt cx="2766951" cy="2766951"/>
            </a:xfrm>
          </p:grpSpPr>
          <p:sp>
            <p:nvSpPr>
              <p:cNvPr id="22" name="Oval 21"/>
              <p:cNvSpPr/>
              <p:nvPr/>
            </p:nvSpPr>
            <p:spPr>
              <a:xfrm>
                <a:off x="618041" y="2261063"/>
                <a:ext cx="2766951" cy="2766951"/>
              </a:xfrm>
              <a:prstGeom prst="ellipse">
                <a:avLst/>
              </a:prstGeom>
              <a:gradFill flip="none" rotWithShape="1">
                <a:gsLst>
                  <a:gs pos="66000">
                    <a:schemeClr val="bg1">
                      <a:lumMod val="95000"/>
                    </a:schemeClr>
                  </a:gs>
                  <a:gs pos="23000">
                    <a:srgbClr val="5A5A5A"/>
                  </a:gs>
                  <a:gs pos="45000">
                    <a:schemeClr val="bg1">
                      <a:lumMod val="85000"/>
                    </a:schemeClr>
                  </a:gs>
                  <a:gs pos="1000">
                    <a:schemeClr val="accent1">
                      <a:tint val="66000"/>
                      <a:satMod val="160000"/>
                      <a:alpha val="0"/>
                      <a:lumMod val="0"/>
                    </a:schemeClr>
                  </a:gs>
                  <a:gs pos="100000">
                    <a:schemeClr val="tx1">
                      <a:alpha val="5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731549" y="2340731"/>
                <a:ext cx="2540079" cy="2540078"/>
              </a:xfrm>
              <a:prstGeom prst="ellipse">
                <a:avLst/>
              </a:prstGeom>
              <a:gradFill flip="none" rotWithShape="1">
                <a:gsLst>
                  <a:gs pos="83000">
                    <a:schemeClr val="bg1">
                      <a:lumMod val="85000"/>
                    </a:schemeClr>
                  </a:gs>
                  <a:gs pos="0">
                    <a:srgbClr val="5A5A5A"/>
                  </a:gs>
                  <a:gs pos="39195">
                    <a:schemeClr val="bg1">
                      <a:lumMod val="85000"/>
                    </a:schemeClr>
                  </a:gs>
                  <a:gs pos="62000">
                    <a:srgbClr val="000000"/>
                  </a:gs>
                  <a:gs pos="13000">
                    <a:schemeClr val="bg1">
                      <a:lumMod val="93000"/>
                    </a:schemeClr>
                  </a:gs>
                  <a:gs pos="100000">
                    <a:schemeClr val="tx1">
                      <a:alpha val="5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803789" y="2413453"/>
                <a:ext cx="2395455" cy="2395455"/>
              </a:xfrm>
              <a:prstGeom prst="ellipse">
                <a:avLst/>
              </a:prstGeom>
              <a:gradFill flip="none" rotWithShape="1">
                <a:gsLst>
                  <a:gs pos="0">
                    <a:schemeClr val="accent5">
                      <a:lumMod val="5000"/>
                      <a:lumOff val="95000"/>
                      <a:alpha val="22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scene3d>
                <a:camera prst="orthographicFront"/>
                <a:lightRig rig="threePt" dir="t"/>
              </a:scene3d>
              <a:sp3d prstMaterial="powder">
                <a:bevelT w="482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Rectangle 7"/>
            <p:cNvSpPr>
              <a:spLocks noChangeArrowheads="1"/>
            </p:cNvSpPr>
            <p:nvPr/>
          </p:nvSpPr>
          <p:spPr bwMode="auto">
            <a:xfrm>
              <a:off x="6877077" y="3218594"/>
              <a:ext cx="720" cy="720"/>
            </a:xfrm>
            <a:prstGeom prst="rect">
              <a:avLst/>
            </a:prstGeom>
            <a:solidFill>
              <a:schemeClr val="tx1">
                <a:lumMod val="75000"/>
                <a:lumOff val="25000"/>
              </a:schemeClr>
            </a:solidFill>
            <a:ln w="0">
              <a:noFill/>
              <a:prstDash val="solid"/>
              <a:miter lim="800000"/>
              <a:headEnd/>
              <a:tailEnd/>
            </a:ln>
            <a:scene3d>
              <a:camera prst="orthographicFront"/>
              <a:lightRig rig="threePt" dir="t">
                <a:rot lat="0" lon="0" rev="11400000"/>
              </a:lightRig>
            </a:scene3d>
            <a:sp3d/>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1"/>
            <p:cNvSpPr>
              <a:spLocks/>
            </p:cNvSpPr>
            <p:nvPr/>
          </p:nvSpPr>
          <p:spPr bwMode="auto">
            <a:xfrm rot="3243413">
              <a:off x="4729837" y="4045610"/>
              <a:ext cx="566236" cy="956811"/>
            </a:xfrm>
            <a:custGeom>
              <a:avLst/>
              <a:gdLst>
                <a:gd name="T0" fmla="*/ 152 w 851"/>
                <a:gd name="T1" fmla="*/ 0 h 1438"/>
                <a:gd name="T2" fmla="*/ 700 w 851"/>
                <a:gd name="T3" fmla="*/ 0 h 1438"/>
                <a:gd name="T4" fmla="*/ 740 w 851"/>
                <a:gd name="T5" fmla="*/ 5 h 1438"/>
                <a:gd name="T6" fmla="*/ 777 w 851"/>
                <a:gd name="T7" fmla="*/ 20 h 1438"/>
                <a:gd name="T8" fmla="*/ 808 w 851"/>
                <a:gd name="T9" fmla="*/ 44 h 1438"/>
                <a:gd name="T10" fmla="*/ 831 w 851"/>
                <a:gd name="T11" fmla="*/ 75 h 1438"/>
                <a:gd name="T12" fmla="*/ 846 w 851"/>
                <a:gd name="T13" fmla="*/ 111 h 1438"/>
                <a:gd name="T14" fmla="*/ 851 w 851"/>
                <a:gd name="T15" fmla="*/ 152 h 1438"/>
                <a:gd name="T16" fmla="*/ 851 w 851"/>
                <a:gd name="T17" fmla="*/ 1287 h 1438"/>
                <a:gd name="T18" fmla="*/ 846 w 851"/>
                <a:gd name="T19" fmla="*/ 1327 h 1438"/>
                <a:gd name="T20" fmla="*/ 831 w 851"/>
                <a:gd name="T21" fmla="*/ 1363 h 1438"/>
                <a:gd name="T22" fmla="*/ 808 w 851"/>
                <a:gd name="T23" fmla="*/ 1394 h 1438"/>
                <a:gd name="T24" fmla="*/ 777 w 851"/>
                <a:gd name="T25" fmla="*/ 1418 h 1438"/>
                <a:gd name="T26" fmla="*/ 740 w 851"/>
                <a:gd name="T27" fmla="*/ 1433 h 1438"/>
                <a:gd name="T28" fmla="*/ 700 w 851"/>
                <a:gd name="T29" fmla="*/ 1438 h 1438"/>
                <a:gd name="T30" fmla="*/ 152 w 851"/>
                <a:gd name="T31" fmla="*/ 1438 h 1438"/>
                <a:gd name="T32" fmla="*/ 111 w 851"/>
                <a:gd name="T33" fmla="*/ 1433 h 1438"/>
                <a:gd name="T34" fmla="*/ 75 w 851"/>
                <a:gd name="T35" fmla="*/ 1418 h 1438"/>
                <a:gd name="T36" fmla="*/ 46 w 851"/>
                <a:gd name="T37" fmla="*/ 1394 h 1438"/>
                <a:gd name="T38" fmla="*/ 22 w 851"/>
                <a:gd name="T39" fmla="*/ 1363 h 1438"/>
                <a:gd name="T40" fmla="*/ 5 w 851"/>
                <a:gd name="T41" fmla="*/ 1327 h 1438"/>
                <a:gd name="T42" fmla="*/ 0 w 851"/>
                <a:gd name="T43" fmla="*/ 1287 h 1438"/>
                <a:gd name="T44" fmla="*/ 0 w 851"/>
                <a:gd name="T45" fmla="*/ 152 h 1438"/>
                <a:gd name="T46" fmla="*/ 5 w 851"/>
                <a:gd name="T47" fmla="*/ 111 h 1438"/>
                <a:gd name="T48" fmla="*/ 22 w 851"/>
                <a:gd name="T49" fmla="*/ 75 h 1438"/>
                <a:gd name="T50" fmla="*/ 46 w 851"/>
                <a:gd name="T51" fmla="*/ 44 h 1438"/>
                <a:gd name="T52" fmla="*/ 75 w 851"/>
                <a:gd name="T53" fmla="*/ 20 h 1438"/>
                <a:gd name="T54" fmla="*/ 111 w 851"/>
                <a:gd name="T55" fmla="*/ 5 h 1438"/>
                <a:gd name="T56" fmla="*/ 152 w 851"/>
                <a:gd name="T57" fmla="*/ 0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1" h="1438">
                  <a:moveTo>
                    <a:pt x="152" y="0"/>
                  </a:moveTo>
                  <a:lnTo>
                    <a:pt x="700" y="0"/>
                  </a:lnTo>
                  <a:lnTo>
                    <a:pt x="740" y="5"/>
                  </a:lnTo>
                  <a:lnTo>
                    <a:pt x="777" y="20"/>
                  </a:lnTo>
                  <a:lnTo>
                    <a:pt x="808" y="44"/>
                  </a:lnTo>
                  <a:lnTo>
                    <a:pt x="831" y="75"/>
                  </a:lnTo>
                  <a:lnTo>
                    <a:pt x="846" y="111"/>
                  </a:lnTo>
                  <a:lnTo>
                    <a:pt x="851" y="152"/>
                  </a:lnTo>
                  <a:lnTo>
                    <a:pt x="851" y="1287"/>
                  </a:lnTo>
                  <a:lnTo>
                    <a:pt x="846" y="1327"/>
                  </a:lnTo>
                  <a:lnTo>
                    <a:pt x="831" y="1363"/>
                  </a:lnTo>
                  <a:lnTo>
                    <a:pt x="808" y="1394"/>
                  </a:lnTo>
                  <a:lnTo>
                    <a:pt x="777" y="1418"/>
                  </a:lnTo>
                  <a:lnTo>
                    <a:pt x="740" y="1433"/>
                  </a:lnTo>
                  <a:lnTo>
                    <a:pt x="700" y="1438"/>
                  </a:lnTo>
                  <a:lnTo>
                    <a:pt x="152" y="1438"/>
                  </a:lnTo>
                  <a:lnTo>
                    <a:pt x="111" y="1433"/>
                  </a:lnTo>
                  <a:lnTo>
                    <a:pt x="75" y="1418"/>
                  </a:lnTo>
                  <a:lnTo>
                    <a:pt x="46" y="1394"/>
                  </a:lnTo>
                  <a:lnTo>
                    <a:pt x="22" y="1363"/>
                  </a:lnTo>
                  <a:lnTo>
                    <a:pt x="5" y="1327"/>
                  </a:lnTo>
                  <a:lnTo>
                    <a:pt x="0" y="1287"/>
                  </a:lnTo>
                  <a:lnTo>
                    <a:pt x="0" y="152"/>
                  </a:lnTo>
                  <a:lnTo>
                    <a:pt x="5" y="111"/>
                  </a:lnTo>
                  <a:lnTo>
                    <a:pt x="22" y="75"/>
                  </a:lnTo>
                  <a:lnTo>
                    <a:pt x="46" y="44"/>
                  </a:lnTo>
                  <a:lnTo>
                    <a:pt x="75" y="20"/>
                  </a:lnTo>
                  <a:lnTo>
                    <a:pt x="111" y="5"/>
                  </a:lnTo>
                  <a:lnTo>
                    <a:pt x="152" y="0"/>
                  </a:lnTo>
                  <a:close/>
                </a:path>
              </a:pathLst>
            </a:custGeom>
            <a:gradFill>
              <a:gsLst>
                <a:gs pos="83000">
                  <a:schemeClr val="bg1">
                    <a:lumMod val="63000"/>
                  </a:schemeClr>
                </a:gs>
                <a:gs pos="0">
                  <a:srgbClr val="5A5A5A">
                    <a:lumMod val="54000"/>
                  </a:srgbClr>
                </a:gs>
                <a:gs pos="39195">
                  <a:schemeClr val="bg1">
                    <a:lumMod val="89000"/>
                    <a:lumOff val="11000"/>
                  </a:schemeClr>
                </a:gs>
                <a:gs pos="62000">
                  <a:srgbClr val="000000">
                    <a:lumMod val="77000"/>
                  </a:srgbClr>
                </a:gs>
                <a:gs pos="13000">
                  <a:schemeClr val="bg1">
                    <a:lumMod val="65000"/>
                  </a:schemeClr>
                </a:gs>
                <a:gs pos="100000">
                  <a:schemeClr val="tx1">
                    <a:alpha val="53000"/>
                    <a:lumMod val="66000"/>
                    <a:lumOff val="34000"/>
                  </a:schemeClr>
                </a:gs>
              </a:gsLst>
              <a:lin ang="0" scaled="1"/>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2"/>
            <p:cNvSpPr>
              <a:spLocks/>
            </p:cNvSpPr>
            <p:nvPr/>
          </p:nvSpPr>
          <p:spPr bwMode="auto">
            <a:xfrm rot="3243413">
              <a:off x="3832723" y="4268706"/>
              <a:ext cx="646746" cy="1753932"/>
            </a:xfrm>
            <a:custGeom>
              <a:avLst/>
              <a:gdLst>
                <a:gd name="T0" fmla="*/ 124 w 972"/>
                <a:gd name="T1" fmla="*/ 0 h 2636"/>
                <a:gd name="T2" fmla="*/ 151 w 972"/>
                <a:gd name="T3" fmla="*/ 0 h 2636"/>
                <a:gd name="T4" fmla="*/ 820 w 972"/>
                <a:gd name="T5" fmla="*/ 0 h 2636"/>
                <a:gd name="T6" fmla="*/ 848 w 972"/>
                <a:gd name="T7" fmla="*/ 0 h 2636"/>
                <a:gd name="T8" fmla="*/ 873 w 972"/>
                <a:gd name="T9" fmla="*/ 0 h 2636"/>
                <a:gd name="T10" fmla="*/ 897 w 972"/>
                <a:gd name="T11" fmla="*/ 2 h 2636"/>
                <a:gd name="T12" fmla="*/ 919 w 972"/>
                <a:gd name="T13" fmla="*/ 6 h 2636"/>
                <a:gd name="T14" fmla="*/ 937 w 972"/>
                <a:gd name="T15" fmla="*/ 11 h 2636"/>
                <a:gd name="T16" fmla="*/ 952 w 972"/>
                <a:gd name="T17" fmla="*/ 20 h 2636"/>
                <a:gd name="T18" fmla="*/ 963 w 972"/>
                <a:gd name="T19" fmla="*/ 35 h 2636"/>
                <a:gd name="T20" fmla="*/ 970 w 972"/>
                <a:gd name="T21" fmla="*/ 53 h 2636"/>
                <a:gd name="T22" fmla="*/ 972 w 972"/>
                <a:gd name="T23" fmla="*/ 77 h 2636"/>
                <a:gd name="T24" fmla="*/ 972 w 972"/>
                <a:gd name="T25" fmla="*/ 2484 h 2636"/>
                <a:gd name="T26" fmla="*/ 966 w 972"/>
                <a:gd name="T27" fmla="*/ 2525 h 2636"/>
                <a:gd name="T28" fmla="*/ 952 w 972"/>
                <a:gd name="T29" fmla="*/ 2561 h 2636"/>
                <a:gd name="T30" fmla="*/ 928 w 972"/>
                <a:gd name="T31" fmla="*/ 2592 h 2636"/>
                <a:gd name="T32" fmla="*/ 897 w 972"/>
                <a:gd name="T33" fmla="*/ 2616 h 2636"/>
                <a:gd name="T34" fmla="*/ 860 w 972"/>
                <a:gd name="T35" fmla="*/ 2632 h 2636"/>
                <a:gd name="T36" fmla="*/ 820 w 972"/>
                <a:gd name="T37" fmla="*/ 2636 h 2636"/>
                <a:gd name="T38" fmla="*/ 151 w 972"/>
                <a:gd name="T39" fmla="*/ 2636 h 2636"/>
                <a:gd name="T40" fmla="*/ 111 w 972"/>
                <a:gd name="T41" fmla="*/ 2632 h 2636"/>
                <a:gd name="T42" fmla="*/ 75 w 972"/>
                <a:gd name="T43" fmla="*/ 2616 h 2636"/>
                <a:gd name="T44" fmla="*/ 45 w 972"/>
                <a:gd name="T45" fmla="*/ 2592 h 2636"/>
                <a:gd name="T46" fmla="*/ 22 w 972"/>
                <a:gd name="T47" fmla="*/ 2561 h 2636"/>
                <a:gd name="T48" fmla="*/ 5 w 972"/>
                <a:gd name="T49" fmla="*/ 2525 h 2636"/>
                <a:gd name="T50" fmla="*/ 0 w 972"/>
                <a:gd name="T51" fmla="*/ 2484 h 2636"/>
                <a:gd name="T52" fmla="*/ 0 w 972"/>
                <a:gd name="T53" fmla="*/ 77 h 2636"/>
                <a:gd name="T54" fmla="*/ 3 w 972"/>
                <a:gd name="T55" fmla="*/ 53 h 2636"/>
                <a:gd name="T56" fmla="*/ 9 w 972"/>
                <a:gd name="T57" fmla="*/ 35 h 2636"/>
                <a:gd name="T58" fmla="*/ 22 w 972"/>
                <a:gd name="T59" fmla="*/ 20 h 2636"/>
                <a:gd name="T60" fmla="*/ 36 w 972"/>
                <a:gd name="T61" fmla="*/ 11 h 2636"/>
                <a:gd name="T62" fmla="*/ 54 w 972"/>
                <a:gd name="T63" fmla="*/ 6 h 2636"/>
                <a:gd name="T64" fmla="*/ 75 w 972"/>
                <a:gd name="T65" fmla="*/ 2 h 2636"/>
                <a:gd name="T66" fmla="*/ 98 w 972"/>
                <a:gd name="T67" fmla="*/ 0 h 2636"/>
                <a:gd name="T68" fmla="*/ 124 w 972"/>
                <a:gd name="T69" fmla="*/ 0 h 2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2" h="2636">
                  <a:moveTo>
                    <a:pt x="124" y="0"/>
                  </a:moveTo>
                  <a:lnTo>
                    <a:pt x="151" y="0"/>
                  </a:lnTo>
                  <a:lnTo>
                    <a:pt x="820" y="0"/>
                  </a:lnTo>
                  <a:lnTo>
                    <a:pt x="848" y="0"/>
                  </a:lnTo>
                  <a:lnTo>
                    <a:pt x="873" y="0"/>
                  </a:lnTo>
                  <a:lnTo>
                    <a:pt x="897" y="2"/>
                  </a:lnTo>
                  <a:lnTo>
                    <a:pt x="919" y="6"/>
                  </a:lnTo>
                  <a:lnTo>
                    <a:pt x="937" y="11"/>
                  </a:lnTo>
                  <a:lnTo>
                    <a:pt x="952" y="20"/>
                  </a:lnTo>
                  <a:lnTo>
                    <a:pt x="963" y="35"/>
                  </a:lnTo>
                  <a:lnTo>
                    <a:pt x="970" y="53"/>
                  </a:lnTo>
                  <a:lnTo>
                    <a:pt x="972" y="77"/>
                  </a:lnTo>
                  <a:lnTo>
                    <a:pt x="972" y="2484"/>
                  </a:lnTo>
                  <a:lnTo>
                    <a:pt x="966" y="2525"/>
                  </a:lnTo>
                  <a:lnTo>
                    <a:pt x="952" y="2561"/>
                  </a:lnTo>
                  <a:lnTo>
                    <a:pt x="928" y="2592"/>
                  </a:lnTo>
                  <a:lnTo>
                    <a:pt x="897" y="2616"/>
                  </a:lnTo>
                  <a:lnTo>
                    <a:pt x="860" y="2632"/>
                  </a:lnTo>
                  <a:lnTo>
                    <a:pt x="820" y="2636"/>
                  </a:lnTo>
                  <a:lnTo>
                    <a:pt x="151" y="2636"/>
                  </a:lnTo>
                  <a:lnTo>
                    <a:pt x="111" y="2632"/>
                  </a:lnTo>
                  <a:lnTo>
                    <a:pt x="75" y="2616"/>
                  </a:lnTo>
                  <a:lnTo>
                    <a:pt x="45" y="2592"/>
                  </a:lnTo>
                  <a:lnTo>
                    <a:pt x="22" y="2561"/>
                  </a:lnTo>
                  <a:lnTo>
                    <a:pt x="5" y="2525"/>
                  </a:lnTo>
                  <a:lnTo>
                    <a:pt x="0" y="2484"/>
                  </a:lnTo>
                  <a:lnTo>
                    <a:pt x="0" y="77"/>
                  </a:lnTo>
                  <a:lnTo>
                    <a:pt x="3" y="53"/>
                  </a:lnTo>
                  <a:lnTo>
                    <a:pt x="9" y="35"/>
                  </a:lnTo>
                  <a:lnTo>
                    <a:pt x="22" y="20"/>
                  </a:lnTo>
                  <a:lnTo>
                    <a:pt x="36" y="11"/>
                  </a:lnTo>
                  <a:lnTo>
                    <a:pt x="54" y="6"/>
                  </a:lnTo>
                  <a:lnTo>
                    <a:pt x="75" y="2"/>
                  </a:lnTo>
                  <a:lnTo>
                    <a:pt x="98" y="0"/>
                  </a:lnTo>
                  <a:lnTo>
                    <a:pt x="124" y="0"/>
                  </a:lnTo>
                  <a:close/>
                </a:path>
              </a:pathLst>
            </a:custGeom>
            <a:gradFill>
              <a:gsLst>
                <a:gs pos="83000">
                  <a:schemeClr val="bg1">
                    <a:lumMod val="77000"/>
                    <a:lumOff val="23000"/>
                  </a:schemeClr>
                </a:gs>
                <a:gs pos="0">
                  <a:srgbClr val="5A5A5A">
                    <a:lumMod val="58000"/>
                    <a:lumOff val="42000"/>
                  </a:srgbClr>
                </a:gs>
                <a:gs pos="39195">
                  <a:schemeClr val="bg1">
                    <a:lumMod val="98000"/>
                  </a:schemeClr>
                </a:gs>
                <a:gs pos="62000">
                  <a:srgbClr val="000000">
                    <a:lumMod val="58000"/>
                    <a:lumOff val="42000"/>
                  </a:srgbClr>
                </a:gs>
                <a:gs pos="13000">
                  <a:schemeClr val="bg1"/>
                </a:gs>
                <a:gs pos="100000">
                  <a:schemeClr val="tx1">
                    <a:alpha val="53000"/>
                    <a:lumMod val="41000"/>
                    <a:lumOff val="59000"/>
                  </a:schemeClr>
                </a:gs>
              </a:gsLst>
              <a:lin ang="0" scaled="1"/>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5"/>
            <p:cNvSpPr>
              <a:spLocks/>
            </p:cNvSpPr>
            <p:nvPr/>
          </p:nvSpPr>
          <p:spPr bwMode="auto">
            <a:xfrm rot="3243413">
              <a:off x="5073728" y="4179969"/>
              <a:ext cx="600835" cy="164348"/>
            </a:xfrm>
            <a:custGeom>
              <a:avLst/>
              <a:gdLst>
                <a:gd name="T0" fmla="*/ 79 w 903"/>
                <a:gd name="T1" fmla="*/ 0 h 247"/>
                <a:gd name="T2" fmla="*/ 824 w 903"/>
                <a:gd name="T3" fmla="*/ 0 h 247"/>
                <a:gd name="T4" fmla="*/ 850 w 903"/>
                <a:gd name="T5" fmla="*/ 5 h 247"/>
                <a:gd name="T6" fmla="*/ 870 w 903"/>
                <a:gd name="T7" fmla="*/ 16 h 247"/>
                <a:gd name="T8" fmla="*/ 888 w 903"/>
                <a:gd name="T9" fmla="*/ 33 h 247"/>
                <a:gd name="T10" fmla="*/ 899 w 903"/>
                <a:gd name="T11" fmla="*/ 55 h 247"/>
                <a:gd name="T12" fmla="*/ 903 w 903"/>
                <a:gd name="T13" fmla="*/ 80 h 247"/>
                <a:gd name="T14" fmla="*/ 903 w 903"/>
                <a:gd name="T15" fmla="*/ 168 h 247"/>
                <a:gd name="T16" fmla="*/ 899 w 903"/>
                <a:gd name="T17" fmla="*/ 194 h 247"/>
                <a:gd name="T18" fmla="*/ 888 w 903"/>
                <a:gd name="T19" fmla="*/ 216 h 247"/>
                <a:gd name="T20" fmla="*/ 870 w 903"/>
                <a:gd name="T21" fmla="*/ 232 h 247"/>
                <a:gd name="T22" fmla="*/ 850 w 903"/>
                <a:gd name="T23" fmla="*/ 243 h 247"/>
                <a:gd name="T24" fmla="*/ 824 w 903"/>
                <a:gd name="T25" fmla="*/ 247 h 247"/>
                <a:gd name="T26" fmla="*/ 79 w 903"/>
                <a:gd name="T27" fmla="*/ 247 h 247"/>
                <a:gd name="T28" fmla="*/ 55 w 903"/>
                <a:gd name="T29" fmla="*/ 243 h 247"/>
                <a:gd name="T30" fmla="*/ 33 w 903"/>
                <a:gd name="T31" fmla="*/ 232 h 247"/>
                <a:gd name="T32" fmla="*/ 17 w 903"/>
                <a:gd name="T33" fmla="*/ 216 h 247"/>
                <a:gd name="T34" fmla="*/ 6 w 903"/>
                <a:gd name="T35" fmla="*/ 194 h 247"/>
                <a:gd name="T36" fmla="*/ 0 w 903"/>
                <a:gd name="T37" fmla="*/ 168 h 247"/>
                <a:gd name="T38" fmla="*/ 0 w 903"/>
                <a:gd name="T39" fmla="*/ 80 h 247"/>
                <a:gd name="T40" fmla="*/ 6 w 903"/>
                <a:gd name="T41" fmla="*/ 55 h 247"/>
                <a:gd name="T42" fmla="*/ 17 w 903"/>
                <a:gd name="T43" fmla="*/ 33 h 247"/>
                <a:gd name="T44" fmla="*/ 33 w 903"/>
                <a:gd name="T45" fmla="*/ 16 h 247"/>
                <a:gd name="T46" fmla="*/ 55 w 903"/>
                <a:gd name="T47" fmla="*/ 5 h 247"/>
                <a:gd name="T48" fmla="*/ 79 w 903"/>
                <a:gd name="T49"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3" h="247">
                  <a:moveTo>
                    <a:pt x="79" y="0"/>
                  </a:moveTo>
                  <a:lnTo>
                    <a:pt x="824" y="0"/>
                  </a:lnTo>
                  <a:lnTo>
                    <a:pt x="850" y="5"/>
                  </a:lnTo>
                  <a:lnTo>
                    <a:pt x="870" y="16"/>
                  </a:lnTo>
                  <a:lnTo>
                    <a:pt x="888" y="33"/>
                  </a:lnTo>
                  <a:lnTo>
                    <a:pt x="899" y="55"/>
                  </a:lnTo>
                  <a:lnTo>
                    <a:pt x="903" y="80"/>
                  </a:lnTo>
                  <a:lnTo>
                    <a:pt x="903" y="168"/>
                  </a:lnTo>
                  <a:lnTo>
                    <a:pt x="899" y="194"/>
                  </a:lnTo>
                  <a:lnTo>
                    <a:pt x="888" y="216"/>
                  </a:lnTo>
                  <a:lnTo>
                    <a:pt x="870" y="232"/>
                  </a:lnTo>
                  <a:lnTo>
                    <a:pt x="850" y="243"/>
                  </a:lnTo>
                  <a:lnTo>
                    <a:pt x="824" y="247"/>
                  </a:lnTo>
                  <a:lnTo>
                    <a:pt x="79" y="247"/>
                  </a:lnTo>
                  <a:lnTo>
                    <a:pt x="55" y="243"/>
                  </a:lnTo>
                  <a:lnTo>
                    <a:pt x="33" y="232"/>
                  </a:lnTo>
                  <a:lnTo>
                    <a:pt x="17" y="216"/>
                  </a:lnTo>
                  <a:lnTo>
                    <a:pt x="6" y="194"/>
                  </a:lnTo>
                  <a:lnTo>
                    <a:pt x="0" y="168"/>
                  </a:lnTo>
                  <a:lnTo>
                    <a:pt x="0" y="80"/>
                  </a:lnTo>
                  <a:lnTo>
                    <a:pt x="6" y="55"/>
                  </a:lnTo>
                  <a:lnTo>
                    <a:pt x="17" y="33"/>
                  </a:lnTo>
                  <a:lnTo>
                    <a:pt x="33" y="16"/>
                  </a:lnTo>
                  <a:lnTo>
                    <a:pt x="55" y="5"/>
                  </a:lnTo>
                  <a:lnTo>
                    <a:pt x="79" y="0"/>
                  </a:lnTo>
                  <a:close/>
                </a:path>
              </a:pathLst>
            </a:custGeom>
            <a:gradFill>
              <a:gsLst>
                <a:gs pos="83000">
                  <a:schemeClr val="bg1">
                    <a:lumMod val="77000"/>
                    <a:lumOff val="23000"/>
                  </a:schemeClr>
                </a:gs>
                <a:gs pos="0">
                  <a:srgbClr val="5A5A5A">
                    <a:lumMod val="58000"/>
                    <a:lumOff val="42000"/>
                  </a:srgbClr>
                </a:gs>
                <a:gs pos="39195">
                  <a:schemeClr val="bg1">
                    <a:lumMod val="98000"/>
                  </a:schemeClr>
                </a:gs>
                <a:gs pos="62000">
                  <a:srgbClr val="000000">
                    <a:lumMod val="58000"/>
                    <a:lumOff val="42000"/>
                  </a:srgbClr>
                </a:gs>
                <a:gs pos="13000">
                  <a:schemeClr val="bg1"/>
                </a:gs>
                <a:gs pos="100000">
                  <a:schemeClr val="tx1">
                    <a:alpha val="53000"/>
                    <a:lumMod val="41000"/>
                    <a:lumOff val="59000"/>
                  </a:schemeClr>
                </a:gs>
              </a:gsLst>
              <a:lin ang="0" scaled="1"/>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2"/>
            <p:cNvSpPr>
              <a:spLocks/>
            </p:cNvSpPr>
            <p:nvPr/>
          </p:nvSpPr>
          <p:spPr bwMode="auto">
            <a:xfrm rot="3243413">
              <a:off x="3293986" y="5320650"/>
              <a:ext cx="651800" cy="425638"/>
            </a:xfrm>
            <a:custGeom>
              <a:avLst/>
              <a:gdLst>
                <a:gd name="T0" fmla="*/ 124 w 972"/>
                <a:gd name="T1" fmla="*/ 0 h 2636"/>
                <a:gd name="T2" fmla="*/ 151 w 972"/>
                <a:gd name="T3" fmla="*/ 0 h 2636"/>
                <a:gd name="T4" fmla="*/ 820 w 972"/>
                <a:gd name="T5" fmla="*/ 0 h 2636"/>
                <a:gd name="T6" fmla="*/ 848 w 972"/>
                <a:gd name="T7" fmla="*/ 0 h 2636"/>
                <a:gd name="T8" fmla="*/ 873 w 972"/>
                <a:gd name="T9" fmla="*/ 0 h 2636"/>
                <a:gd name="T10" fmla="*/ 897 w 972"/>
                <a:gd name="T11" fmla="*/ 2 h 2636"/>
                <a:gd name="T12" fmla="*/ 919 w 972"/>
                <a:gd name="T13" fmla="*/ 6 h 2636"/>
                <a:gd name="T14" fmla="*/ 937 w 972"/>
                <a:gd name="T15" fmla="*/ 11 h 2636"/>
                <a:gd name="T16" fmla="*/ 952 w 972"/>
                <a:gd name="T17" fmla="*/ 20 h 2636"/>
                <a:gd name="T18" fmla="*/ 963 w 972"/>
                <a:gd name="T19" fmla="*/ 35 h 2636"/>
                <a:gd name="T20" fmla="*/ 970 w 972"/>
                <a:gd name="T21" fmla="*/ 53 h 2636"/>
                <a:gd name="T22" fmla="*/ 972 w 972"/>
                <a:gd name="T23" fmla="*/ 77 h 2636"/>
                <a:gd name="T24" fmla="*/ 972 w 972"/>
                <a:gd name="T25" fmla="*/ 2484 h 2636"/>
                <a:gd name="T26" fmla="*/ 966 w 972"/>
                <a:gd name="T27" fmla="*/ 2525 h 2636"/>
                <a:gd name="T28" fmla="*/ 952 w 972"/>
                <a:gd name="T29" fmla="*/ 2561 h 2636"/>
                <a:gd name="T30" fmla="*/ 928 w 972"/>
                <a:gd name="T31" fmla="*/ 2592 h 2636"/>
                <a:gd name="T32" fmla="*/ 897 w 972"/>
                <a:gd name="T33" fmla="*/ 2616 h 2636"/>
                <a:gd name="T34" fmla="*/ 860 w 972"/>
                <a:gd name="T35" fmla="*/ 2632 h 2636"/>
                <a:gd name="T36" fmla="*/ 820 w 972"/>
                <a:gd name="T37" fmla="*/ 2636 h 2636"/>
                <a:gd name="T38" fmla="*/ 151 w 972"/>
                <a:gd name="T39" fmla="*/ 2636 h 2636"/>
                <a:gd name="T40" fmla="*/ 111 w 972"/>
                <a:gd name="T41" fmla="*/ 2632 h 2636"/>
                <a:gd name="T42" fmla="*/ 75 w 972"/>
                <a:gd name="T43" fmla="*/ 2616 h 2636"/>
                <a:gd name="T44" fmla="*/ 45 w 972"/>
                <a:gd name="T45" fmla="*/ 2592 h 2636"/>
                <a:gd name="T46" fmla="*/ 22 w 972"/>
                <a:gd name="T47" fmla="*/ 2561 h 2636"/>
                <a:gd name="T48" fmla="*/ 5 w 972"/>
                <a:gd name="T49" fmla="*/ 2525 h 2636"/>
                <a:gd name="T50" fmla="*/ 0 w 972"/>
                <a:gd name="T51" fmla="*/ 2484 h 2636"/>
                <a:gd name="T52" fmla="*/ 0 w 972"/>
                <a:gd name="T53" fmla="*/ 77 h 2636"/>
                <a:gd name="T54" fmla="*/ 3 w 972"/>
                <a:gd name="T55" fmla="*/ 53 h 2636"/>
                <a:gd name="T56" fmla="*/ 9 w 972"/>
                <a:gd name="T57" fmla="*/ 35 h 2636"/>
                <a:gd name="T58" fmla="*/ 22 w 972"/>
                <a:gd name="T59" fmla="*/ 20 h 2636"/>
                <a:gd name="T60" fmla="*/ 36 w 972"/>
                <a:gd name="T61" fmla="*/ 11 h 2636"/>
                <a:gd name="T62" fmla="*/ 54 w 972"/>
                <a:gd name="T63" fmla="*/ 6 h 2636"/>
                <a:gd name="T64" fmla="*/ 75 w 972"/>
                <a:gd name="T65" fmla="*/ 2 h 2636"/>
                <a:gd name="T66" fmla="*/ 98 w 972"/>
                <a:gd name="T67" fmla="*/ 0 h 2636"/>
                <a:gd name="T68" fmla="*/ 124 w 972"/>
                <a:gd name="T69" fmla="*/ 0 h 2636"/>
                <a:gd name="connsiteX0" fmla="*/ 1292 w 10016"/>
                <a:gd name="connsiteY0" fmla="*/ 0 h 10000"/>
                <a:gd name="connsiteX1" fmla="*/ 1569 w 10016"/>
                <a:gd name="connsiteY1" fmla="*/ 0 h 10000"/>
                <a:gd name="connsiteX2" fmla="*/ 8452 w 10016"/>
                <a:gd name="connsiteY2" fmla="*/ 0 h 10000"/>
                <a:gd name="connsiteX3" fmla="*/ 8740 w 10016"/>
                <a:gd name="connsiteY3" fmla="*/ 0 h 10000"/>
                <a:gd name="connsiteX4" fmla="*/ 8997 w 10016"/>
                <a:gd name="connsiteY4" fmla="*/ 0 h 10000"/>
                <a:gd name="connsiteX5" fmla="*/ 9244 w 10016"/>
                <a:gd name="connsiteY5" fmla="*/ 8 h 10000"/>
                <a:gd name="connsiteX6" fmla="*/ 9471 w 10016"/>
                <a:gd name="connsiteY6" fmla="*/ 23 h 10000"/>
                <a:gd name="connsiteX7" fmla="*/ 9656 w 10016"/>
                <a:gd name="connsiteY7" fmla="*/ 42 h 10000"/>
                <a:gd name="connsiteX8" fmla="*/ 9810 w 10016"/>
                <a:gd name="connsiteY8" fmla="*/ 76 h 10000"/>
                <a:gd name="connsiteX9" fmla="*/ 9923 w 10016"/>
                <a:gd name="connsiteY9" fmla="*/ 133 h 10000"/>
                <a:gd name="connsiteX10" fmla="*/ 9995 w 10016"/>
                <a:gd name="connsiteY10" fmla="*/ 201 h 10000"/>
                <a:gd name="connsiteX11" fmla="*/ 10016 w 10016"/>
                <a:gd name="connsiteY11" fmla="*/ 292 h 10000"/>
                <a:gd name="connsiteX12" fmla="*/ 10016 w 10016"/>
                <a:gd name="connsiteY12" fmla="*/ 9423 h 10000"/>
                <a:gd name="connsiteX13" fmla="*/ 9954 w 10016"/>
                <a:gd name="connsiteY13" fmla="*/ 9579 h 10000"/>
                <a:gd name="connsiteX14" fmla="*/ 9810 w 10016"/>
                <a:gd name="connsiteY14" fmla="*/ 9715 h 10000"/>
                <a:gd name="connsiteX15" fmla="*/ 9563 w 10016"/>
                <a:gd name="connsiteY15" fmla="*/ 9833 h 10000"/>
                <a:gd name="connsiteX16" fmla="*/ 9244 w 10016"/>
                <a:gd name="connsiteY16" fmla="*/ 9924 h 10000"/>
                <a:gd name="connsiteX17" fmla="*/ 8864 w 10016"/>
                <a:gd name="connsiteY17" fmla="*/ 9985 h 10000"/>
                <a:gd name="connsiteX18" fmla="*/ 8452 w 10016"/>
                <a:gd name="connsiteY18" fmla="*/ 10000 h 10000"/>
                <a:gd name="connsiteX19" fmla="*/ 1569 w 10016"/>
                <a:gd name="connsiteY19" fmla="*/ 10000 h 10000"/>
                <a:gd name="connsiteX20" fmla="*/ 1158 w 10016"/>
                <a:gd name="connsiteY20" fmla="*/ 9985 h 10000"/>
                <a:gd name="connsiteX21" fmla="*/ 788 w 10016"/>
                <a:gd name="connsiteY21" fmla="*/ 9924 h 10000"/>
                <a:gd name="connsiteX22" fmla="*/ 479 w 10016"/>
                <a:gd name="connsiteY22" fmla="*/ 9833 h 10000"/>
                <a:gd name="connsiteX23" fmla="*/ 242 w 10016"/>
                <a:gd name="connsiteY23" fmla="*/ 9715 h 10000"/>
                <a:gd name="connsiteX24" fmla="*/ 67 w 10016"/>
                <a:gd name="connsiteY24" fmla="*/ 9579 h 10000"/>
                <a:gd name="connsiteX25" fmla="*/ 16 w 10016"/>
                <a:gd name="connsiteY25" fmla="*/ 9423 h 10000"/>
                <a:gd name="connsiteX26" fmla="*/ 0 w 10016"/>
                <a:gd name="connsiteY26" fmla="*/ 7482 h 10000"/>
                <a:gd name="connsiteX27" fmla="*/ 16 w 10016"/>
                <a:gd name="connsiteY27" fmla="*/ 292 h 10000"/>
                <a:gd name="connsiteX28" fmla="*/ 47 w 10016"/>
                <a:gd name="connsiteY28" fmla="*/ 201 h 10000"/>
                <a:gd name="connsiteX29" fmla="*/ 109 w 10016"/>
                <a:gd name="connsiteY29" fmla="*/ 133 h 10000"/>
                <a:gd name="connsiteX30" fmla="*/ 242 w 10016"/>
                <a:gd name="connsiteY30" fmla="*/ 76 h 10000"/>
                <a:gd name="connsiteX31" fmla="*/ 386 w 10016"/>
                <a:gd name="connsiteY31" fmla="*/ 42 h 10000"/>
                <a:gd name="connsiteX32" fmla="*/ 572 w 10016"/>
                <a:gd name="connsiteY32" fmla="*/ 23 h 10000"/>
                <a:gd name="connsiteX33" fmla="*/ 788 w 10016"/>
                <a:gd name="connsiteY33" fmla="*/ 8 h 10000"/>
                <a:gd name="connsiteX34" fmla="*/ 1024 w 10016"/>
                <a:gd name="connsiteY34" fmla="*/ 0 h 10000"/>
                <a:gd name="connsiteX35" fmla="*/ 1292 w 10016"/>
                <a:gd name="connsiteY35"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9656 w 10035"/>
                <a:gd name="connsiteY7" fmla="*/ 42 h 10000"/>
                <a:gd name="connsiteX8" fmla="*/ 9810 w 10035"/>
                <a:gd name="connsiteY8" fmla="*/ 76 h 10000"/>
                <a:gd name="connsiteX9" fmla="*/ 9923 w 10035"/>
                <a:gd name="connsiteY9" fmla="*/ 133 h 10000"/>
                <a:gd name="connsiteX10" fmla="*/ 9995 w 10035"/>
                <a:gd name="connsiteY10" fmla="*/ 201 h 10000"/>
                <a:gd name="connsiteX11" fmla="*/ 10016 w 10035"/>
                <a:gd name="connsiteY11" fmla="*/ 292 h 10000"/>
                <a:gd name="connsiteX12" fmla="*/ 10035 w 10035"/>
                <a:gd name="connsiteY12" fmla="*/ 7579 h 10000"/>
                <a:gd name="connsiteX13" fmla="*/ 10016 w 10035"/>
                <a:gd name="connsiteY13" fmla="*/ 9423 h 10000"/>
                <a:gd name="connsiteX14" fmla="*/ 9954 w 10035"/>
                <a:gd name="connsiteY14" fmla="*/ 9579 h 10000"/>
                <a:gd name="connsiteX15" fmla="*/ 9810 w 10035"/>
                <a:gd name="connsiteY15" fmla="*/ 9715 h 10000"/>
                <a:gd name="connsiteX16" fmla="*/ 9563 w 10035"/>
                <a:gd name="connsiteY16" fmla="*/ 9833 h 10000"/>
                <a:gd name="connsiteX17" fmla="*/ 9244 w 10035"/>
                <a:gd name="connsiteY17" fmla="*/ 9924 h 10000"/>
                <a:gd name="connsiteX18" fmla="*/ 8864 w 10035"/>
                <a:gd name="connsiteY18" fmla="*/ 9985 h 10000"/>
                <a:gd name="connsiteX19" fmla="*/ 8452 w 10035"/>
                <a:gd name="connsiteY19" fmla="*/ 10000 h 10000"/>
                <a:gd name="connsiteX20" fmla="*/ 1569 w 10035"/>
                <a:gd name="connsiteY20" fmla="*/ 10000 h 10000"/>
                <a:gd name="connsiteX21" fmla="*/ 1158 w 10035"/>
                <a:gd name="connsiteY21" fmla="*/ 9985 h 10000"/>
                <a:gd name="connsiteX22" fmla="*/ 788 w 10035"/>
                <a:gd name="connsiteY22" fmla="*/ 9924 h 10000"/>
                <a:gd name="connsiteX23" fmla="*/ 479 w 10035"/>
                <a:gd name="connsiteY23" fmla="*/ 9833 h 10000"/>
                <a:gd name="connsiteX24" fmla="*/ 242 w 10035"/>
                <a:gd name="connsiteY24" fmla="*/ 9715 h 10000"/>
                <a:gd name="connsiteX25" fmla="*/ 67 w 10035"/>
                <a:gd name="connsiteY25" fmla="*/ 9579 h 10000"/>
                <a:gd name="connsiteX26" fmla="*/ 16 w 10035"/>
                <a:gd name="connsiteY26" fmla="*/ 9423 h 10000"/>
                <a:gd name="connsiteX27" fmla="*/ 0 w 10035"/>
                <a:gd name="connsiteY27" fmla="*/ 7482 h 10000"/>
                <a:gd name="connsiteX28" fmla="*/ 16 w 10035"/>
                <a:gd name="connsiteY28" fmla="*/ 292 h 10000"/>
                <a:gd name="connsiteX29" fmla="*/ 47 w 10035"/>
                <a:gd name="connsiteY29" fmla="*/ 201 h 10000"/>
                <a:gd name="connsiteX30" fmla="*/ 109 w 10035"/>
                <a:gd name="connsiteY30" fmla="*/ 133 h 10000"/>
                <a:gd name="connsiteX31" fmla="*/ 242 w 10035"/>
                <a:gd name="connsiteY31" fmla="*/ 76 h 10000"/>
                <a:gd name="connsiteX32" fmla="*/ 386 w 10035"/>
                <a:gd name="connsiteY32" fmla="*/ 42 h 10000"/>
                <a:gd name="connsiteX33" fmla="*/ 572 w 10035"/>
                <a:gd name="connsiteY33" fmla="*/ 23 h 10000"/>
                <a:gd name="connsiteX34" fmla="*/ 788 w 10035"/>
                <a:gd name="connsiteY34" fmla="*/ 8 h 10000"/>
                <a:gd name="connsiteX35" fmla="*/ 1024 w 10035"/>
                <a:gd name="connsiteY35" fmla="*/ 0 h 10000"/>
                <a:gd name="connsiteX36" fmla="*/ 1292 w 10035"/>
                <a:gd name="connsiteY36" fmla="*/ 0 h 10000"/>
                <a:gd name="connsiteX0" fmla="*/ 1292 w 10035"/>
                <a:gd name="connsiteY0" fmla="*/ 295 h 10295"/>
                <a:gd name="connsiteX1" fmla="*/ 1569 w 10035"/>
                <a:gd name="connsiteY1" fmla="*/ 295 h 10295"/>
                <a:gd name="connsiteX2" fmla="*/ 8452 w 10035"/>
                <a:gd name="connsiteY2" fmla="*/ 295 h 10295"/>
                <a:gd name="connsiteX3" fmla="*/ 8740 w 10035"/>
                <a:gd name="connsiteY3" fmla="*/ 295 h 10295"/>
                <a:gd name="connsiteX4" fmla="*/ 8997 w 10035"/>
                <a:gd name="connsiteY4" fmla="*/ 295 h 10295"/>
                <a:gd name="connsiteX5" fmla="*/ 9244 w 10035"/>
                <a:gd name="connsiteY5" fmla="*/ 303 h 10295"/>
                <a:gd name="connsiteX6" fmla="*/ 9471 w 10035"/>
                <a:gd name="connsiteY6" fmla="*/ 318 h 10295"/>
                <a:gd name="connsiteX7" fmla="*/ 9656 w 10035"/>
                <a:gd name="connsiteY7" fmla="*/ 337 h 10295"/>
                <a:gd name="connsiteX8" fmla="*/ 9810 w 10035"/>
                <a:gd name="connsiteY8" fmla="*/ 371 h 10295"/>
                <a:gd name="connsiteX9" fmla="*/ 9923 w 10035"/>
                <a:gd name="connsiteY9" fmla="*/ 428 h 10295"/>
                <a:gd name="connsiteX10" fmla="*/ 10016 w 10035"/>
                <a:gd name="connsiteY10" fmla="*/ 587 h 10295"/>
                <a:gd name="connsiteX11" fmla="*/ 10035 w 10035"/>
                <a:gd name="connsiteY11" fmla="*/ 7874 h 10295"/>
                <a:gd name="connsiteX12" fmla="*/ 10016 w 10035"/>
                <a:gd name="connsiteY12" fmla="*/ 9718 h 10295"/>
                <a:gd name="connsiteX13" fmla="*/ 9954 w 10035"/>
                <a:gd name="connsiteY13" fmla="*/ 9874 h 10295"/>
                <a:gd name="connsiteX14" fmla="*/ 9810 w 10035"/>
                <a:gd name="connsiteY14" fmla="*/ 10010 h 10295"/>
                <a:gd name="connsiteX15" fmla="*/ 9563 w 10035"/>
                <a:gd name="connsiteY15" fmla="*/ 10128 h 10295"/>
                <a:gd name="connsiteX16" fmla="*/ 9244 w 10035"/>
                <a:gd name="connsiteY16" fmla="*/ 10219 h 10295"/>
                <a:gd name="connsiteX17" fmla="*/ 8864 w 10035"/>
                <a:gd name="connsiteY17" fmla="*/ 10280 h 10295"/>
                <a:gd name="connsiteX18" fmla="*/ 8452 w 10035"/>
                <a:gd name="connsiteY18" fmla="*/ 10295 h 10295"/>
                <a:gd name="connsiteX19" fmla="*/ 1569 w 10035"/>
                <a:gd name="connsiteY19" fmla="*/ 10295 h 10295"/>
                <a:gd name="connsiteX20" fmla="*/ 1158 w 10035"/>
                <a:gd name="connsiteY20" fmla="*/ 10280 h 10295"/>
                <a:gd name="connsiteX21" fmla="*/ 788 w 10035"/>
                <a:gd name="connsiteY21" fmla="*/ 10219 h 10295"/>
                <a:gd name="connsiteX22" fmla="*/ 479 w 10035"/>
                <a:gd name="connsiteY22" fmla="*/ 10128 h 10295"/>
                <a:gd name="connsiteX23" fmla="*/ 242 w 10035"/>
                <a:gd name="connsiteY23" fmla="*/ 10010 h 10295"/>
                <a:gd name="connsiteX24" fmla="*/ 67 w 10035"/>
                <a:gd name="connsiteY24" fmla="*/ 9874 h 10295"/>
                <a:gd name="connsiteX25" fmla="*/ 16 w 10035"/>
                <a:gd name="connsiteY25" fmla="*/ 9718 h 10295"/>
                <a:gd name="connsiteX26" fmla="*/ 0 w 10035"/>
                <a:gd name="connsiteY26" fmla="*/ 7777 h 10295"/>
                <a:gd name="connsiteX27" fmla="*/ 16 w 10035"/>
                <a:gd name="connsiteY27" fmla="*/ 587 h 10295"/>
                <a:gd name="connsiteX28" fmla="*/ 47 w 10035"/>
                <a:gd name="connsiteY28" fmla="*/ 496 h 10295"/>
                <a:gd name="connsiteX29" fmla="*/ 109 w 10035"/>
                <a:gd name="connsiteY29" fmla="*/ 428 h 10295"/>
                <a:gd name="connsiteX30" fmla="*/ 242 w 10035"/>
                <a:gd name="connsiteY30" fmla="*/ 371 h 10295"/>
                <a:gd name="connsiteX31" fmla="*/ 386 w 10035"/>
                <a:gd name="connsiteY31" fmla="*/ 337 h 10295"/>
                <a:gd name="connsiteX32" fmla="*/ 572 w 10035"/>
                <a:gd name="connsiteY32" fmla="*/ 318 h 10295"/>
                <a:gd name="connsiteX33" fmla="*/ 788 w 10035"/>
                <a:gd name="connsiteY33" fmla="*/ 303 h 10295"/>
                <a:gd name="connsiteX34" fmla="*/ 1024 w 10035"/>
                <a:gd name="connsiteY34" fmla="*/ 295 h 10295"/>
                <a:gd name="connsiteX35" fmla="*/ 1292 w 10035"/>
                <a:gd name="connsiteY35" fmla="*/ 295 h 10295"/>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9656 w 10035"/>
                <a:gd name="connsiteY7" fmla="*/ 42 h 10000"/>
                <a:gd name="connsiteX8" fmla="*/ 9810 w 10035"/>
                <a:gd name="connsiteY8" fmla="*/ 76 h 10000"/>
                <a:gd name="connsiteX9" fmla="*/ 10016 w 10035"/>
                <a:gd name="connsiteY9" fmla="*/ 292 h 10000"/>
                <a:gd name="connsiteX10" fmla="*/ 10035 w 10035"/>
                <a:gd name="connsiteY10" fmla="*/ 7579 h 10000"/>
                <a:gd name="connsiteX11" fmla="*/ 10016 w 10035"/>
                <a:gd name="connsiteY11" fmla="*/ 9423 h 10000"/>
                <a:gd name="connsiteX12" fmla="*/ 9954 w 10035"/>
                <a:gd name="connsiteY12" fmla="*/ 9579 h 10000"/>
                <a:gd name="connsiteX13" fmla="*/ 9810 w 10035"/>
                <a:gd name="connsiteY13" fmla="*/ 9715 h 10000"/>
                <a:gd name="connsiteX14" fmla="*/ 9563 w 10035"/>
                <a:gd name="connsiteY14" fmla="*/ 9833 h 10000"/>
                <a:gd name="connsiteX15" fmla="*/ 9244 w 10035"/>
                <a:gd name="connsiteY15" fmla="*/ 9924 h 10000"/>
                <a:gd name="connsiteX16" fmla="*/ 8864 w 10035"/>
                <a:gd name="connsiteY16" fmla="*/ 9985 h 10000"/>
                <a:gd name="connsiteX17" fmla="*/ 8452 w 10035"/>
                <a:gd name="connsiteY17" fmla="*/ 10000 h 10000"/>
                <a:gd name="connsiteX18" fmla="*/ 1569 w 10035"/>
                <a:gd name="connsiteY18" fmla="*/ 10000 h 10000"/>
                <a:gd name="connsiteX19" fmla="*/ 1158 w 10035"/>
                <a:gd name="connsiteY19" fmla="*/ 9985 h 10000"/>
                <a:gd name="connsiteX20" fmla="*/ 788 w 10035"/>
                <a:gd name="connsiteY20" fmla="*/ 9924 h 10000"/>
                <a:gd name="connsiteX21" fmla="*/ 479 w 10035"/>
                <a:gd name="connsiteY21" fmla="*/ 9833 h 10000"/>
                <a:gd name="connsiteX22" fmla="*/ 242 w 10035"/>
                <a:gd name="connsiteY22" fmla="*/ 9715 h 10000"/>
                <a:gd name="connsiteX23" fmla="*/ 67 w 10035"/>
                <a:gd name="connsiteY23" fmla="*/ 9579 h 10000"/>
                <a:gd name="connsiteX24" fmla="*/ 16 w 10035"/>
                <a:gd name="connsiteY24" fmla="*/ 9423 h 10000"/>
                <a:gd name="connsiteX25" fmla="*/ 0 w 10035"/>
                <a:gd name="connsiteY25" fmla="*/ 7482 h 10000"/>
                <a:gd name="connsiteX26" fmla="*/ 16 w 10035"/>
                <a:gd name="connsiteY26" fmla="*/ 292 h 10000"/>
                <a:gd name="connsiteX27" fmla="*/ 47 w 10035"/>
                <a:gd name="connsiteY27" fmla="*/ 201 h 10000"/>
                <a:gd name="connsiteX28" fmla="*/ 109 w 10035"/>
                <a:gd name="connsiteY28" fmla="*/ 133 h 10000"/>
                <a:gd name="connsiteX29" fmla="*/ 242 w 10035"/>
                <a:gd name="connsiteY29" fmla="*/ 76 h 10000"/>
                <a:gd name="connsiteX30" fmla="*/ 386 w 10035"/>
                <a:gd name="connsiteY30" fmla="*/ 42 h 10000"/>
                <a:gd name="connsiteX31" fmla="*/ 572 w 10035"/>
                <a:gd name="connsiteY31" fmla="*/ 23 h 10000"/>
                <a:gd name="connsiteX32" fmla="*/ 788 w 10035"/>
                <a:gd name="connsiteY32" fmla="*/ 8 h 10000"/>
                <a:gd name="connsiteX33" fmla="*/ 1024 w 10035"/>
                <a:gd name="connsiteY33" fmla="*/ 0 h 10000"/>
                <a:gd name="connsiteX34" fmla="*/ 1292 w 10035"/>
                <a:gd name="connsiteY34"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9656 w 10035"/>
                <a:gd name="connsiteY7" fmla="*/ 42 h 10000"/>
                <a:gd name="connsiteX8" fmla="*/ 9810 w 10035"/>
                <a:gd name="connsiteY8" fmla="*/ 76 h 10000"/>
                <a:gd name="connsiteX9" fmla="*/ 10035 w 10035"/>
                <a:gd name="connsiteY9" fmla="*/ 7579 h 10000"/>
                <a:gd name="connsiteX10" fmla="*/ 10016 w 10035"/>
                <a:gd name="connsiteY10" fmla="*/ 9423 h 10000"/>
                <a:gd name="connsiteX11" fmla="*/ 9954 w 10035"/>
                <a:gd name="connsiteY11" fmla="*/ 9579 h 10000"/>
                <a:gd name="connsiteX12" fmla="*/ 9810 w 10035"/>
                <a:gd name="connsiteY12" fmla="*/ 9715 h 10000"/>
                <a:gd name="connsiteX13" fmla="*/ 9563 w 10035"/>
                <a:gd name="connsiteY13" fmla="*/ 9833 h 10000"/>
                <a:gd name="connsiteX14" fmla="*/ 9244 w 10035"/>
                <a:gd name="connsiteY14" fmla="*/ 9924 h 10000"/>
                <a:gd name="connsiteX15" fmla="*/ 8864 w 10035"/>
                <a:gd name="connsiteY15" fmla="*/ 9985 h 10000"/>
                <a:gd name="connsiteX16" fmla="*/ 8452 w 10035"/>
                <a:gd name="connsiteY16" fmla="*/ 10000 h 10000"/>
                <a:gd name="connsiteX17" fmla="*/ 1569 w 10035"/>
                <a:gd name="connsiteY17" fmla="*/ 10000 h 10000"/>
                <a:gd name="connsiteX18" fmla="*/ 1158 w 10035"/>
                <a:gd name="connsiteY18" fmla="*/ 9985 h 10000"/>
                <a:gd name="connsiteX19" fmla="*/ 788 w 10035"/>
                <a:gd name="connsiteY19" fmla="*/ 9924 h 10000"/>
                <a:gd name="connsiteX20" fmla="*/ 479 w 10035"/>
                <a:gd name="connsiteY20" fmla="*/ 9833 h 10000"/>
                <a:gd name="connsiteX21" fmla="*/ 242 w 10035"/>
                <a:gd name="connsiteY21" fmla="*/ 9715 h 10000"/>
                <a:gd name="connsiteX22" fmla="*/ 67 w 10035"/>
                <a:gd name="connsiteY22" fmla="*/ 9579 h 10000"/>
                <a:gd name="connsiteX23" fmla="*/ 16 w 10035"/>
                <a:gd name="connsiteY23" fmla="*/ 9423 h 10000"/>
                <a:gd name="connsiteX24" fmla="*/ 0 w 10035"/>
                <a:gd name="connsiteY24" fmla="*/ 7482 h 10000"/>
                <a:gd name="connsiteX25" fmla="*/ 16 w 10035"/>
                <a:gd name="connsiteY25" fmla="*/ 292 h 10000"/>
                <a:gd name="connsiteX26" fmla="*/ 47 w 10035"/>
                <a:gd name="connsiteY26" fmla="*/ 201 h 10000"/>
                <a:gd name="connsiteX27" fmla="*/ 109 w 10035"/>
                <a:gd name="connsiteY27" fmla="*/ 133 h 10000"/>
                <a:gd name="connsiteX28" fmla="*/ 242 w 10035"/>
                <a:gd name="connsiteY28" fmla="*/ 76 h 10000"/>
                <a:gd name="connsiteX29" fmla="*/ 386 w 10035"/>
                <a:gd name="connsiteY29" fmla="*/ 42 h 10000"/>
                <a:gd name="connsiteX30" fmla="*/ 572 w 10035"/>
                <a:gd name="connsiteY30" fmla="*/ 23 h 10000"/>
                <a:gd name="connsiteX31" fmla="*/ 788 w 10035"/>
                <a:gd name="connsiteY31" fmla="*/ 8 h 10000"/>
                <a:gd name="connsiteX32" fmla="*/ 1024 w 10035"/>
                <a:gd name="connsiteY32" fmla="*/ 0 h 10000"/>
                <a:gd name="connsiteX33" fmla="*/ 1292 w 10035"/>
                <a:gd name="connsiteY33"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9656 w 10035"/>
                <a:gd name="connsiteY7" fmla="*/ 42 h 10000"/>
                <a:gd name="connsiteX8" fmla="*/ 10035 w 10035"/>
                <a:gd name="connsiteY8" fmla="*/ 7579 h 10000"/>
                <a:gd name="connsiteX9" fmla="*/ 10016 w 10035"/>
                <a:gd name="connsiteY9" fmla="*/ 9423 h 10000"/>
                <a:gd name="connsiteX10" fmla="*/ 9954 w 10035"/>
                <a:gd name="connsiteY10" fmla="*/ 9579 h 10000"/>
                <a:gd name="connsiteX11" fmla="*/ 9810 w 10035"/>
                <a:gd name="connsiteY11" fmla="*/ 9715 h 10000"/>
                <a:gd name="connsiteX12" fmla="*/ 9563 w 10035"/>
                <a:gd name="connsiteY12" fmla="*/ 9833 h 10000"/>
                <a:gd name="connsiteX13" fmla="*/ 9244 w 10035"/>
                <a:gd name="connsiteY13" fmla="*/ 9924 h 10000"/>
                <a:gd name="connsiteX14" fmla="*/ 8864 w 10035"/>
                <a:gd name="connsiteY14" fmla="*/ 9985 h 10000"/>
                <a:gd name="connsiteX15" fmla="*/ 8452 w 10035"/>
                <a:gd name="connsiteY15" fmla="*/ 10000 h 10000"/>
                <a:gd name="connsiteX16" fmla="*/ 1569 w 10035"/>
                <a:gd name="connsiteY16" fmla="*/ 10000 h 10000"/>
                <a:gd name="connsiteX17" fmla="*/ 1158 w 10035"/>
                <a:gd name="connsiteY17" fmla="*/ 9985 h 10000"/>
                <a:gd name="connsiteX18" fmla="*/ 788 w 10035"/>
                <a:gd name="connsiteY18" fmla="*/ 9924 h 10000"/>
                <a:gd name="connsiteX19" fmla="*/ 479 w 10035"/>
                <a:gd name="connsiteY19" fmla="*/ 9833 h 10000"/>
                <a:gd name="connsiteX20" fmla="*/ 242 w 10035"/>
                <a:gd name="connsiteY20" fmla="*/ 9715 h 10000"/>
                <a:gd name="connsiteX21" fmla="*/ 67 w 10035"/>
                <a:gd name="connsiteY21" fmla="*/ 9579 h 10000"/>
                <a:gd name="connsiteX22" fmla="*/ 16 w 10035"/>
                <a:gd name="connsiteY22" fmla="*/ 9423 h 10000"/>
                <a:gd name="connsiteX23" fmla="*/ 0 w 10035"/>
                <a:gd name="connsiteY23" fmla="*/ 7482 h 10000"/>
                <a:gd name="connsiteX24" fmla="*/ 16 w 10035"/>
                <a:gd name="connsiteY24" fmla="*/ 292 h 10000"/>
                <a:gd name="connsiteX25" fmla="*/ 47 w 10035"/>
                <a:gd name="connsiteY25" fmla="*/ 201 h 10000"/>
                <a:gd name="connsiteX26" fmla="*/ 109 w 10035"/>
                <a:gd name="connsiteY26" fmla="*/ 133 h 10000"/>
                <a:gd name="connsiteX27" fmla="*/ 242 w 10035"/>
                <a:gd name="connsiteY27" fmla="*/ 76 h 10000"/>
                <a:gd name="connsiteX28" fmla="*/ 386 w 10035"/>
                <a:gd name="connsiteY28" fmla="*/ 42 h 10000"/>
                <a:gd name="connsiteX29" fmla="*/ 572 w 10035"/>
                <a:gd name="connsiteY29" fmla="*/ 23 h 10000"/>
                <a:gd name="connsiteX30" fmla="*/ 788 w 10035"/>
                <a:gd name="connsiteY30" fmla="*/ 8 h 10000"/>
                <a:gd name="connsiteX31" fmla="*/ 1024 w 10035"/>
                <a:gd name="connsiteY31" fmla="*/ 0 h 10000"/>
                <a:gd name="connsiteX32" fmla="*/ 1292 w 10035"/>
                <a:gd name="connsiteY32"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10035 w 10035"/>
                <a:gd name="connsiteY7" fmla="*/ 7579 h 10000"/>
                <a:gd name="connsiteX8" fmla="*/ 10016 w 10035"/>
                <a:gd name="connsiteY8" fmla="*/ 9423 h 10000"/>
                <a:gd name="connsiteX9" fmla="*/ 9954 w 10035"/>
                <a:gd name="connsiteY9" fmla="*/ 9579 h 10000"/>
                <a:gd name="connsiteX10" fmla="*/ 9810 w 10035"/>
                <a:gd name="connsiteY10" fmla="*/ 9715 h 10000"/>
                <a:gd name="connsiteX11" fmla="*/ 9563 w 10035"/>
                <a:gd name="connsiteY11" fmla="*/ 9833 h 10000"/>
                <a:gd name="connsiteX12" fmla="*/ 9244 w 10035"/>
                <a:gd name="connsiteY12" fmla="*/ 9924 h 10000"/>
                <a:gd name="connsiteX13" fmla="*/ 8864 w 10035"/>
                <a:gd name="connsiteY13" fmla="*/ 9985 h 10000"/>
                <a:gd name="connsiteX14" fmla="*/ 8452 w 10035"/>
                <a:gd name="connsiteY14" fmla="*/ 10000 h 10000"/>
                <a:gd name="connsiteX15" fmla="*/ 1569 w 10035"/>
                <a:gd name="connsiteY15" fmla="*/ 10000 h 10000"/>
                <a:gd name="connsiteX16" fmla="*/ 1158 w 10035"/>
                <a:gd name="connsiteY16" fmla="*/ 9985 h 10000"/>
                <a:gd name="connsiteX17" fmla="*/ 788 w 10035"/>
                <a:gd name="connsiteY17" fmla="*/ 9924 h 10000"/>
                <a:gd name="connsiteX18" fmla="*/ 479 w 10035"/>
                <a:gd name="connsiteY18" fmla="*/ 9833 h 10000"/>
                <a:gd name="connsiteX19" fmla="*/ 242 w 10035"/>
                <a:gd name="connsiteY19" fmla="*/ 9715 h 10000"/>
                <a:gd name="connsiteX20" fmla="*/ 67 w 10035"/>
                <a:gd name="connsiteY20" fmla="*/ 9579 h 10000"/>
                <a:gd name="connsiteX21" fmla="*/ 16 w 10035"/>
                <a:gd name="connsiteY21" fmla="*/ 9423 h 10000"/>
                <a:gd name="connsiteX22" fmla="*/ 0 w 10035"/>
                <a:gd name="connsiteY22" fmla="*/ 7482 h 10000"/>
                <a:gd name="connsiteX23" fmla="*/ 16 w 10035"/>
                <a:gd name="connsiteY23" fmla="*/ 292 h 10000"/>
                <a:gd name="connsiteX24" fmla="*/ 47 w 10035"/>
                <a:gd name="connsiteY24" fmla="*/ 201 h 10000"/>
                <a:gd name="connsiteX25" fmla="*/ 109 w 10035"/>
                <a:gd name="connsiteY25" fmla="*/ 133 h 10000"/>
                <a:gd name="connsiteX26" fmla="*/ 242 w 10035"/>
                <a:gd name="connsiteY26" fmla="*/ 76 h 10000"/>
                <a:gd name="connsiteX27" fmla="*/ 386 w 10035"/>
                <a:gd name="connsiteY27" fmla="*/ 42 h 10000"/>
                <a:gd name="connsiteX28" fmla="*/ 572 w 10035"/>
                <a:gd name="connsiteY28" fmla="*/ 23 h 10000"/>
                <a:gd name="connsiteX29" fmla="*/ 788 w 10035"/>
                <a:gd name="connsiteY29" fmla="*/ 8 h 10000"/>
                <a:gd name="connsiteX30" fmla="*/ 1024 w 10035"/>
                <a:gd name="connsiteY30" fmla="*/ 0 h 10000"/>
                <a:gd name="connsiteX31" fmla="*/ 1292 w 10035"/>
                <a:gd name="connsiteY31"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10035 w 10035"/>
                <a:gd name="connsiteY6" fmla="*/ 7579 h 10000"/>
                <a:gd name="connsiteX7" fmla="*/ 10016 w 10035"/>
                <a:gd name="connsiteY7" fmla="*/ 9423 h 10000"/>
                <a:gd name="connsiteX8" fmla="*/ 9954 w 10035"/>
                <a:gd name="connsiteY8" fmla="*/ 9579 h 10000"/>
                <a:gd name="connsiteX9" fmla="*/ 9810 w 10035"/>
                <a:gd name="connsiteY9" fmla="*/ 9715 h 10000"/>
                <a:gd name="connsiteX10" fmla="*/ 9563 w 10035"/>
                <a:gd name="connsiteY10" fmla="*/ 9833 h 10000"/>
                <a:gd name="connsiteX11" fmla="*/ 9244 w 10035"/>
                <a:gd name="connsiteY11" fmla="*/ 9924 h 10000"/>
                <a:gd name="connsiteX12" fmla="*/ 8864 w 10035"/>
                <a:gd name="connsiteY12" fmla="*/ 9985 h 10000"/>
                <a:gd name="connsiteX13" fmla="*/ 8452 w 10035"/>
                <a:gd name="connsiteY13" fmla="*/ 10000 h 10000"/>
                <a:gd name="connsiteX14" fmla="*/ 1569 w 10035"/>
                <a:gd name="connsiteY14" fmla="*/ 10000 h 10000"/>
                <a:gd name="connsiteX15" fmla="*/ 1158 w 10035"/>
                <a:gd name="connsiteY15" fmla="*/ 9985 h 10000"/>
                <a:gd name="connsiteX16" fmla="*/ 788 w 10035"/>
                <a:gd name="connsiteY16" fmla="*/ 9924 h 10000"/>
                <a:gd name="connsiteX17" fmla="*/ 479 w 10035"/>
                <a:gd name="connsiteY17" fmla="*/ 9833 h 10000"/>
                <a:gd name="connsiteX18" fmla="*/ 242 w 10035"/>
                <a:gd name="connsiteY18" fmla="*/ 9715 h 10000"/>
                <a:gd name="connsiteX19" fmla="*/ 67 w 10035"/>
                <a:gd name="connsiteY19" fmla="*/ 9579 h 10000"/>
                <a:gd name="connsiteX20" fmla="*/ 16 w 10035"/>
                <a:gd name="connsiteY20" fmla="*/ 9423 h 10000"/>
                <a:gd name="connsiteX21" fmla="*/ 0 w 10035"/>
                <a:gd name="connsiteY21" fmla="*/ 7482 h 10000"/>
                <a:gd name="connsiteX22" fmla="*/ 16 w 10035"/>
                <a:gd name="connsiteY22" fmla="*/ 292 h 10000"/>
                <a:gd name="connsiteX23" fmla="*/ 47 w 10035"/>
                <a:gd name="connsiteY23" fmla="*/ 201 h 10000"/>
                <a:gd name="connsiteX24" fmla="*/ 109 w 10035"/>
                <a:gd name="connsiteY24" fmla="*/ 133 h 10000"/>
                <a:gd name="connsiteX25" fmla="*/ 242 w 10035"/>
                <a:gd name="connsiteY25" fmla="*/ 76 h 10000"/>
                <a:gd name="connsiteX26" fmla="*/ 386 w 10035"/>
                <a:gd name="connsiteY26" fmla="*/ 42 h 10000"/>
                <a:gd name="connsiteX27" fmla="*/ 572 w 10035"/>
                <a:gd name="connsiteY27" fmla="*/ 23 h 10000"/>
                <a:gd name="connsiteX28" fmla="*/ 788 w 10035"/>
                <a:gd name="connsiteY28" fmla="*/ 8 h 10000"/>
                <a:gd name="connsiteX29" fmla="*/ 1024 w 10035"/>
                <a:gd name="connsiteY29" fmla="*/ 0 h 10000"/>
                <a:gd name="connsiteX30" fmla="*/ 1292 w 10035"/>
                <a:gd name="connsiteY30"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10035 w 10035"/>
                <a:gd name="connsiteY5" fmla="*/ 7579 h 10000"/>
                <a:gd name="connsiteX6" fmla="*/ 10016 w 10035"/>
                <a:gd name="connsiteY6" fmla="*/ 9423 h 10000"/>
                <a:gd name="connsiteX7" fmla="*/ 9954 w 10035"/>
                <a:gd name="connsiteY7" fmla="*/ 9579 h 10000"/>
                <a:gd name="connsiteX8" fmla="*/ 9810 w 10035"/>
                <a:gd name="connsiteY8" fmla="*/ 9715 h 10000"/>
                <a:gd name="connsiteX9" fmla="*/ 9563 w 10035"/>
                <a:gd name="connsiteY9" fmla="*/ 9833 h 10000"/>
                <a:gd name="connsiteX10" fmla="*/ 9244 w 10035"/>
                <a:gd name="connsiteY10" fmla="*/ 9924 h 10000"/>
                <a:gd name="connsiteX11" fmla="*/ 8864 w 10035"/>
                <a:gd name="connsiteY11" fmla="*/ 9985 h 10000"/>
                <a:gd name="connsiteX12" fmla="*/ 8452 w 10035"/>
                <a:gd name="connsiteY12" fmla="*/ 10000 h 10000"/>
                <a:gd name="connsiteX13" fmla="*/ 1569 w 10035"/>
                <a:gd name="connsiteY13" fmla="*/ 10000 h 10000"/>
                <a:gd name="connsiteX14" fmla="*/ 1158 w 10035"/>
                <a:gd name="connsiteY14" fmla="*/ 9985 h 10000"/>
                <a:gd name="connsiteX15" fmla="*/ 788 w 10035"/>
                <a:gd name="connsiteY15" fmla="*/ 9924 h 10000"/>
                <a:gd name="connsiteX16" fmla="*/ 479 w 10035"/>
                <a:gd name="connsiteY16" fmla="*/ 9833 h 10000"/>
                <a:gd name="connsiteX17" fmla="*/ 242 w 10035"/>
                <a:gd name="connsiteY17" fmla="*/ 9715 h 10000"/>
                <a:gd name="connsiteX18" fmla="*/ 67 w 10035"/>
                <a:gd name="connsiteY18" fmla="*/ 9579 h 10000"/>
                <a:gd name="connsiteX19" fmla="*/ 16 w 10035"/>
                <a:gd name="connsiteY19" fmla="*/ 9423 h 10000"/>
                <a:gd name="connsiteX20" fmla="*/ 0 w 10035"/>
                <a:gd name="connsiteY20" fmla="*/ 7482 h 10000"/>
                <a:gd name="connsiteX21" fmla="*/ 16 w 10035"/>
                <a:gd name="connsiteY21" fmla="*/ 292 h 10000"/>
                <a:gd name="connsiteX22" fmla="*/ 47 w 10035"/>
                <a:gd name="connsiteY22" fmla="*/ 201 h 10000"/>
                <a:gd name="connsiteX23" fmla="*/ 109 w 10035"/>
                <a:gd name="connsiteY23" fmla="*/ 133 h 10000"/>
                <a:gd name="connsiteX24" fmla="*/ 242 w 10035"/>
                <a:gd name="connsiteY24" fmla="*/ 76 h 10000"/>
                <a:gd name="connsiteX25" fmla="*/ 386 w 10035"/>
                <a:gd name="connsiteY25" fmla="*/ 42 h 10000"/>
                <a:gd name="connsiteX26" fmla="*/ 572 w 10035"/>
                <a:gd name="connsiteY26" fmla="*/ 23 h 10000"/>
                <a:gd name="connsiteX27" fmla="*/ 788 w 10035"/>
                <a:gd name="connsiteY27" fmla="*/ 8 h 10000"/>
                <a:gd name="connsiteX28" fmla="*/ 1024 w 10035"/>
                <a:gd name="connsiteY28" fmla="*/ 0 h 10000"/>
                <a:gd name="connsiteX29" fmla="*/ 1292 w 10035"/>
                <a:gd name="connsiteY29"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10035 w 10035"/>
                <a:gd name="connsiteY4" fmla="*/ 7579 h 10000"/>
                <a:gd name="connsiteX5" fmla="*/ 10016 w 10035"/>
                <a:gd name="connsiteY5" fmla="*/ 9423 h 10000"/>
                <a:gd name="connsiteX6" fmla="*/ 9954 w 10035"/>
                <a:gd name="connsiteY6" fmla="*/ 9579 h 10000"/>
                <a:gd name="connsiteX7" fmla="*/ 9810 w 10035"/>
                <a:gd name="connsiteY7" fmla="*/ 9715 h 10000"/>
                <a:gd name="connsiteX8" fmla="*/ 9563 w 10035"/>
                <a:gd name="connsiteY8" fmla="*/ 9833 h 10000"/>
                <a:gd name="connsiteX9" fmla="*/ 9244 w 10035"/>
                <a:gd name="connsiteY9" fmla="*/ 9924 h 10000"/>
                <a:gd name="connsiteX10" fmla="*/ 8864 w 10035"/>
                <a:gd name="connsiteY10" fmla="*/ 9985 h 10000"/>
                <a:gd name="connsiteX11" fmla="*/ 8452 w 10035"/>
                <a:gd name="connsiteY11" fmla="*/ 10000 h 10000"/>
                <a:gd name="connsiteX12" fmla="*/ 1569 w 10035"/>
                <a:gd name="connsiteY12" fmla="*/ 10000 h 10000"/>
                <a:gd name="connsiteX13" fmla="*/ 1158 w 10035"/>
                <a:gd name="connsiteY13" fmla="*/ 9985 h 10000"/>
                <a:gd name="connsiteX14" fmla="*/ 788 w 10035"/>
                <a:gd name="connsiteY14" fmla="*/ 9924 h 10000"/>
                <a:gd name="connsiteX15" fmla="*/ 479 w 10035"/>
                <a:gd name="connsiteY15" fmla="*/ 9833 h 10000"/>
                <a:gd name="connsiteX16" fmla="*/ 242 w 10035"/>
                <a:gd name="connsiteY16" fmla="*/ 9715 h 10000"/>
                <a:gd name="connsiteX17" fmla="*/ 67 w 10035"/>
                <a:gd name="connsiteY17" fmla="*/ 9579 h 10000"/>
                <a:gd name="connsiteX18" fmla="*/ 16 w 10035"/>
                <a:gd name="connsiteY18" fmla="*/ 9423 h 10000"/>
                <a:gd name="connsiteX19" fmla="*/ 0 w 10035"/>
                <a:gd name="connsiteY19" fmla="*/ 7482 h 10000"/>
                <a:gd name="connsiteX20" fmla="*/ 16 w 10035"/>
                <a:gd name="connsiteY20" fmla="*/ 292 h 10000"/>
                <a:gd name="connsiteX21" fmla="*/ 47 w 10035"/>
                <a:gd name="connsiteY21" fmla="*/ 201 h 10000"/>
                <a:gd name="connsiteX22" fmla="*/ 109 w 10035"/>
                <a:gd name="connsiteY22" fmla="*/ 133 h 10000"/>
                <a:gd name="connsiteX23" fmla="*/ 242 w 10035"/>
                <a:gd name="connsiteY23" fmla="*/ 76 h 10000"/>
                <a:gd name="connsiteX24" fmla="*/ 386 w 10035"/>
                <a:gd name="connsiteY24" fmla="*/ 42 h 10000"/>
                <a:gd name="connsiteX25" fmla="*/ 572 w 10035"/>
                <a:gd name="connsiteY25" fmla="*/ 23 h 10000"/>
                <a:gd name="connsiteX26" fmla="*/ 788 w 10035"/>
                <a:gd name="connsiteY26" fmla="*/ 8 h 10000"/>
                <a:gd name="connsiteX27" fmla="*/ 1024 w 10035"/>
                <a:gd name="connsiteY27" fmla="*/ 0 h 10000"/>
                <a:gd name="connsiteX28" fmla="*/ 1292 w 10035"/>
                <a:gd name="connsiteY28" fmla="*/ 0 h 10000"/>
                <a:gd name="connsiteX0" fmla="*/ 1292 w 10035"/>
                <a:gd name="connsiteY0" fmla="*/ 0 h 10000"/>
                <a:gd name="connsiteX1" fmla="*/ 1569 w 10035"/>
                <a:gd name="connsiteY1" fmla="*/ 0 h 10000"/>
                <a:gd name="connsiteX2" fmla="*/ 8452 w 10035"/>
                <a:gd name="connsiteY2" fmla="*/ 0 h 10000"/>
                <a:gd name="connsiteX3" fmla="*/ 10035 w 10035"/>
                <a:gd name="connsiteY3" fmla="*/ 7579 h 10000"/>
                <a:gd name="connsiteX4" fmla="*/ 10016 w 10035"/>
                <a:gd name="connsiteY4" fmla="*/ 9423 h 10000"/>
                <a:gd name="connsiteX5" fmla="*/ 9954 w 10035"/>
                <a:gd name="connsiteY5" fmla="*/ 9579 h 10000"/>
                <a:gd name="connsiteX6" fmla="*/ 9810 w 10035"/>
                <a:gd name="connsiteY6" fmla="*/ 9715 h 10000"/>
                <a:gd name="connsiteX7" fmla="*/ 9563 w 10035"/>
                <a:gd name="connsiteY7" fmla="*/ 9833 h 10000"/>
                <a:gd name="connsiteX8" fmla="*/ 9244 w 10035"/>
                <a:gd name="connsiteY8" fmla="*/ 9924 h 10000"/>
                <a:gd name="connsiteX9" fmla="*/ 8864 w 10035"/>
                <a:gd name="connsiteY9" fmla="*/ 9985 h 10000"/>
                <a:gd name="connsiteX10" fmla="*/ 8452 w 10035"/>
                <a:gd name="connsiteY10" fmla="*/ 10000 h 10000"/>
                <a:gd name="connsiteX11" fmla="*/ 1569 w 10035"/>
                <a:gd name="connsiteY11" fmla="*/ 10000 h 10000"/>
                <a:gd name="connsiteX12" fmla="*/ 1158 w 10035"/>
                <a:gd name="connsiteY12" fmla="*/ 9985 h 10000"/>
                <a:gd name="connsiteX13" fmla="*/ 788 w 10035"/>
                <a:gd name="connsiteY13" fmla="*/ 9924 h 10000"/>
                <a:gd name="connsiteX14" fmla="*/ 479 w 10035"/>
                <a:gd name="connsiteY14" fmla="*/ 9833 h 10000"/>
                <a:gd name="connsiteX15" fmla="*/ 242 w 10035"/>
                <a:gd name="connsiteY15" fmla="*/ 9715 h 10000"/>
                <a:gd name="connsiteX16" fmla="*/ 67 w 10035"/>
                <a:gd name="connsiteY16" fmla="*/ 9579 h 10000"/>
                <a:gd name="connsiteX17" fmla="*/ 16 w 10035"/>
                <a:gd name="connsiteY17" fmla="*/ 9423 h 10000"/>
                <a:gd name="connsiteX18" fmla="*/ 0 w 10035"/>
                <a:gd name="connsiteY18" fmla="*/ 7482 h 10000"/>
                <a:gd name="connsiteX19" fmla="*/ 16 w 10035"/>
                <a:gd name="connsiteY19" fmla="*/ 292 h 10000"/>
                <a:gd name="connsiteX20" fmla="*/ 47 w 10035"/>
                <a:gd name="connsiteY20" fmla="*/ 201 h 10000"/>
                <a:gd name="connsiteX21" fmla="*/ 109 w 10035"/>
                <a:gd name="connsiteY21" fmla="*/ 133 h 10000"/>
                <a:gd name="connsiteX22" fmla="*/ 242 w 10035"/>
                <a:gd name="connsiteY22" fmla="*/ 76 h 10000"/>
                <a:gd name="connsiteX23" fmla="*/ 386 w 10035"/>
                <a:gd name="connsiteY23" fmla="*/ 42 h 10000"/>
                <a:gd name="connsiteX24" fmla="*/ 572 w 10035"/>
                <a:gd name="connsiteY24" fmla="*/ 23 h 10000"/>
                <a:gd name="connsiteX25" fmla="*/ 788 w 10035"/>
                <a:gd name="connsiteY25" fmla="*/ 8 h 10000"/>
                <a:gd name="connsiteX26" fmla="*/ 1024 w 10035"/>
                <a:gd name="connsiteY26" fmla="*/ 0 h 10000"/>
                <a:gd name="connsiteX27" fmla="*/ 1292 w 10035"/>
                <a:gd name="connsiteY27" fmla="*/ 0 h 10000"/>
                <a:gd name="connsiteX0" fmla="*/ 1292 w 10035"/>
                <a:gd name="connsiteY0" fmla="*/ 0 h 10000"/>
                <a:gd name="connsiteX1" fmla="*/ 1569 w 10035"/>
                <a:gd name="connsiteY1" fmla="*/ 0 h 10000"/>
                <a:gd name="connsiteX2" fmla="*/ 10035 w 10035"/>
                <a:gd name="connsiteY2" fmla="*/ 7579 h 10000"/>
                <a:gd name="connsiteX3" fmla="*/ 10016 w 10035"/>
                <a:gd name="connsiteY3" fmla="*/ 9423 h 10000"/>
                <a:gd name="connsiteX4" fmla="*/ 9954 w 10035"/>
                <a:gd name="connsiteY4" fmla="*/ 9579 h 10000"/>
                <a:gd name="connsiteX5" fmla="*/ 9810 w 10035"/>
                <a:gd name="connsiteY5" fmla="*/ 9715 h 10000"/>
                <a:gd name="connsiteX6" fmla="*/ 9563 w 10035"/>
                <a:gd name="connsiteY6" fmla="*/ 9833 h 10000"/>
                <a:gd name="connsiteX7" fmla="*/ 9244 w 10035"/>
                <a:gd name="connsiteY7" fmla="*/ 9924 h 10000"/>
                <a:gd name="connsiteX8" fmla="*/ 8864 w 10035"/>
                <a:gd name="connsiteY8" fmla="*/ 9985 h 10000"/>
                <a:gd name="connsiteX9" fmla="*/ 8452 w 10035"/>
                <a:gd name="connsiteY9" fmla="*/ 10000 h 10000"/>
                <a:gd name="connsiteX10" fmla="*/ 1569 w 10035"/>
                <a:gd name="connsiteY10" fmla="*/ 10000 h 10000"/>
                <a:gd name="connsiteX11" fmla="*/ 1158 w 10035"/>
                <a:gd name="connsiteY11" fmla="*/ 9985 h 10000"/>
                <a:gd name="connsiteX12" fmla="*/ 788 w 10035"/>
                <a:gd name="connsiteY12" fmla="*/ 9924 h 10000"/>
                <a:gd name="connsiteX13" fmla="*/ 479 w 10035"/>
                <a:gd name="connsiteY13" fmla="*/ 9833 h 10000"/>
                <a:gd name="connsiteX14" fmla="*/ 242 w 10035"/>
                <a:gd name="connsiteY14" fmla="*/ 9715 h 10000"/>
                <a:gd name="connsiteX15" fmla="*/ 67 w 10035"/>
                <a:gd name="connsiteY15" fmla="*/ 9579 h 10000"/>
                <a:gd name="connsiteX16" fmla="*/ 16 w 10035"/>
                <a:gd name="connsiteY16" fmla="*/ 9423 h 10000"/>
                <a:gd name="connsiteX17" fmla="*/ 0 w 10035"/>
                <a:gd name="connsiteY17" fmla="*/ 7482 h 10000"/>
                <a:gd name="connsiteX18" fmla="*/ 16 w 10035"/>
                <a:gd name="connsiteY18" fmla="*/ 292 h 10000"/>
                <a:gd name="connsiteX19" fmla="*/ 47 w 10035"/>
                <a:gd name="connsiteY19" fmla="*/ 201 h 10000"/>
                <a:gd name="connsiteX20" fmla="*/ 109 w 10035"/>
                <a:gd name="connsiteY20" fmla="*/ 133 h 10000"/>
                <a:gd name="connsiteX21" fmla="*/ 242 w 10035"/>
                <a:gd name="connsiteY21" fmla="*/ 76 h 10000"/>
                <a:gd name="connsiteX22" fmla="*/ 386 w 10035"/>
                <a:gd name="connsiteY22" fmla="*/ 42 h 10000"/>
                <a:gd name="connsiteX23" fmla="*/ 572 w 10035"/>
                <a:gd name="connsiteY23" fmla="*/ 23 h 10000"/>
                <a:gd name="connsiteX24" fmla="*/ 788 w 10035"/>
                <a:gd name="connsiteY24" fmla="*/ 8 h 10000"/>
                <a:gd name="connsiteX25" fmla="*/ 1024 w 10035"/>
                <a:gd name="connsiteY25" fmla="*/ 0 h 10000"/>
                <a:gd name="connsiteX26" fmla="*/ 1292 w 10035"/>
                <a:gd name="connsiteY26" fmla="*/ 0 h 10000"/>
                <a:gd name="connsiteX0" fmla="*/ 1024 w 10035"/>
                <a:gd name="connsiteY0" fmla="*/ 0 h 10000"/>
                <a:gd name="connsiteX1" fmla="*/ 1569 w 10035"/>
                <a:gd name="connsiteY1" fmla="*/ 0 h 10000"/>
                <a:gd name="connsiteX2" fmla="*/ 10035 w 10035"/>
                <a:gd name="connsiteY2" fmla="*/ 7579 h 10000"/>
                <a:gd name="connsiteX3" fmla="*/ 10016 w 10035"/>
                <a:gd name="connsiteY3" fmla="*/ 9423 h 10000"/>
                <a:gd name="connsiteX4" fmla="*/ 9954 w 10035"/>
                <a:gd name="connsiteY4" fmla="*/ 9579 h 10000"/>
                <a:gd name="connsiteX5" fmla="*/ 9810 w 10035"/>
                <a:gd name="connsiteY5" fmla="*/ 9715 h 10000"/>
                <a:gd name="connsiteX6" fmla="*/ 9563 w 10035"/>
                <a:gd name="connsiteY6" fmla="*/ 9833 h 10000"/>
                <a:gd name="connsiteX7" fmla="*/ 9244 w 10035"/>
                <a:gd name="connsiteY7" fmla="*/ 9924 h 10000"/>
                <a:gd name="connsiteX8" fmla="*/ 8864 w 10035"/>
                <a:gd name="connsiteY8" fmla="*/ 9985 h 10000"/>
                <a:gd name="connsiteX9" fmla="*/ 8452 w 10035"/>
                <a:gd name="connsiteY9" fmla="*/ 10000 h 10000"/>
                <a:gd name="connsiteX10" fmla="*/ 1569 w 10035"/>
                <a:gd name="connsiteY10" fmla="*/ 10000 h 10000"/>
                <a:gd name="connsiteX11" fmla="*/ 1158 w 10035"/>
                <a:gd name="connsiteY11" fmla="*/ 9985 h 10000"/>
                <a:gd name="connsiteX12" fmla="*/ 788 w 10035"/>
                <a:gd name="connsiteY12" fmla="*/ 9924 h 10000"/>
                <a:gd name="connsiteX13" fmla="*/ 479 w 10035"/>
                <a:gd name="connsiteY13" fmla="*/ 9833 h 10000"/>
                <a:gd name="connsiteX14" fmla="*/ 242 w 10035"/>
                <a:gd name="connsiteY14" fmla="*/ 9715 h 10000"/>
                <a:gd name="connsiteX15" fmla="*/ 67 w 10035"/>
                <a:gd name="connsiteY15" fmla="*/ 9579 h 10000"/>
                <a:gd name="connsiteX16" fmla="*/ 16 w 10035"/>
                <a:gd name="connsiteY16" fmla="*/ 9423 h 10000"/>
                <a:gd name="connsiteX17" fmla="*/ 0 w 10035"/>
                <a:gd name="connsiteY17" fmla="*/ 7482 h 10000"/>
                <a:gd name="connsiteX18" fmla="*/ 16 w 10035"/>
                <a:gd name="connsiteY18" fmla="*/ 292 h 10000"/>
                <a:gd name="connsiteX19" fmla="*/ 47 w 10035"/>
                <a:gd name="connsiteY19" fmla="*/ 201 h 10000"/>
                <a:gd name="connsiteX20" fmla="*/ 109 w 10035"/>
                <a:gd name="connsiteY20" fmla="*/ 133 h 10000"/>
                <a:gd name="connsiteX21" fmla="*/ 242 w 10035"/>
                <a:gd name="connsiteY21" fmla="*/ 76 h 10000"/>
                <a:gd name="connsiteX22" fmla="*/ 386 w 10035"/>
                <a:gd name="connsiteY22" fmla="*/ 42 h 10000"/>
                <a:gd name="connsiteX23" fmla="*/ 572 w 10035"/>
                <a:gd name="connsiteY23" fmla="*/ 23 h 10000"/>
                <a:gd name="connsiteX24" fmla="*/ 788 w 10035"/>
                <a:gd name="connsiteY24" fmla="*/ 8 h 10000"/>
                <a:gd name="connsiteX25" fmla="*/ 1024 w 10035"/>
                <a:gd name="connsiteY25" fmla="*/ 0 h 10000"/>
                <a:gd name="connsiteX0" fmla="*/ 1024 w 10035"/>
                <a:gd name="connsiteY0" fmla="*/ 0 h 10000"/>
                <a:gd name="connsiteX1" fmla="*/ 10035 w 10035"/>
                <a:gd name="connsiteY1" fmla="*/ 7579 h 10000"/>
                <a:gd name="connsiteX2" fmla="*/ 10016 w 10035"/>
                <a:gd name="connsiteY2" fmla="*/ 9423 h 10000"/>
                <a:gd name="connsiteX3" fmla="*/ 9954 w 10035"/>
                <a:gd name="connsiteY3" fmla="*/ 9579 h 10000"/>
                <a:gd name="connsiteX4" fmla="*/ 9810 w 10035"/>
                <a:gd name="connsiteY4" fmla="*/ 9715 h 10000"/>
                <a:gd name="connsiteX5" fmla="*/ 9563 w 10035"/>
                <a:gd name="connsiteY5" fmla="*/ 9833 h 10000"/>
                <a:gd name="connsiteX6" fmla="*/ 9244 w 10035"/>
                <a:gd name="connsiteY6" fmla="*/ 9924 h 10000"/>
                <a:gd name="connsiteX7" fmla="*/ 8864 w 10035"/>
                <a:gd name="connsiteY7" fmla="*/ 9985 h 10000"/>
                <a:gd name="connsiteX8" fmla="*/ 8452 w 10035"/>
                <a:gd name="connsiteY8" fmla="*/ 10000 h 10000"/>
                <a:gd name="connsiteX9" fmla="*/ 1569 w 10035"/>
                <a:gd name="connsiteY9" fmla="*/ 10000 h 10000"/>
                <a:gd name="connsiteX10" fmla="*/ 1158 w 10035"/>
                <a:gd name="connsiteY10" fmla="*/ 9985 h 10000"/>
                <a:gd name="connsiteX11" fmla="*/ 788 w 10035"/>
                <a:gd name="connsiteY11" fmla="*/ 9924 h 10000"/>
                <a:gd name="connsiteX12" fmla="*/ 479 w 10035"/>
                <a:gd name="connsiteY12" fmla="*/ 9833 h 10000"/>
                <a:gd name="connsiteX13" fmla="*/ 242 w 10035"/>
                <a:gd name="connsiteY13" fmla="*/ 9715 h 10000"/>
                <a:gd name="connsiteX14" fmla="*/ 67 w 10035"/>
                <a:gd name="connsiteY14" fmla="*/ 9579 h 10000"/>
                <a:gd name="connsiteX15" fmla="*/ 16 w 10035"/>
                <a:gd name="connsiteY15" fmla="*/ 9423 h 10000"/>
                <a:gd name="connsiteX16" fmla="*/ 0 w 10035"/>
                <a:gd name="connsiteY16" fmla="*/ 7482 h 10000"/>
                <a:gd name="connsiteX17" fmla="*/ 16 w 10035"/>
                <a:gd name="connsiteY17" fmla="*/ 292 h 10000"/>
                <a:gd name="connsiteX18" fmla="*/ 47 w 10035"/>
                <a:gd name="connsiteY18" fmla="*/ 201 h 10000"/>
                <a:gd name="connsiteX19" fmla="*/ 109 w 10035"/>
                <a:gd name="connsiteY19" fmla="*/ 133 h 10000"/>
                <a:gd name="connsiteX20" fmla="*/ 242 w 10035"/>
                <a:gd name="connsiteY20" fmla="*/ 76 h 10000"/>
                <a:gd name="connsiteX21" fmla="*/ 386 w 10035"/>
                <a:gd name="connsiteY21" fmla="*/ 42 h 10000"/>
                <a:gd name="connsiteX22" fmla="*/ 572 w 10035"/>
                <a:gd name="connsiteY22" fmla="*/ 23 h 10000"/>
                <a:gd name="connsiteX23" fmla="*/ 788 w 10035"/>
                <a:gd name="connsiteY23" fmla="*/ 8 h 10000"/>
                <a:gd name="connsiteX24" fmla="*/ 1024 w 10035"/>
                <a:gd name="connsiteY24" fmla="*/ 0 h 10000"/>
                <a:gd name="connsiteX0" fmla="*/ 788 w 10035"/>
                <a:gd name="connsiteY0" fmla="*/ 0 h 9992"/>
                <a:gd name="connsiteX1" fmla="*/ 10035 w 10035"/>
                <a:gd name="connsiteY1" fmla="*/ 7571 h 9992"/>
                <a:gd name="connsiteX2" fmla="*/ 10016 w 10035"/>
                <a:gd name="connsiteY2" fmla="*/ 9415 h 9992"/>
                <a:gd name="connsiteX3" fmla="*/ 9954 w 10035"/>
                <a:gd name="connsiteY3" fmla="*/ 9571 h 9992"/>
                <a:gd name="connsiteX4" fmla="*/ 9810 w 10035"/>
                <a:gd name="connsiteY4" fmla="*/ 9707 h 9992"/>
                <a:gd name="connsiteX5" fmla="*/ 9563 w 10035"/>
                <a:gd name="connsiteY5" fmla="*/ 9825 h 9992"/>
                <a:gd name="connsiteX6" fmla="*/ 9244 w 10035"/>
                <a:gd name="connsiteY6" fmla="*/ 9916 h 9992"/>
                <a:gd name="connsiteX7" fmla="*/ 8864 w 10035"/>
                <a:gd name="connsiteY7" fmla="*/ 9977 h 9992"/>
                <a:gd name="connsiteX8" fmla="*/ 8452 w 10035"/>
                <a:gd name="connsiteY8" fmla="*/ 9992 h 9992"/>
                <a:gd name="connsiteX9" fmla="*/ 1569 w 10035"/>
                <a:gd name="connsiteY9" fmla="*/ 9992 h 9992"/>
                <a:gd name="connsiteX10" fmla="*/ 1158 w 10035"/>
                <a:gd name="connsiteY10" fmla="*/ 9977 h 9992"/>
                <a:gd name="connsiteX11" fmla="*/ 788 w 10035"/>
                <a:gd name="connsiteY11" fmla="*/ 9916 h 9992"/>
                <a:gd name="connsiteX12" fmla="*/ 479 w 10035"/>
                <a:gd name="connsiteY12" fmla="*/ 9825 h 9992"/>
                <a:gd name="connsiteX13" fmla="*/ 242 w 10035"/>
                <a:gd name="connsiteY13" fmla="*/ 9707 h 9992"/>
                <a:gd name="connsiteX14" fmla="*/ 67 w 10035"/>
                <a:gd name="connsiteY14" fmla="*/ 9571 h 9992"/>
                <a:gd name="connsiteX15" fmla="*/ 16 w 10035"/>
                <a:gd name="connsiteY15" fmla="*/ 9415 h 9992"/>
                <a:gd name="connsiteX16" fmla="*/ 0 w 10035"/>
                <a:gd name="connsiteY16" fmla="*/ 7474 h 9992"/>
                <a:gd name="connsiteX17" fmla="*/ 16 w 10035"/>
                <a:gd name="connsiteY17" fmla="*/ 284 h 9992"/>
                <a:gd name="connsiteX18" fmla="*/ 47 w 10035"/>
                <a:gd name="connsiteY18" fmla="*/ 193 h 9992"/>
                <a:gd name="connsiteX19" fmla="*/ 109 w 10035"/>
                <a:gd name="connsiteY19" fmla="*/ 125 h 9992"/>
                <a:gd name="connsiteX20" fmla="*/ 242 w 10035"/>
                <a:gd name="connsiteY20" fmla="*/ 68 h 9992"/>
                <a:gd name="connsiteX21" fmla="*/ 386 w 10035"/>
                <a:gd name="connsiteY21" fmla="*/ 34 h 9992"/>
                <a:gd name="connsiteX22" fmla="*/ 572 w 10035"/>
                <a:gd name="connsiteY22" fmla="*/ 15 h 9992"/>
                <a:gd name="connsiteX23" fmla="*/ 788 w 10035"/>
                <a:gd name="connsiteY23" fmla="*/ 0 h 9992"/>
                <a:gd name="connsiteX0" fmla="*/ 570 w 10000"/>
                <a:gd name="connsiteY0" fmla="*/ 0 h 9985"/>
                <a:gd name="connsiteX1" fmla="*/ 10000 w 10000"/>
                <a:gd name="connsiteY1" fmla="*/ 7562 h 9985"/>
                <a:gd name="connsiteX2" fmla="*/ 9981 w 10000"/>
                <a:gd name="connsiteY2" fmla="*/ 9408 h 9985"/>
                <a:gd name="connsiteX3" fmla="*/ 9919 w 10000"/>
                <a:gd name="connsiteY3" fmla="*/ 9564 h 9985"/>
                <a:gd name="connsiteX4" fmla="*/ 9776 w 10000"/>
                <a:gd name="connsiteY4" fmla="*/ 9700 h 9985"/>
                <a:gd name="connsiteX5" fmla="*/ 9530 w 10000"/>
                <a:gd name="connsiteY5" fmla="*/ 9818 h 9985"/>
                <a:gd name="connsiteX6" fmla="*/ 9212 w 10000"/>
                <a:gd name="connsiteY6" fmla="*/ 9909 h 9985"/>
                <a:gd name="connsiteX7" fmla="*/ 8833 w 10000"/>
                <a:gd name="connsiteY7" fmla="*/ 9970 h 9985"/>
                <a:gd name="connsiteX8" fmla="*/ 8423 w 10000"/>
                <a:gd name="connsiteY8" fmla="*/ 9985 h 9985"/>
                <a:gd name="connsiteX9" fmla="*/ 1564 w 10000"/>
                <a:gd name="connsiteY9" fmla="*/ 9985 h 9985"/>
                <a:gd name="connsiteX10" fmla="*/ 1154 w 10000"/>
                <a:gd name="connsiteY10" fmla="*/ 9970 h 9985"/>
                <a:gd name="connsiteX11" fmla="*/ 785 w 10000"/>
                <a:gd name="connsiteY11" fmla="*/ 9909 h 9985"/>
                <a:gd name="connsiteX12" fmla="*/ 477 w 10000"/>
                <a:gd name="connsiteY12" fmla="*/ 9818 h 9985"/>
                <a:gd name="connsiteX13" fmla="*/ 241 w 10000"/>
                <a:gd name="connsiteY13" fmla="*/ 9700 h 9985"/>
                <a:gd name="connsiteX14" fmla="*/ 67 w 10000"/>
                <a:gd name="connsiteY14" fmla="*/ 9564 h 9985"/>
                <a:gd name="connsiteX15" fmla="*/ 16 w 10000"/>
                <a:gd name="connsiteY15" fmla="*/ 9408 h 9985"/>
                <a:gd name="connsiteX16" fmla="*/ 0 w 10000"/>
                <a:gd name="connsiteY16" fmla="*/ 7465 h 9985"/>
                <a:gd name="connsiteX17" fmla="*/ 16 w 10000"/>
                <a:gd name="connsiteY17" fmla="*/ 269 h 9985"/>
                <a:gd name="connsiteX18" fmla="*/ 47 w 10000"/>
                <a:gd name="connsiteY18" fmla="*/ 178 h 9985"/>
                <a:gd name="connsiteX19" fmla="*/ 109 w 10000"/>
                <a:gd name="connsiteY19" fmla="*/ 110 h 9985"/>
                <a:gd name="connsiteX20" fmla="*/ 241 w 10000"/>
                <a:gd name="connsiteY20" fmla="*/ 53 h 9985"/>
                <a:gd name="connsiteX21" fmla="*/ 385 w 10000"/>
                <a:gd name="connsiteY21" fmla="*/ 19 h 9985"/>
                <a:gd name="connsiteX22" fmla="*/ 570 w 10000"/>
                <a:gd name="connsiteY22" fmla="*/ 0 h 9985"/>
                <a:gd name="connsiteX0" fmla="*/ 385 w 10000"/>
                <a:gd name="connsiteY0" fmla="*/ 0 h 9981"/>
                <a:gd name="connsiteX1" fmla="*/ 10000 w 10000"/>
                <a:gd name="connsiteY1" fmla="*/ 7554 h 9981"/>
                <a:gd name="connsiteX2" fmla="*/ 9981 w 10000"/>
                <a:gd name="connsiteY2" fmla="*/ 9403 h 9981"/>
                <a:gd name="connsiteX3" fmla="*/ 9919 w 10000"/>
                <a:gd name="connsiteY3" fmla="*/ 9559 h 9981"/>
                <a:gd name="connsiteX4" fmla="*/ 9776 w 10000"/>
                <a:gd name="connsiteY4" fmla="*/ 9696 h 9981"/>
                <a:gd name="connsiteX5" fmla="*/ 9530 w 10000"/>
                <a:gd name="connsiteY5" fmla="*/ 9814 h 9981"/>
                <a:gd name="connsiteX6" fmla="*/ 9212 w 10000"/>
                <a:gd name="connsiteY6" fmla="*/ 9905 h 9981"/>
                <a:gd name="connsiteX7" fmla="*/ 8833 w 10000"/>
                <a:gd name="connsiteY7" fmla="*/ 9966 h 9981"/>
                <a:gd name="connsiteX8" fmla="*/ 8423 w 10000"/>
                <a:gd name="connsiteY8" fmla="*/ 9981 h 9981"/>
                <a:gd name="connsiteX9" fmla="*/ 1564 w 10000"/>
                <a:gd name="connsiteY9" fmla="*/ 9981 h 9981"/>
                <a:gd name="connsiteX10" fmla="*/ 1154 w 10000"/>
                <a:gd name="connsiteY10" fmla="*/ 9966 h 9981"/>
                <a:gd name="connsiteX11" fmla="*/ 785 w 10000"/>
                <a:gd name="connsiteY11" fmla="*/ 9905 h 9981"/>
                <a:gd name="connsiteX12" fmla="*/ 477 w 10000"/>
                <a:gd name="connsiteY12" fmla="*/ 9814 h 9981"/>
                <a:gd name="connsiteX13" fmla="*/ 241 w 10000"/>
                <a:gd name="connsiteY13" fmla="*/ 9696 h 9981"/>
                <a:gd name="connsiteX14" fmla="*/ 67 w 10000"/>
                <a:gd name="connsiteY14" fmla="*/ 9559 h 9981"/>
                <a:gd name="connsiteX15" fmla="*/ 16 w 10000"/>
                <a:gd name="connsiteY15" fmla="*/ 9403 h 9981"/>
                <a:gd name="connsiteX16" fmla="*/ 0 w 10000"/>
                <a:gd name="connsiteY16" fmla="*/ 7457 h 9981"/>
                <a:gd name="connsiteX17" fmla="*/ 16 w 10000"/>
                <a:gd name="connsiteY17" fmla="*/ 250 h 9981"/>
                <a:gd name="connsiteX18" fmla="*/ 47 w 10000"/>
                <a:gd name="connsiteY18" fmla="*/ 159 h 9981"/>
                <a:gd name="connsiteX19" fmla="*/ 109 w 10000"/>
                <a:gd name="connsiteY19" fmla="*/ 91 h 9981"/>
                <a:gd name="connsiteX20" fmla="*/ 241 w 10000"/>
                <a:gd name="connsiteY20" fmla="*/ 34 h 9981"/>
                <a:gd name="connsiteX21" fmla="*/ 385 w 10000"/>
                <a:gd name="connsiteY21" fmla="*/ 0 h 9981"/>
                <a:gd name="connsiteX0" fmla="*/ 385 w 10000"/>
                <a:gd name="connsiteY0" fmla="*/ 0 h 10000"/>
                <a:gd name="connsiteX1" fmla="*/ 10000 w 10000"/>
                <a:gd name="connsiteY1" fmla="*/ 7568 h 10000"/>
                <a:gd name="connsiteX2" fmla="*/ 9981 w 10000"/>
                <a:gd name="connsiteY2" fmla="*/ 9421 h 10000"/>
                <a:gd name="connsiteX3" fmla="*/ 9919 w 10000"/>
                <a:gd name="connsiteY3" fmla="*/ 9577 h 10000"/>
                <a:gd name="connsiteX4" fmla="*/ 9776 w 10000"/>
                <a:gd name="connsiteY4" fmla="*/ 9714 h 10000"/>
                <a:gd name="connsiteX5" fmla="*/ 9530 w 10000"/>
                <a:gd name="connsiteY5" fmla="*/ 9833 h 10000"/>
                <a:gd name="connsiteX6" fmla="*/ 9212 w 10000"/>
                <a:gd name="connsiteY6" fmla="*/ 9924 h 10000"/>
                <a:gd name="connsiteX7" fmla="*/ 8833 w 10000"/>
                <a:gd name="connsiteY7" fmla="*/ 9985 h 10000"/>
                <a:gd name="connsiteX8" fmla="*/ 8423 w 10000"/>
                <a:gd name="connsiteY8" fmla="*/ 10000 h 10000"/>
                <a:gd name="connsiteX9" fmla="*/ 1564 w 10000"/>
                <a:gd name="connsiteY9" fmla="*/ 10000 h 10000"/>
                <a:gd name="connsiteX10" fmla="*/ 1154 w 10000"/>
                <a:gd name="connsiteY10" fmla="*/ 9985 h 10000"/>
                <a:gd name="connsiteX11" fmla="*/ 785 w 10000"/>
                <a:gd name="connsiteY11" fmla="*/ 9924 h 10000"/>
                <a:gd name="connsiteX12" fmla="*/ 477 w 10000"/>
                <a:gd name="connsiteY12" fmla="*/ 9833 h 10000"/>
                <a:gd name="connsiteX13" fmla="*/ 241 w 10000"/>
                <a:gd name="connsiteY13" fmla="*/ 9714 h 10000"/>
                <a:gd name="connsiteX14" fmla="*/ 67 w 10000"/>
                <a:gd name="connsiteY14" fmla="*/ 9577 h 10000"/>
                <a:gd name="connsiteX15" fmla="*/ 16 w 10000"/>
                <a:gd name="connsiteY15" fmla="*/ 9421 h 10000"/>
                <a:gd name="connsiteX16" fmla="*/ 0 w 10000"/>
                <a:gd name="connsiteY16" fmla="*/ 7471 h 10000"/>
                <a:gd name="connsiteX17" fmla="*/ 16 w 10000"/>
                <a:gd name="connsiteY17" fmla="*/ 250 h 10000"/>
                <a:gd name="connsiteX18" fmla="*/ 47 w 10000"/>
                <a:gd name="connsiteY18" fmla="*/ 159 h 10000"/>
                <a:gd name="connsiteX19" fmla="*/ 109 w 10000"/>
                <a:gd name="connsiteY19" fmla="*/ 91 h 10000"/>
                <a:gd name="connsiteX20" fmla="*/ 385 w 10000"/>
                <a:gd name="connsiteY20" fmla="*/ 0 h 10000"/>
                <a:gd name="connsiteX0" fmla="*/ 109 w 10000"/>
                <a:gd name="connsiteY0" fmla="*/ 0 h 9909"/>
                <a:gd name="connsiteX1" fmla="*/ 10000 w 10000"/>
                <a:gd name="connsiteY1" fmla="*/ 7477 h 9909"/>
                <a:gd name="connsiteX2" fmla="*/ 9981 w 10000"/>
                <a:gd name="connsiteY2" fmla="*/ 9330 h 9909"/>
                <a:gd name="connsiteX3" fmla="*/ 9919 w 10000"/>
                <a:gd name="connsiteY3" fmla="*/ 9486 h 9909"/>
                <a:gd name="connsiteX4" fmla="*/ 9776 w 10000"/>
                <a:gd name="connsiteY4" fmla="*/ 9623 h 9909"/>
                <a:gd name="connsiteX5" fmla="*/ 9530 w 10000"/>
                <a:gd name="connsiteY5" fmla="*/ 9742 h 9909"/>
                <a:gd name="connsiteX6" fmla="*/ 9212 w 10000"/>
                <a:gd name="connsiteY6" fmla="*/ 9833 h 9909"/>
                <a:gd name="connsiteX7" fmla="*/ 8833 w 10000"/>
                <a:gd name="connsiteY7" fmla="*/ 9894 h 9909"/>
                <a:gd name="connsiteX8" fmla="*/ 8423 w 10000"/>
                <a:gd name="connsiteY8" fmla="*/ 9909 h 9909"/>
                <a:gd name="connsiteX9" fmla="*/ 1564 w 10000"/>
                <a:gd name="connsiteY9" fmla="*/ 9909 h 9909"/>
                <a:gd name="connsiteX10" fmla="*/ 1154 w 10000"/>
                <a:gd name="connsiteY10" fmla="*/ 9894 h 9909"/>
                <a:gd name="connsiteX11" fmla="*/ 785 w 10000"/>
                <a:gd name="connsiteY11" fmla="*/ 9833 h 9909"/>
                <a:gd name="connsiteX12" fmla="*/ 477 w 10000"/>
                <a:gd name="connsiteY12" fmla="*/ 9742 h 9909"/>
                <a:gd name="connsiteX13" fmla="*/ 241 w 10000"/>
                <a:gd name="connsiteY13" fmla="*/ 9623 h 9909"/>
                <a:gd name="connsiteX14" fmla="*/ 67 w 10000"/>
                <a:gd name="connsiteY14" fmla="*/ 9486 h 9909"/>
                <a:gd name="connsiteX15" fmla="*/ 16 w 10000"/>
                <a:gd name="connsiteY15" fmla="*/ 9330 h 9909"/>
                <a:gd name="connsiteX16" fmla="*/ 0 w 10000"/>
                <a:gd name="connsiteY16" fmla="*/ 7380 h 9909"/>
                <a:gd name="connsiteX17" fmla="*/ 16 w 10000"/>
                <a:gd name="connsiteY17" fmla="*/ 159 h 9909"/>
                <a:gd name="connsiteX18" fmla="*/ 47 w 10000"/>
                <a:gd name="connsiteY18" fmla="*/ 68 h 9909"/>
                <a:gd name="connsiteX19" fmla="*/ 109 w 10000"/>
                <a:gd name="connsiteY19" fmla="*/ 0 h 9909"/>
                <a:gd name="connsiteX0" fmla="*/ 47 w 10000"/>
                <a:gd name="connsiteY0" fmla="*/ 0 h 9931"/>
                <a:gd name="connsiteX1" fmla="*/ 10000 w 10000"/>
                <a:gd name="connsiteY1" fmla="*/ 7477 h 9931"/>
                <a:gd name="connsiteX2" fmla="*/ 9981 w 10000"/>
                <a:gd name="connsiteY2" fmla="*/ 9347 h 9931"/>
                <a:gd name="connsiteX3" fmla="*/ 9919 w 10000"/>
                <a:gd name="connsiteY3" fmla="*/ 9504 h 9931"/>
                <a:gd name="connsiteX4" fmla="*/ 9776 w 10000"/>
                <a:gd name="connsiteY4" fmla="*/ 9642 h 9931"/>
                <a:gd name="connsiteX5" fmla="*/ 9530 w 10000"/>
                <a:gd name="connsiteY5" fmla="*/ 9762 h 9931"/>
                <a:gd name="connsiteX6" fmla="*/ 9212 w 10000"/>
                <a:gd name="connsiteY6" fmla="*/ 9854 h 9931"/>
                <a:gd name="connsiteX7" fmla="*/ 8833 w 10000"/>
                <a:gd name="connsiteY7" fmla="*/ 9916 h 9931"/>
                <a:gd name="connsiteX8" fmla="*/ 8423 w 10000"/>
                <a:gd name="connsiteY8" fmla="*/ 9931 h 9931"/>
                <a:gd name="connsiteX9" fmla="*/ 1564 w 10000"/>
                <a:gd name="connsiteY9" fmla="*/ 9931 h 9931"/>
                <a:gd name="connsiteX10" fmla="*/ 1154 w 10000"/>
                <a:gd name="connsiteY10" fmla="*/ 9916 h 9931"/>
                <a:gd name="connsiteX11" fmla="*/ 785 w 10000"/>
                <a:gd name="connsiteY11" fmla="*/ 9854 h 9931"/>
                <a:gd name="connsiteX12" fmla="*/ 477 w 10000"/>
                <a:gd name="connsiteY12" fmla="*/ 9762 h 9931"/>
                <a:gd name="connsiteX13" fmla="*/ 241 w 10000"/>
                <a:gd name="connsiteY13" fmla="*/ 9642 h 9931"/>
                <a:gd name="connsiteX14" fmla="*/ 67 w 10000"/>
                <a:gd name="connsiteY14" fmla="*/ 9504 h 9931"/>
                <a:gd name="connsiteX15" fmla="*/ 16 w 10000"/>
                <a:gd name="connsiteY15" fmla="*/ 9347 h 9931"/>
                <a:gd name="connsiteX16" fmla="*/ 0 w 10000"/>
                <a:gd name="connsiteY16" fmla="*/ 7379 h 9931"/>
                <a:gd name="connsiteX17" fmla="*/ 16 w 10000"/>
                <a:gd name="connsiteY17" fmla="*/ 91 h 9931"/>
                <a:gd name="connsiteX18" fmla="*/ 47 w 10000"/>
                <a:gd name="connsiteY18" fmla="*/ 0 h 9931"/>
                <a:gd name="connsiteX0" fmla="*/ 16 w 10000"/>
                <a:gd name="connsiteY0" fmla="*/ 0 h 9908"/>
                <a:gd name="connsiteX1" fmla="*/ 10000 w 10000"/>
                <a:gd name="connsiteY1" fmla="*/ 7437 h 9908"/>
                <a:gd name="connsiteX2" fmla="*/ 9981 w 10000"/>
                <a:gd name="connsiteY2" fmla="*/ 9320 h 9908"/>
                <a:gd name="connsiteX3" fmla="*/ 9919 w 10000"/>
                <a:gd name="connsiteY3" fmla="*/ 9478 h 9908"/>
                <a:gd name="connsiteX4" fmla="*/ 9776 w 10000"/>
                <a:gd name="connsiteY4" fmla="*/ 9617 h 9908"/>
                <a:gd name="connsiteX5" fmla="*/ 9530 w 10000"/>
                <a:gd name="connsiteY5" fmla="*/ 9738 h 9908"/>
                <a:gd name="connsiteX6" fmla="*/ 9212 w 10000"/>
                <a:gd name="connsiteY6" fmla="*/ 9830 h 9908"/>
                <a:gd name="connsiteX7" fmla="*/ 8833 w 10000"/>
                <a:gd name="connsiteY7" fmla="*/ 9893 h 9908"/>
                <a:gd name="connsiteX8" fmla="*/ 8423 w 10000"/>
                <a:gd name="connsiteY8" fmla="*/ 9908 h 9908"/>
                <a:gd name="connsiteX9" fmla="*/ 1564 w 10000"/>
                <a:gd name="connsiteY9" fmla="*/ 9908 h 9908"/>
                <a:gd name="connsiteX10" fmla="*/ 1154 w 10000"/>
                <a:gd name="connsiteY10" fmla="*/ 9893 h 9908"/>
                <a:gd name="connsiteX11" fmla="*/ 785 w 10000"/>
                <a:gd name="connsiteY11" fmla="*/ 9830 h 9908"/>
                <a:gd name="connsiteX12" fmla="*/ 477 w 10000"/>
                <a:gd name="connsiteY12" fmla="*/ 9738 h 9908"/>
                <a:gd name="connsiteX13" fmla="*/ 241 w 10000"/>
                <a:gd name="connsiteY13" fmla="*/ 9617 h 9908"/>
                <a:gd name="connsiteX14" fmla="*/ 67 w 10000"/>
                <a:gd name="connsiteY14" fmla="*/ 9478 h 9908"/>
                <a:gd name="connsiteX15" fmla="*/ 16 w 10000"/>
                <a:gd name="connsiteY15" fmla="*/ 9320 h 9908"/>
                <a:gd name="connsiteX16" fmla="*/ 0 w 10000"/>
                <a:gd name="connsiteY16" fmla="*/ 7338 h 9908"/>
                <a:gd name="connsiteX17" fmla="*/ 16 w 10000"/>
                <a:gd name="connsiteY17" fmla="*/ 0 h 9908"/>
                <a:gd name="connsiteX0" fmla="*/ 0 w 10000"/>
                <a:gd name="connsiteY0" fmla="*/ 199 h 2793"/>
                <a:gd name="connsiteX1" fmla="*/ 10000 w 10000"/>
                <a:gd name="connsiteY1" fmla="*/ 299 h 2793"/>
                <a:gd name="connsiteX2" fmla="*/ 9981 w 10000"/>
                <a:gd name="connsiteY2" fmla="*/ 2200 h 2793"/>
                <a:gd name="connsiteX3" fmla="*/ 9919 w 10000"/>
                <a:gd name="connsiteY3" fmla="*/ 2359 h 2793"/>
                <a:gd name="connsiteX4" fmla="*/ 9776 w 10000"/>
                <a:gd name="connsiteY4" fmla="*/ 2499 h 2793"/>
                <a:gd name="connsiteX5" fmla="*/ 9530 w 10000"/>
                <a:gd name="connsiteY5" fmla="*/ 2621 h 2793"/>
                <a:gd name="connsiteX6" fmla="*/ 9212 w 10000"/>
                <a:gd name="connsiteY6" fmla="*/ 2714 h 2793"/>
                <a:gd name="connsiteX7" fmla="*/ 8833 w 10000"/>
                <a:gd name="connsiteY7" fmla="*/ 2778 h 2793"/>
                <a:gd name="connsiteX8" fmla="*/ 8423 w 10000"/>
                <a:gd name="connsiteY8" fmla="*/ 2793 h 2793"/>
                <a:gd name="connsiteX9" fmla="*/ 1564 w 10000"/>
                <a:gd name="connsiteY9" fmla="*/ 2793 h 2793"/>
                <a:gd name="connsiteX10" fmla="*/ 1154 w 10000"/>
                <a:gd name="connsiteY10" fmla="*/ 2778 h 2793"/>
                <a:gd name="connsiteX11" fmla="*/ 785 w 10000"/>
                <a:gd name="connsiteY11" fmla="*/ 2714 h 2793"/>
                <a:gd name="connsiteX12" fmla="*/ 477 w 10000"/>
                <a:gd name="connsiteY12" fmla="*/ 2621 h 2793"/>
                <a:gd name="connsiteX13" fmla="*/ 241 w 10000"/>
                <a:gd name="connsiteY13" fmla="*/ 2499 h 2793"/>
                <a:gd name="connsiteX14" fmla="*/ 67 w 10000"/>
                <a:gd name="connsiteY14" fmla="*/ 2359 h 2793"/>
                <a:gd name="connsiteX15" fmla="*/ 16 w 10000"/>
                <a:gd name="connsiteY15" fmla="*/ 2200 h 2793"/>
                <a:gd name="connsiteX16" fmla="*/ 0 w 10000"/>
                <a:gd name="connsiteY16" fmla="*/ 199 h 2793"/>
                <a:gd name="connsiteX0" fmla="*/ 0 w 10000"/>
                <a:gd name="connsiteY0" fmla="*/ 0 h 9288"/>
                <a:gd name="connsiteX1" fmla="*/ 10000 w 10000"/>
                <a:gd name="connsiteY1" fmla="*/ 359 h 9288"/>
                <a:gd name="connsiteX2" fmla="*/ 9981 w 10000"/>
                <a:gd name="connsiteY2" fmla="*/ 7165 h 9288"/>
                <a:gd name="connsiteX3" fmla="*/ 9919 w 10000"/>
                <a:gd name="connsiteY3" fmla="*/ 7734 h 9288"/>
                <a:gd name="connsiteX4" fmla="*/ 9776 w 10000"/>
                <a:gd name="connsiteY4" fmla="*/ 8235 h 9288"/>
                <a:gd name="connsiteX5" fmla="*/ 9530 w 10000"/>
                <a:gd name="connsiteY5" fmla="*/ 8672 h 9288"/>
                <a:gd name="connsiteX6" fmla="*/ 9212 w 10000"/>
                <a:gd name="connsiteY6" fmla="*/ 9005 h 9288"/>
                <a:gd name="connsiteX7" fmla="*/ 8833 w 10000"/>
                <a:gd name="connsiteY7" fmla="*/ 9234 h 9288"/>
                <a:gd name="connsiteX8" fmla="*/ 8423 w 10000"/>
                <a:gd name="connsiteY8" fmla="*/ 9288 h 9288"/>
                <a:gd name="connsiteX9" fmla="*/ 1564 w 10000"/>
                <a:gd name="connsiteY9" fmla="*/ 9288 h 9288"/>
                <a:gd name="connsiteX10" fmla="*/ 1154 w 10000"/>
                <a:gd name="connsiteY10" fmla="*/ 9234 h 9288"/>
                <a:gd name="connsiteX11" fmla="*/ 785 w 10000"/>
                <a:gd name="connsiteY11" fmla="*/ 9005 h 9288"/>
                <a:gd name="connsiteX12" fmla="*/ 477 w 10000"/>
                <a:gd name="connsiteY12" fmla="*/ 8672 h 9288"/>
                <a:gd name="connsiteX13" fmla="*/ 241 w 10000"/>
                <a:gd name="connsiteY13" fmla="*/ 8235 h 9288"/>
                <a:gd name="connsiteX14" fmla="*/ 67 w 10000"/>
                <a:gd name="connsiteY14" fmla="*/ 7734 h 9288"/>
                <a:gd name="connsiteX15" fmla="*/ 16 w 10000"/>
                <a:gd name="connsiteY15" fmla="*/ 7165 h 9288"/>
                <a:gd name="connsiteX16" fmla="*/ 0 w 10000"/>
                <a:gd name="connsiteY16" fmla="*/ 0 h 9288"/>
                <a:gd name="connsiteX0" fmla="*/ 755 w 10755"/>
                <a:gd name="connsiteY0" fmla="*/ 320 h 10320"/>
                <a:gd name="connsiteX1" fmla="*/ 10755 w 10755"/>
                <a:gd name="connsiteY1" fmla="*/ 707 h 10320"/>
                <a:gd name="connsiteX2" fmla="*/ 10736 w 10755"/>
                <a:gd name="connsiteY2" fmla="*/ 8034 h 10320"/>
                <a:gd name="connsiteX3" fmla="*/ 10674 w 10755"/>
                <a:gd name="connsiteY3" fmla="*/ 8647 h 10320"/>
                <a:gd name="connsiteX4" fmla="*/ 10531 w 10755"/>
                <a:gd name="connsiteY4" fmla="*/ 9186 h 10320"/>
                <a:gd name="connsiteX5" fmla="*/ 10285 w 10755"/>
                <a:gd name="connsiteY5" fmla="*/ 9657 h 10320"/>
                <a:gd name="connsiteX6" fmla="*/ 9967 w 10755"/>
                <a:gd name="connsiteY6" fmla="*/ 10015 h 10320"/>
                <a:gd name="connsiteX7" fmla="*/ 9588 w 10755"/>
                <a:gd name="connsiteY7" fmla="*/ 10262 h 10320"/>
                <a:gd name="connsiteX8" fmla="*/ 9178 w 10755"/>
                <a:gd name="connsiteY8" fmla="*/ 10320 h 10320"/>
                <a:gd name="connsiteX9" fmla="*/ 2319 w 10755"/>
                <a:gd name="connsiteY9" fmla="*/ 10320 h 10320"/>
                <a:gd name="connsiteX10" fmla="*/ 1909 w 10755"/>
                <a:gd name="connsiteY10" fmla="*/ 10262 h 10320"/>
                <a:gd name="connsiteX11" fmla="*/ 1540 w 10755"/>
                <a:gd name="connsiteY11" fmla="*/ 10015 h 10320"/>
                <a:gd name="connsiteX12" fmla="*/ 1232 w 10755"/>
                <a:gd name="connsiteY12" fmla="*/ 9657 h 10320"/>
                <a:gd name="connsiteX13" fmla="*/ 996 w 10755"/>
                <a:gd name="connsiteY13" fmla="*/ 9186 h 10320"/>
                <a:gd name="connsiteX14" fmla="*/ 822 w 10755"/>
                <a:gd name="connsiteY14" fmla="*/ 8647 h 10320"/>
                <a:gd name="connsiteX15" fmla="*/ 771 w 10755"/>
                <a:gd name="connsiteY15" fmla="*/ 8034 h 10320"/>
                <a:gd name="connsiteX16" fmla="*/ 712 w 10755"/>
                <a:gd name="connsiteY16" fmla="*/ 685 h 10320"/>
                <a:gd name="connsiteX17" fmla="*/ 755 w 10755"/>
                <a:gd name="connsiteY17" fmla="*/ 320 h 10320"/>
                <a:gd name="connsiteX0" fmla="*/ 728 w 10771"/>
                <a:gd name="connsiteY0" fmla="*/ 906 h 10541"/>
                <a:gd name="connsiteX1" fmla="*/ 10771 w 10771"/>
                <a:gd name="connsiteY1" fmla="*/ 928 h 10541"/>
                <a:gd name="connsiteX2" fmla="*/ 10752 w 10771"/>
                <a:gd name="connsiteY2" fmla="*/ 8255 h 10541"/>
                <a:gd name="connsiteX3" fmla="*/ 10690 w 10771"/>
                <a:gd name="connsiteY3" fmla="*/ 8868 h 10541"/>
                <a:gd name="connsiteX4" fmla="*/ 10547 w 10771"/>
                <a:gd name="connsiteY4" fmla="*/ 9407 h 10541"/>
                <a:gd name="connsiteX5" fmla="*/ 10301 w 10771"/>
                <a:gd name="connsiteY5" fmla="*/ 9878 h 10541"/>
                <a:gd name="connsiteX6" fmla="*/ 9983 w 10771"/>
                <a:gd name="connsiteY6" fmla="*/ 10236 h 10541"/>
                <a:gd name="connsiteX7" fmla="*/ 9604 w 10771"/>
                <a:gd name="connsiteY7" fmla="*/ 10483 h 10541"/>
                <a:gd name="connsiteX8" fmla="*/ 9194 w 10771"/>
                <a:gd name="connsiteY8" fmla="*/ 10541 h 10541"/>
                <a:gd name="connsiteX9" fmla="*/ 2335 w 10771"/>
                <a:gd name="connsiteY9" fmla="*/ 10541 h 10541"/>
                <a:gd name="connsiteX10" fmla="*/ 1925 w 10771"/>
                <a:gd name="connsiteY10" fmla="*/ 10483 h 10541"/>
                <a:gd name="connsiteX11" fmla="*/ 1556 w 10771"/>
                <a:gd name="connsiteY11" fmla="*/ 10236 h 10541"/>
                <a:gd name="connsiteX12" fmla="*/ 1248 w 10771"/>
                <a:gd name="connsiteY12" fmla="*/ 9878 h 10541"/>
                <a:gd name="connsiteX13" fmla="*/ 1012 w 10771"/>
                <a:gd name="connsiteY13" fmla="*/ 9407 h 10541"/>
                <a:gd name="connsiteX14" fmla="*/ 838 w 10771"/>
                <a:gd name="connsiteY14" fmla="*/ 8868 h 10541"/>
                <a:gd name="connsiteX15" fmla="*/ 787 w 10771"/>
                <a:gd name="connsiteY15" fmla="*/ 8255 h 10541"/>
                <a:gd name="connsiteX16" fmla="*/ 728 w 10771"/>
                <a:gd name="connsiteY16" fmla="*/ 906 h 10541"/>
                <a:gd name="connsiteX0" fmla="*/ 0 w 10043"/>
                <a:gd name="connsiteY0" fmla="*/ 906 h 10541"/>
                <a:gd name="connsiteX1" fmla="*/ 10043 w 10043"/>
                <a:gd name="connsiteY1" fmla="*/ 928 h 10541"/>
                <a:gd name="connsiteX2" fmla="*/ 10024 w 10043"/>
                <a:gd name="connsiteY2" fmla="*/ 8255 h 10541"/>
                <a:gd name="connsiteX3" fmla="*/ 9962 w 10043"/>
                <a:gd name="connsiteY3" fmla="*/ 8868 h 10541"/>
                <a:gd name="connsiteX4" fmla="*/ 9819 w 10043"/>
                <a:gd name="connsiteY4" fmla="*/ 9407 h 10541"/>
                <a:gd name="connsiteX5" fmla="*/ 9573 w 10043"/>
                <a:gd name="connsiteY5" fmla="*/ 9878 h 10541"/>
                <a:gd name="connsiteX6" fmla="*/ 9255 w 10043"/>
                <a:gd name="connsiteY6" fmla="*/ 10236 h 10541"/>
                <a:gd name="connsiteX7" fmla="*/ 8876 w 10043"/>
                <a:gd name="connsiteY7" fmla="*/ 10483 h 10541"/>
                <a:gd name="connsiteX8" fmla="*/ 8466 w 10043"/>
                <a:gd name="connsiteY8" fmla="*/ 10541 h 10541"/>
                <a:gd name="connsiteX9" fmla="*/ 1607 w 10043"/>
                <a:gd name="connsiteY9" fmla="*/ 10541 h 10541"/>
                <a:gd name="connsiteX10" fmla="*/ 1197 w 10043"/>
                <a:gd name="connsiteY10" fmla="*/ 10483 h 10541"/>
                <a:gd name="connsiteX11" fmla="*/ 828 w 10043"/>
                <a:gd name="connsiteY11" fmla="*/ 10236 h 10541"/>
                <a:gd name="connsiteX12" fmla="*/ 520 w 10043"/>
                <a:gd name="connsiteY12" fmla="*/ 9878 h 10541"/>
                <a:gd name="connsiteX13" fmla="*/ 284 w 10043"/>
                <a:gd name="connsiteY13" fmla="*/ 9407 h 10541"/>
                <a:gd name="connsiteX14" fmla="*/ 110 w 10043"/>
                <a:gd name="connsiteY14" fmla="*/ 8868 h 10541"/>
                <a:gd name="connsiteX15" fmla="*/ 59 w 10043"/>
                <a:gd name="connsiteY15" fmla="*/ 8255 h 10541"/>
                <a:gd name="connsiteX16" fmla="*/ 0 w 10043"/>
                <a:gd name="connsiteY16" fmla="*/ 906 h 10541"/>
                <a:gd name="connsiteX0" fmla="*/ 0 w 10043"/>
                <a:gd name="connsiteY0" fmla="*/ 0 h 9635"/>
                <a:gd name="connsiteX1" fmla="*/ 10043 w 10043"/>
                <a:gd name="connsiteY1" fmla="*/ 22 h 9635"/>
                <a:gd name="connsiteX2" fmla="*/ 10024 w 10043"/>
                <a:gd name="connsiteY2" fmla="*/ 7349 h 9635"/>
                <a:gd name="connsiteX3" fmla="*/ 9962 w 10043"/>
                <a:gd name="connsiteY3" fmla="*/ 7962 h 9635"/>
                <a:gd name="connsiteX4" fmla="*/ 9819 w 10043"/>
                <a:gd name="connsiteY4" fmla="*/ 8501 h 9635"/>
                <a:gd name="connsiteX5" fmla="*/ 9573 w 10043"/>
                <a:gd name="connsiteY5" fmla="*/ 8972 h 9635"/>
                <a:gd name="connsiteX6" fmla="*/ 9255 w 10043"/>
                <a:gd name="connsiteY6" fmla="*/ 9330 h 9635"/>
                <a:gd name="connsiteX7" fmla="*/ 8876 w 10043"/>
                <a:gd name="connsiteY7" fmla="*/ 9577 h 9635"/>
                <a:gd name="connsiteX8" fmla="*/ 8466 w 10043"/>
                <a:gd name="connsiteY8" fmla="*/ 9635 h 9635"/>
                <a:gd name="connsiteX9" fmla="*/ 1607 w 10043"/>
                <a:gd name="connsiteY9" fmla="*/ 9635 h 9635"/>
                <a:gd name="connsiteX10" fmla="*/ 1197 w 10043"/>
                <a:gd name="connsiteY10" fmla="*/ 9577 h 9635"/>
                <a:gd name="connsiteX11" fmla="*/ 828 w 10043"/>
                <a:gd name="connsiteY11" fmla="*/ 9330 h 9635"/>
                <a:gd name="connsiteX12" fmla="*/ 520 w 10043"/>
                <a:gd name="connsiteY12" fmla="*/ 8972 h 9635"/>
                <a:gd name="connsiteX13" fmla="*/ 284 w 10043"/>
                <a:gd name="connsiteY13" fmla="*/ 8501 h 9635"/>
                <a:gd name="connsiteX14" fmla="*/ 110 w 10043"/>
                <a:gd name="connsiteY14" fmla="*/ 7962 h 9635"/>
                <a:gd name="connsiteX15" fmla="*/ 59 w 10043"/>
                <a:gd name="connsiteY15" fmla="*/ 7349 h 9635"/>
                <a:gd name="connsiteX16" fmla="*/ 0 w 10043"/>
                <a:gd name="connsiteY16" fmla="*/ 0 h 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43" h="9635">
                  <a:moveTo>
                    <a:pt x="0" y="0"/>
                  </a:moveTo>
                  <a:lnTo>
                    <a:pt x="10043" y="22"/>
                  </a:lnTo>
                  <a:cubicBezTo>
                    <a:pt x="10037" y="2464"/>
                    <a:pt x="10030" y="4905"/>
                    <a:pt x="10024" y="7349"/>
                  </a:cubicBezTo>
                  <a:cubicBezTo>
                    <a:pt x="10003" y="7550"/>
                    <a:pt x="9983" y="7762"/>
                    <a:pt x="9962" y="7962"/>
                  </a:cubicBezTo>
                  <a:cubicBezTo>
                    <a:pt x="9914" y="8140"/>
                    <a:pt x="9867" y="8328"/>
                    <a:pt x="9819" y="8501"/>
                  </a:cubicBezTo>
                  <a:lnTo>
                    <a:pt x="9573" y="8972"/>
                  </a:lnTo>
                  <a:lnTo>
                    <a:pt x="9255" y="9330"/>
                  </a:lnTo>
                  <a:lnTo>
                    <a:pt x="8876" y="9577"/>
                  </a:lnTo>
                  <a:lnTo>
                    <a:pt x="8466" y="9635"/>
                  </a:lnTo>
                  <a:lnTo>
                    <a:pt x="1607" y="9635"/>
                  </a:lnTo>
                  <a:lnTo>
                    <a:pt x="1197" y="9577"/>
                  </a:lnTo>
                  <a:lnTo>
                    <a:pt x="828" y="9330"/>
                  </a:lnTo>
                  <a:lnTo>
                    <a:pt x="520" y="8972"/>
                  </a:lnTo>
                  <a:lnTo>
                    <a:pt x="284" y="8501"/>
                  </a:lnTo>
                  <a:lnTo>
                    <a:pt x="110" y="7962"/>
                  </a:lnTo>
                  <a:cubicBezTo>
                    <a:pt x="93" y="7762"/>
                    <a:pt x="76" y="7550"/>
                    <a:pt x="59" y="7349"/>
                  </a:cubicBezTo>
                  <a:cubicBezTo>
                    <a:pt x="39" y="4899"/>
                    <a:pt x="20" y="2450"/>
                    <a:pt x="0" y="0"/>
                  </a:cubicBezTo>
                  <a:close/>
                </a:path>
              </a:pathLst>
            </a:custGeom>
            <a:gradFill>
              <a:gsLst>
                <a:gs pos="83000">
                  <a:schemeClr val="bg1">
                    <a:lumMod val="63000"/>
                  </a:schemeClr>
                </a:gs>
                <a:gs pos="0">
                  <a:srgbClr val="5A5A5A">
                    <a:lumMod val="54000"/>
                  </a:srgbClr>
                </a:gs>
                <a:gs pos="39195">
                  <a:schemeClr val="bg1">
                    <a:lumMod val="89000"/>
                    <a:lumOff val="11000"/>
                  </a:schemeClr>
                </a:gs>
                <a:gs pos="62000">
                  <a:srgbClr val="000000">
                    <a:lumMod val="77000"/>
                  </a:srgbClr>
                </a:gs>
                <a:gs pos="13000">
                  <a:schemeClr val="bg1">
                    <a:lumMod val="65000"/>
                  </a:schemeClr>
                </a:gs>
                <a:gs pos="100000">
                  <a:schemeClr val="tx1">
                    <a:alpha val="53000"/>
                    <a:lumMod val="66000"/>
                    <a:lumOff val="34000"/>
                  </a:schemeClr>
                </a:gs>
              </a:gsLst>
              <a:lin ang="0" scaled="1"/>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2"/>
            <p:cNvSpPr>
              <a:spLocks/>
            </p:cNvSpPr>
            <p:nvPr/>
          </p:nvSpPr>
          <p:spPr bwMode="auto">
            <a:xfrm rot="3243413">
              <a:off x="4387656" y="4507301"/>
              <a:ext cx="649010" cy="472190"/>
            </a:xfrm>
            <a:custGeom>
              <a:avLst/>
              <a:gdLst>
                <a:gd name="T0" fmla="*/ 124 w 972"/>
                <a:gd name="T1" fmla="*/ 0 h 2636"/>
                <a:gd name="T2" fmla="*/ 151 w 972"/>
                <a:gd name="T3" fmla="*/ 0 h 2636"/>
                <a:gd name="T4" fmla="*/ 820 w 972"/>
                <a:gd name="T5" fmla="*/ 0 h 2636"/>
                <a:gd name="T6" fmla="*/ 848 w 972"/>
                <a:gd name="T7" fmla="*/ 0 h 2636"/>
                <a:gd name="T8" fmla="*/ 873 w 972"/>
                <a:gd name="T9" fmla="*/ 0 h 2636"/>
                <a:gd name="T10" fmla="*/ 897 w 972"/>
                <a:gd name="T11" fmla="*/ 2 h 2636"/>
                <a:gd name="T12" fmla="*/ 919 w 972"/>
                <a:gd name="T13" fmla="*/ 6 h 2636"/>
                <a:gd name="T14" fmla="*/ 937 w 972"/>
                <a:gd name="T15" fmla="*/ 11 h 2636"/>
                <a:gd name="T16" fmla="*/ 952 w 972"/>
                <a:gd name="T17" fmla="*/ 20 h 2636"/>
                <a:gd name="T18" fmla="*/ 963 w 972"/>
                <a:gd name="T19" fmla="*/ 35 h 2636"/>
                <a:gd name="T20" fmla="*/ 970 w 972"/>
                <a:gd name="T21" fmla="*/ 53 h 2636"/>
                <a:gd name="T22" fmla="*/ 972 w 972"/>
                <a:gd name="T23" fmla="*/ 77 h 2636"/>
                <a:gd name="T24" fmla="*/ 972 w 972"/>
                <a:gd name="T25" fmla="*/ 2484 h 2636"/>
                <a:gd name="T26" fmla="*/ 966 w 972"/>
                <a:gd name="T27" fmla="*/ 2525 h 2636"/>
                <a:gd name="T28" fmla="*/ 952 w 972"/>
                <a:gd name="T29" fmla="*/ 2561 h 2636"/>
                <a:gd name="T30" fmla="*/ 928 w 972"/>
                <a:gd name="T31" fmla="*/ 2592 h 2636"/>
                <a:gd name="T32" fmla="*/ 897 w 972"/>
                <a:gd name="T33" fmla="*/ 2616 h 2636"/>
                <a:gd name="T34" fmla="*/ 860 w 972"/>
                <a:gd name="T35" fmla="*/ 2632 h 2636"/>
                <a:gd name="T36" fmla="*/ 820 w 972"/>
                <a:gd name="T37" fmla="*/ 2636 h 2636"/>
                <a:gd name="T38" fmla="*/ 151 w 972"/>
                <a:gd name="T39" fmla="*/ 2636 h 2636"/>
                <a:gd name="T40" fmla="*/ 111 w 972"/>
                <a:gd name="T41" fmla="*/ 2632 h 2636"/>
                <a:gd name="T42" fmla="*/ 75 w 972"/>
                <a:gd name="T43" fmla="*/ 2616 h 2636"/>
                <a:gd name="T44" fmla="*/ 45 w 972"/>
                <a:gd name="T45" fmla="*/ 2592 h 2636"/>
                <a:gd name="T46" fmla="*/ 22 w 972"/>
                <a:gd name="T47" fmla="*/ 2561 h 2636"/>
                <a:gd name="T48" fmla="*/ 5 w 972"/>
                <a:gd name="T49" fmla="*/ 2525 h 2636"/>
                <a:gd name="T50" fmla="*/ 0 w 972"/>
                <a:gd name="T51" fmla="*/ 2484 h 2636"/>
                <a:gd name="T52" fmla="*/ 0 w 972"/>
                <a:gd name="T53" fmla="*/ 77 h 2636"/>
                <a:gd name="T54" fmla="*/ 3 w 972"/>
                <a:gd name="T55" fmla="*/ 53 h 2636"/>
                <a:gd name="T56" fmla="*/ 9 w 972"/>
                <a:gd name="T57" fmla="*/ 35 h 2636"/>
                <a:gd name="T58" fmla="*/ 22 w 972"/>
                <a:gd name="T59" fmla="*/ 20 h 2636"/>
                <a:gd name="T60" fmla="*/ 36 w 972"/>
                <a:gd name="T61" fmla="*/ 11 h 2636"/>
                <a:gd name="T62" fmla="*/ 54 w 972"/>
                <a:gd name="T63" fmla="*/ 6 h 2636"/>
                <a:gd name="T64" fmla="*/ 75 w 972"/>
                <a:gd name="T65" fmla="*/ 2 h 2636"/>
                <a:gd name="T66" fmla="*/ 98 w 972"/>
                <a:gd name="T67" fmla="*/ 0 h 2636"/>
                <a:gd name="T68" fmla="*/ 124 w 972"/>
                <a:gd name="T69" fmla="*/ 0 h 2636"/>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35 w 10035"/>
                <a:gd name="connsiteY12" fmla="*/ 9423 h 10000"/>
                <a:gd name="connsiteX13" fmla="*/ 9973 w 10035"/>
                <a:gd name="connsiteY13" fmla="*/ 9579 h 10000"/>
                <a:gd name="connsiteX14" fmla="*/ 9829 w 10035"/>
                <a:gd name="connsiteY14" fmla="*/ 9715 h 10000"/>
                <a:gd name="connsiteX15" fmla="*/ 9582 w 10035"/>
                <a:gd name="connsiteY15" fmla="*/ 9833 h 10000"/>
                <a:gd name="connsiteX16" fmla="*/ 9263 w 10035"/>
                <a:gd name="connsiteY16" fmla="*/ 9924 h 10000"/>
                <a:gd name="connsiteX17" fmla="*/ 8883 w 10035"/>
                <a:gd name="connsiteY17" fmla="*/ 9985 h 10000"/>
                <a:gd name="connsiteX18" fmla="*/ 8471 w 10035"/>
                <a:gd name="connsiteY18" fmla="*/ 10000 h 10000"/>
                <a:gd name="connsiteX19" fmla="*/ 1588 w 10035"/>
                <a:gd name="connsiteY19" fmla="*/ 10000 h 10000"/>
                <a:gd name="connsiteX20" fmla="*/ 1177 w 10035"/>
                <a:gd name="connsiteY20" fmla="*/ 9985 h 10000"/>
                <a:gd name="connsiteX21" fmla="*/ 807 w 10035"/>
                <a:gd name="connsiteY21" fmla="*/ 9924 h 10000"/>
                <a:gd name="connsiteX22" fmla="*/ 498 w 10035"/>
                <a:gd name="connsiteY22" fmla="*/ 9833 h 10000"/>
                <a:gd name="connsiteX23" fmla="*/ 261 w 10035"/>
                <a:gd name="connsiteY23" fmla="*/ 9715 h 10000"/>
                <a:gd name="connsiteX24" fmla="*/ 86 w 10035"/>
                <a:gd name="connsiteY24" fmla="*/ 9579 h 10000"/>
                <a:gd name="connsiteX25" fmla="*/ 35 w 10035"/>
                <a:gd name="connsiteY25" fmla="*/ 9423 h 10000"/>
                <a:gd name="connsiteX26" fmla="*/ 0 w 10035"/>
                <a:gd name="connsiteY26" fmla="*/ 2691 h 10000"/>
                <a:gd name="connsiteX27" fmla="*/ 35 w 10035"/>
                <a:gd name="connsiteY27" fmla="*/ 292 h 10000"/>
                <a:gd name="connsiteX28" fmla="*/ 66 w 10035"/>
                <a:gd name="connsiteY28" fmla="*/ 201 h 10000"/>
                <a:gd name="connsiteX29" fmla="*/ 128 w 10035"/>
                <a:gd name="connsiteY29" fmla="*/ 133 h 10000"/>
                <a:gd name="connsiteX30" fmla="*/ 261 w 10035"/>
                <a:gd name="connsiteY30" fmla="*/ 76 h 10000"/>
                <a:gd name="connsiteX31" fmla="*/ 405 w 10035"/>
                <a:gd name="connsiteY31" fmla="*/ 42 h 10000"/>
                <a:gd name="connsiteX32" fmla="*/ 591 w 10035"/>
                <a:gd name="connsiteY32" fmla="*/ 23 h 10000"/>
                <a:gd name="connsiteX33" fmla="*/ 807 w 10035"/>
                <a:gd name="connsiteY33" fmla="*/ 8 h 10000"/>
                <a:gd name="connsiteX34" fmla="*/ 1043 w 10035"/>
                <a:gd name="connsiteY34" fmla="*/ 0 h 10000"/>
                <a:gd name="connsiteX35" fmla="*/ 1311 w 10035"/>
                <a:gd name="connsiteY35"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9582 w 10035"/>
                <a:gd name="connsiteY16" fmla="*/ 9833 h 10000"/>
                <a:gd name="connsiteX17" fmla="*/ 9263 w 10035"/>
                <a:gd name="connsiteY17" fmla="*/ 9924 h 10000"/>
                <a:gd name="connsiteX18" fmla="*/ 8883 w 10035"/>
                <a:gd name="connsiteY18" fmla="*/ 9985 h 10000"/>
                <a:gd name="connsiteX19" fmla="*/ 8471 w 10035"/>
                <a:gd name="connsiteY19" fmla="*/ 10000 h 10000"/>
                <a:gd name="connsiteX20" fmla="*/ 1588 w 10035"/>
                <a:gd name="connsiteY20" fmla="*/ 10000 h 10000"/>
                <a:gd name="connsiteX21" fmla="*/ 1177 w 10035"/>
                <a:gd name="connsiteY21" fmla="*/ 9985 h 10000"/>
                <a:gd name="connsiteX22" fmla="*/ 807 w 10035"/>
                <a:gd name="connsiteY22" fmla="*/ 9924 h 10000"/>
                <a:gd name="connsiteX23" fmla="*/ 498 w 10035"/>
                <a:gd name="connsiteY23" fmla="*/ 9833 h 10000"/>
                <a:gd name="connsiteX24" fmla="*/ 261 w 10035"/>
                <a:gd name="connsiteY24" fmla="*/ 9715 h 10000"/>
                <a:gd name="connsiteX25" fmla="*/ 86 w 10035"/>
                <a:gd name="connsiteY25" fmla="*/ 9579 h 10000"/>
                <a:gd name="connsiteX26" fmla="*/ 35 w 10035"/>
                <a:gd name="connsiteY26" fmla="*/ 9423 h 10000"/>
                <a:gd name="connsiteX27" fmla="*/ 0 w 10035"/>
                <a:gd name="connsiteY27" fmla="*/ 2691 h 10000"/>
                <a:gd name="connsiteX28" fmla="*/ 35 w 10035"/>
                <a:gd name="connsiteY28" fmla="*/ 292 h 10000"/>
                <a:gd name="connsiteX29" fmla="*/ 66 w 10035"/>
                <a:gd name="connsiteY29" fmla="*/ 201 h 10000"/>
                <a:gd name="connsiteX30" fmla="*/ 128 w 10035"/>
                <a:gd name="connsiteY30" fmla="*/ 133 h 10000"/>
                <a:gd name="connsiteX31" fmla="*/ 261 w 10035"/>
                <a:gd name="connsiteY31" fmla="*/ 76 h 10000"/>
                <a:gd name="connsiteX32" fmla="*/ 405 w 10035"/>
                <a:gd name="connsiteY32" fmla="*/ 42 h 10000"/>
                <a:gd name="connsiteX33" fmla="*/ 591 w 10035"/>
                <a:gd name="connsiteY33" fmla="*/ 23 h 10000"/>
                <a:gd name="connsiteX34" fmla="*/ 807 w 10035"/>
                <a:gd name="connsiteY34" fmla="*/ 8 h 10000"/>
                <a:gd name="connsiteX35" fmla="*/ 1043 w 10035"/>
                <a:gd name="connsiteY35" fmla="*/ 0 h 10000"/>
                <a:gd name="connsiteX36" fmla="*/ 1311 w 10035"/>
                <a:gd name="connsiteY36"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9582 w 10035"/>
                <a:gd name="connsiteY16" fmla="*/ 9833 h 10000"/>
                <a:gd name="connsiteX17" fmla="*/ 9263 w 10035"/>
                <a:gd name="connsiteY17" fmla="*/ 9924 h 10000"/>
                <a:gd name="connsiteX18" fmla="*/ 8883 w 10035"/>
                <a:gd name="connsiteY18" fmla="*/ 9985 h 10000"/>
                <a:gd name="connsiteX19" fmla="*/ 1588 w 10035"/>
                <a:gd name="connsiteY19" fmla="*/ 10000 h 10000"/>
                <a:gd name="connsiteX20" fmla="*/ 1177 w 10035"/>
                <a:gd name="connsiteY20" fmla="*/ 9985 h 10000"/>
                <a:gd name="connsiteX21" fmla="*/ 807 w 10035"/>
                <a:gd name="connsiteY21" fmla="*/ 9924 h 10000"/>
                <a:gd name="connsiteX22" fmla="*/ 498 w 10035"/>
                <a:gd name="connsiteY22" fmla="*/ 9833 h 10000"/>
                <a:gd name="connsiteX23" fmla="*/ 261 w 10035"/>
                <a:gd name="connsiteY23" fmla="*/ 9715 h 10000"/>
                <a:gd name="connsiteX24" fmla="*/ 86 w 10035"/>
                <a:gd name="connsiteY24" fmla="*/ 9579 h 10000"/>
                <a:gd name="connsiteX25" fmla="*/ 35 w 10035"/>
                <a:gd name="connsiteY25" fmla="*/ 9423 h 10000"/>
                <a:gd name="connsiteX26" fmla="*/ 0 w 10035"/>
                <a:gd name="connsiteY26" fmla="*/ 2691 h 10000"/>
                <a:gd name="connsiteX27" fmla="*/ 35 w 10035"/>
                <a:gd name="connsiteY27" fmla="*/ 292 h 10000"/>
                <a:gd name="connsiteX28" fmla="*/ 66 w 10035"/>
                <a:gd name="connsiteY28" fmla="*/ 201 h 10000"/>
                <a:gd name="connsiteX29" fmla="*/ 128 w 10035"/>
                <a:gd name="connsiteY29" fmla="*/ 133 h 10000"/>
                <a:gd name="connsiteX30" fmla="*/ 261 w 10035"/>
                <a:gd name="connsiteY30" fmla="*/ 76 h 10000"/>
                <a:gd name="connsiteX31" fmla="*/ 405 w 10035"/>
                <a:gd name="connsiteY31" fmla="*/ 42 h 10000"/>
                <a:gd name="connsiteX32" fmla="*/ 591 w 10035"/>
                <a:gd name="connsiteY32" fmla="*/ 23 h 10000"/>
                <a:gd name="connsiteX33" fmla="*/ 807 w 10035"/>
                <a:gd name="connsiteY33" fmla="*/ 8 h 10000"/>
                <a:gd name="connsiteX34" fmla="*/ 1043 w 10035"/>
                <a:gd name="connsiteY34" fmla="*/ 0 h 10000"/>
                <a:gd name="connsiteX35" fmla="*/ 1311 w 10035"/>
                <a:gd name="connsiteY35"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9582 w 10035"/>
                <a:gd name="connsiteY16" fmla="*/ 9833 h 10000"/>
                <a:gd name="connsiteX17" fmla="*/ 9263 w 10035"/>
                <a:gd name="connsiteY17" fmla="*/ 9924 h 10000"/>
                <a:gd name="connsiteX18" fmla="*/ 1588 w 10035"/>
                <a:gd name="connsiteY18" fmla="*/ 10000 h 10000"/>
                <a:gd name="connsiteX19" fmla="*/ 1177 w 10035"/>
                <a:gd name="connsiteY19" fmla="*/ 9985 h 10000"/>
                <a:gd name="connsiteX20" fmla="*/ 807 w 10035"/>
                <a:gd name="connsiteY20" fmla="*/ 9924 h 10000"/>
                <a:gd name="connsiteX21" fmla="*/ 498 w 10035"/>
                <a:gd name="connsiteY21" fmla="*/ 9833 h 10000"/>
                <a:gd name="connsiteX22" fmla="*/ 261 w 10035"/>
                <a:gd name="connsiteY22" fmla="*/ 9715 h 10000"/>
                <a:gd name="connsiteX23" fmla="*/ 86 w 10035"/>
                <a:gd name="connsiteY23" fmla="*/ 9579 h 10000"/>
                <a:gd name="connsiteX24" fmla="*/ 35 w 10035"/>
                <a:gd name="connsiteY24" fmla="*/ 9423 h 10000"/>
                <a:gd name="connsiteX25" fmla="*/ 0 w 10035"/>
                <a:gd name="connsiteY25" fmla="*/ 2691 h 10000"/>
                <a:gd name="connsiteX26" fmla="*/ 35 w 10035"/>
                <a:gd name="connsiteY26" fmla="*/ 292 h 10000"/>
                <a:gd name="connsiteX27" fmla="*/ 66 w 10035"/>
                <a:gd name="connsiteY27" fmla="*/ 201 h 10000"/>
                <a:gd name="connsiteX28" fmla="*/ 128 w 10035"/>
                <a:gd name="connsiteY28" fmla="*/ 133 h 10000"/>
                <a:gd name="connsiteX29" fmla="*/ 261 w 10035"/>
                <a:gd name="connsiteY29" fmla="*/ 76 h 10000"/>
                <a:gd name="connsiteX30" fmla="*/ 405 w 10035"/>
                <a:gd name="connsiteY30" fmla="*/ 42 h 10000"/>
                <a:gd name="connsiteX31" fmla="*/ 591 w 10035"/>
                <a:gd name="connsiteY31" fmla="*/ 23 h 10000"/>
                <a:gd name="connsiteX32" fmla="*/ 807 w 10035"/>
                <a:gd name="connsiteY32" fmla="*/ 8 h 10000"/>
                <a:gd name="connsiteX33" fmla="*/ 1043 w 10035"/>
                <a:gd name="connsiteY33" fmla="*/ 0 h 10000"/>
                <a:gd name="connsiteX34" fmla="*/ 1311 w 10035"/>
                <a:gd name="connsiteY34"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9582 w 10035"/>
                <a:gd name="connsiteY16" fmla="*/ 9833 h 10000"/>
                <a:gd name="connsiteX17" fmla="*/ 1588 w 10035"/>
                <a:gd name="connsiteY17" fmla="*/ 10000 h 10000"/>
                <a:gd name="connsiteX18" fmla="*/ 1177 w 10035"/>
                <a:gd name="connsiteY18" fmla="*/ 9985 h 10000"/>
                <a:gd name="connsiteX19" fmla="*/ 807 w 10035"/>
                <a:gd name="connsiteY19" fmla="*/ 9924 h 10000"/>
                <a:gd name="connsiteX20" fmla="*/ 498 w 10035"/>
                <a:gd name="connsiteY20" fmla="*/ 9833 h 10000"/>
                <a:gd name="connsiteX21" fmla="*/ 261 w 10035"/>
                <a:gd name="connsiteY21" fmla="*/ 9715 h 10000"/>
                <a:gd name="connsiteX22" fmla="*/ 86 w 10035"/>
                <a:gd name="connsiteY22" fmla="*/ 9579 h 10000"/>
                <a:gd name="connsiteX23" fmla="*/ 35 w 10035"/>
                <a:gd name="connsiteY23" fmla="*/ 9423 h 10000"/>
                <a:gd name="connsiteX24" fmla="*/ 0 w 10035"/>
                <a:gd name="connsiteY24" fmla="*/ 2691 h 10000"/>
                <a:gd name="connsiteX25" fmla="*/ 35 w 10035"/>
                <a:gd name="connsiteY25" fmla="*/ 292 h 10000"/>
                <a:gd name="connsiteX26" fmla="*/ 66 w 10035"/>
                <a:gd name="connsiteY26" fmla="*/ 201 h 10000"/>
                <a:gd name="connsiteX27" fmla="*/ 128 w 10035"/>
                <a:gd name="connsiteY27" fmla="*/ 133 h 10000"/>
                <a:gd name="connsiteX28" fmla="*/ 261 w 10035"/>
                <a:gd name="connsiteY28" fmla="*/ 76 h 10000"/>
                <a:gd name="connsiteX29" fmla="*/ 405 w 10035"/>
                <a:gd name="connsiteY29" fmla="*/ 42 h 10000"/>
                <a:gd name="connsiteX30" fmla="*/ 591 w 10035"/>
                <a:gd name="connsiteY30" fmla="*/ 23 h 10000"/>
                <a:gd name="connsiteX31" fmla="*/ 807 w 10035"/>
                <a:gd name="connsiteY31" fmla="*/ 8 h 10000"/>
                <a:gd name="connsiteX32" fmla="*/ 1043 w 10035"/>
                <a:gd name="connsiteY32" fmla="*/ 0 h 10000"/>
                <a:gd name="connsiteX33" fmla="*/ 1311 w 10035"/>
                <a:gd name="connsiteY33"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1588 w 10035"/>
                <a:gd name="connsiteY16" fmla="*/ 10000 h 10000"/>
                <a:gd name="connsiteX17" fmla="*/ 1177 w 10035"/>
                <a:gd name="connsiteY17" fmla="*/ 9985 h 10000"/>
                <a:gd name="connsiteX18" fmla="*/ 807 w 10035"/>
                <a:gd name="connsiteY18" fmla="*/ 9924 h 10000"/>
                <a:gd name="connsiteX19" fmla="*/ 498 w 10035"/>
                <a:gd name="connsiteY19" fmla="*/ 9833 h 10000"/>
                <a:gd name="connsiteX20" fmla="*/ 261 w 10035"/>
                <a:gd name="connsiteY20" fmla="*/ 9715 h 10000"/>
                <a:gd name="connsiteX21" fmla="*/ 86 w 10035"/>
                <a:gd name="connsiteY21" fmla="*/ 9579 h 10000"/>
                <a:gd name="connsiteX22" fmla="*/ 35 w 10035"/>
                <a:gd name="connsiteY22" fmla="*/ 9423 h 10000"/>
                <a:gd name="connsiteX23" fmla="*/ 0 w 10035"/>
                <a:gd name="connsiteY23" fmla="*/ 2691 h 10000"/>
                <a:gd name="connsiteX24" fmla="*/ 35 w 10035"/>
                <a:gd name="connsiteY24" fmla="*/ 292 h 10000"/>
                <a:gd name="connsiteX25" fmla="*/ 66 w 10035"/>
                <a:gd name="connsiteY25" fmla="*/ 201 h 10000"/>
                <a:gd name="connsiteX26" fmla="*/ 128 w 10035"/>
                <a:gd name="connsiteY26" fmla="*/ 133 h 10000"/>
                <a:gd name="connsiteX27" fmla="*/ 261 w 10035"/>
                <a:gd name="connsiteY27" fmla="*/ 76 h 10000"/>
                <a:gd name="connsiteX28" fmla="*/ 405 w 10035"/>
                <a:gd name="connsiteY28" fmla="*/ 42 h 10000"/>
                <a:gd name="connsiteX29" fmla="*/ 591 w 10035"/>
                <a:gd name="connsiteY29" fmla="*/ 23 h 10000"/>
                <a:gd name="connsiteX30" fmla="*/ 807 w 10035"/>
                <a:gd name="connsiteY30" fmla="*/ 8 h 10000"/>
                <a:gd name="connsiteX31" fmla="*/ 1043 w 10035"/>
                <a:gd name="connsiteY31" fmla="*/ 0 h 10000"/>
                <a:gd name="connsiteX32" fmla="*/ 1311 w 10035"/>
                <a:gd name="connsiteY32"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1588 w 10035"/>
                <a:gd name="connsiteY15" fmla="*/ 10000 h 10000"/>
                <a:gd name="connsiteX16" fmla="*/ 1177 w 10035"/>
                <a:gd name="connsiteY16" fmla="*/ 9985 h 10000"/>
                <a:gd name="connsiteX17" fmla="*/ 807 w 10035"/>
                <a:gd name="connsiteY17" fmla="*/ 9924 h 10000"/>
                <a:gd name="connsiteX18" fmla="*/ 498 w 10035"/>
                <a:gd name="connsiteY18" fmla="*/ 9833 h 10000"/>
                <a:gd name="connsiteX19" fmla="*/ 261 w 10035"/>
                <a:gd name="connsiteY19" fmla="*/ 9715 h 10000"/>
                <a:gd name="connsiteX20" fmla="*/ 86 w 10035"/>
                <a:gd name="connsiteY20" fmla="*/ 9579 h 10000"/>
                <a:gd name="connsiteX21" fmla="*/ 35 w 10035"/>
                <a:gd name="connsiteY21" fmla="*/ 9423 h 10000"/>
                <a:gd name="connsiteX22" fmla="*/ 0 w 10035"/>
                <a:gd name="connsiteY22" fmla="*/ 2691 h 10000"/>
                <a:gd name="connsiteX23" fmla="*/ 35 w 10035"/>
                <a:gd name="connsiteY23" fmla="*/ 292 h 10000"/>
                <a:gd name="connsiteX24" fmla="*/ 66 w 10035"/>
                <a:gd name="connsiteY24" fmla="*/ 201 h 10000"/>
                <a:gd name="connsiteX25" fmla="*/ 128 w 10035"/>
                <a:gd name="connsiteY25" fmla="*/ 133 h 10000"/>
                <a:gd name="connsiteX26" fmla="*/ 261 w 10035"/>
                <a:gd name="connsiteY26" fmla="*/ 76 h 10000"/>
                <a:gd name="connsiteX27" fmla="*/ 405 w 10035"/>
                <a:gd name="connsiteY27" fmla="*/ 42 h 10000"/>
                <a:gd name="connsiteX28" fmla="*/ 591 w 10035"/>
                <a:gd name="connsiteY28" fmla="*/ 23 h 10000"/>
                <a:gd name="connsiteX29" fmla="*/ 807 w 10035"/>
                <a:gd name="connsiteY29" fmla="*/ 8 h 10000"/>
                <a:gd name="connsiteX30" fmla="*/ 1043 w 10035"/>
                <a:gd name="connsiteY30" fmla="*/ 0 h 10000"/>
                <a:gd name="connsiteX31" fmla="*/ 1311 w 10035"/>
                <a:gd name="connsiteY31" fmla="*/ 0 h 10000"/>
                <a:gd name="connsiteX0" fmla="*/ 1311 w 10035"/>
                <a:gd name="connsiteY0" fmla="*/ 0 h 10136"/>
                <a:gd name="connsiteX1" fmla="*/ 1588 w 10035"/>
                <a:gd name="connsiteY1" fmla="*/ 0 h 10136"/>
                <a:gd name="connsiteX2" fmla="*/ 8471 w 10035"/>
                <a:gd name="connsiteY2" fmla="*/ 0 h 10136"/>
                <a:gd name="connsiteX3" fmla="*/ 8759 w 10035"/>
                <a:gd name="connsiteY3" fmla="*/ 0 h 10136"/>
                <a:gd name="connsiteX4" fmla="*/ 9016 w 10035"/>
                <a:gd name="connsiteY4" fmla="*/ 0 h 10136"/>
                <a:gd name="connsiteX5" fmla="*/ 9263 w 10035"/>
                <a:gd name="connsiteY5" fmla="*/ 8 h 10136"/>
                <a:gd name="connsiteX6" fmla="*/ 9490 w 10035"/>
                <a:gd name="connsiteY6" fmla="*/ 23 h 10136"/>
                <a:gd name="connsiteX7" fmla="*/ 9675 w 10035"/>
                <a:gd name="connsiteY7" fmla="*/ 42 h 10136"/>
                <a:gd name="connsiteX8" fmla="*/ 9829 w 10035"/>
                <a:gd name="connsiteY8" fmla="*/ 76 h 10136"/>
                <a:gd name="connsiteX9" fmla="*/ 9942 w 10035"/>
                <a:gd name="connsiteY9" fmla="*/ 133 h 10136"/>
                <a:gd name="connsiteX10" fmla="*/ 10014 w 10035"/>
                <a:gd name="connsiteY10" fmla="*/ 201 h 10136"/>
                <a:gd name="connsiteX11" fmla="*/ 10035 w 10035"/>
                <a:gd name="connsiteY11" fmla="*/ 292 h 10136"/>
                <a:gd name="connsiteX12" fmla="*/ 10001 w 10035"/>
                <a:gd name="connsiteY12" fmla="*/ 2673 h 10136"/>
                <a:gd name="connsiteX13" fmla="*/ 10035 w 10035"/>
                <a:gd name="connsiteY13" fmla="*/ 9423 h 10136"/>
                <a:gd name="connsiteX14" fmla="*/ 1588 w 10035"/>
                <a:gd name="connsiteY14" fmla="*/ 10000 h 10136"/>
                <a:gd name="connsiteX15" fmla="*/ 1177 w 10035"/>
                <a:gd name="connsiteY15" fmla="*/ 9985 h 10136"/>
                <a:gd name="connsiteX16" fmla="*/ 807 w 10035"/>
                <a:gd name="connsiteY16" fmla="*/ 9924 h 10136"/>
                <a:gd name="connsiteX17" fmla="*/ 498 w 10035"/>
                <a:gd name="connsiteY17" fmla="*/ 9833 h 10136"/>
                <a:gd name="connsiteX18" fmla="*/ 261 w 10035"/>
                <a:gd name="connsiteY18" fmla="*/ 9715 h 10136"/>
                <a:gd name="connsiteX19" fmla="*/ 86 w 10035"/>
                <a:gd name="connsiteY19" fmla="*/ 9579 h 10136"/>
                <a:gd name="connsiteX20" fmla="*/ 35 w 10035"/>
                <a:gd name="connsiteY20" fmla="*/ 9423 h 10136"/>
                <a:gd name="connsiteX21" fmla="*/ 0 w 10035"/>
                <a:gd name="connsiteY21" fmla="*/ 2691 h 10136"/>
                <a:gd name="connsiteX22" fmla="*/ 35 w 10035"/>
                <a:gd name="connsiteY22" fmla="*/ 292 h 10136"/>
                <a:gd name="connsiteX23" fmla="*/ 66 w 10035"/>
                <a:gd name="connsiteY23" fmla="*/ 201 h 10136"/>
                <a:gd name="connsiteX24" fmla="*/ 128 w 10035"/>
                <a:gd name="connsiteY24" fmla="*/ 133 h 10136"/>
                <a:gd name="connsiteX25" fmla="*/ 261 w 10035"/>
                <a:gd name="connsiteY25" fmla="*/ 76 h 10136"/>
                <a:gd name="connsiteX26" fmla="*/ 405 w 10035"/>
                <a:gd name="connsiteY26" fmla="*/ 42 h 10136"/>
                <a:gd name="connsiteX27" fmla="*/ 591 w 10035"/>
                <a:gd name="connsiteY27" fmla="*/ 23 h 10136"/>
                <a:gd name="connsiteX28" fmla="*/ 807 w 10035"/>
                <a:gd name="connsiteY28" fmla="*/ 8 h 10136"/>
                <a:gd name="connsiteX29" fmla="*/ 1043 w 10035"/>
                <a:gd name="connsiteY29" fmla="*/ 0 h 10136"/>
                <a:gd name="connsiteX30" fmla="*/ 1311 w 10035"/>
                <a:gd name="connsiteY30" fmla="*/ 0 h 10136"/>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588 w 10035"/>
                <a:gd name="connsiteY13" fmla="*/ 10000 h 10000"/>
                <a:gd name="connsiteX14" fmla="*/ 1177 w 10035"/>
                <a:gd name="connsiteY14" fmla="*/ 9985 h 10000"/>
                <a:gd name="connsiteX15" fmla="*/ 807 w 10035"/>
                <a:gd name="connsiteY15" fmla="*/ 9924 h 10000"/>
                <a:gd name="connsiteX16" fmla="*/ 498 w 10035"/>
                <a:gd name="connsiteY16" fmla="*/ 9833 h 10000"/>
                <a:gd name="connsiteX17" fmla="*/ 261 w 10035"/>
                <a:gd name="connsiteY17" fmla="*/ 9715 h 10000"/>
                <a:gd name="connsiteX18" fmla="*/ 86 w 10035"/>
                <a:gd name="connsiteY18" fmla="*/ 9579 h 10000"/>
                <a:gd name="connsiteX19" fmla="*/ 35 w 10035"/>
                <a:gd name="connsiteY19" fmla="*/ 9423 h 10000"/>
                <a:gd name="connsiteX20" fmla="*/ 0 w 10035"/>
                <a:gd name="connsiteY20" fmla="*/ 2691 h 10000"/>
                <a:gd name="connsiteX21" fmla="*/ 35 w 10035"/>
                <a:gd name="connsiteY21" fmla="*/ 292 h 10000"/>
                <a:gd name="connsiteX22" fmla="*/ 66 w 10035"/>
                <a:gd name="connsiteY22" fmla="*/ 201 h 10000"/>
                <a:gd name="connsiteX23" fmla="*/ 128 w 10035"/>
                <a:gd name="connsiteY23" fmla="*/ 133 h 10000"/>
                <a:gd name="connsiteX24" fmla="*/ 261 w 10035"/>
                <a:gd name="connsiteY24" fmla="*/ 76 h 10000"/>
                <a:gd name="connsiteX25" fmla="*/ 405 w 10035"/>
                <a:gd name="connsiteY25" fmla="*/ 42 h 10000"/>
                <a:gd name="connsiteX26" fmla="*/ 591 w 10035"/>
                <a:gd name="connsiteY26" fmla="*/ 23 h 10000"/>
                <a:gd name="connsiteX27" fmla="*/ 807 w 10035"/>
                <a:gd name="connsiteY27" fmla="*/ 8 h 10000"/>
                <a:gd name="connsiteX28" fmla="*/ 1043 w 10035"/>
                <a:gd name="connsiteY28" fmla="*/ 0 h 10000"/>
                <a:gd name="connsiteX29" fmla="*/ 1311 w 10035"/>
                <a:gd name="connsiteY29" fmla="*/ 0 h 10000"/>
                <a:gd name="connsiteX0" fmla="*/ 1311 w 10035"/>
                <a:gd name="connsiteY0" fmla="*/ 0 h 9985"/>
                <a:gd name="connsiteX1" fmla="*/ 1588 w 10035"/>
                <a:gd name="connsiteY1" fmla="*/ 0 h 9985"/>
                <a:gd name="connsiteX2" fmla="*/ 8471 w 10035"/>
                <a:gd name="connsiteY2" fmla="*/ 0 h 9985"/>
                <a:gd name="connsiteX3" fmla="*/ 8759 w 10035"/>
                <a:gd name="connsiteY3" fmla="*/ 0 h 9985"/>
                <a:gd name="connsiteX4" fmla="*/ 9016 w 10035"/>
                <a:gd name="connsiteY4" fmla="*/ 0 h 9985"/>
                <a:gd name="connsiteX5" fmla="*/ 9263 w 10035"/>
                <a:gd name="connsiteY5" fmla="*/ 8 h 9985"/>
                <a:gd name="connsiteX6" fmla="*/ 9490 w 10035"/>
                <a:gd name="connsiteY6" fmla="*/ 23 h 9985"/>
                <a:gd name="connsiteX7" fmla="*/ 9675 w 10035"/>
                <a:gd name="connsiteY7" fmla="*/ 42 h 9985"/>
                <a:gd name="connsiteX8" fmla="*/ 9829 w 10035"/>
                <a:gd name="connsiteY8" fmla="*/ 76 h 9985"/>
                <a:gd name="connsiteX9" fmla="*/ 9942 w 10035"/>
                <a:gd name="connsiteY9" fmla="*/ 133 h 9985"/>
                <a:gd name="connsiteX10" fmla="*/ 10014 w 10035"/>
                <a:gd name="connsiteY10" fmla="*/ 201 h 9985"/>
                <a:gd name="connsiteX11" fmla="*/ 10035 w 10035"/>
                <a:gd name="connsiteY11" fmla="*/ 292 h 9985"/>
                <a:gd name="connsiteX12" fmla="*/ 10001 w 10035"/>
                <a:gd name="connsiteY12" fmla="*/ 2673 h 9985"/>
                <a:gd name="connsiteX13" fmla="*/ 1177 w 10035"/>
                <a:gd name="connsiteY13" fmla="*/ 9985 h 9985"/>
                <a:gd name="connsiteX14" fmla="*/ 807 w 10035"/>
                <a:gd name="connsiteY14" fmla="*/ 9924 h 9985"/>
                <a:gd name="connsiteX15" fmla="*/ 498 w 10035"/>
                <a:gd name="connsiteY15" fmla="*/ 9833 h 9985"/>
                <a:gd name="connsiteX16" fmla="*/ 261 w 10035"/>
                <a:gd name="connsiteY16" fmla="*/ 9715 h 9985"/>
                <a:gd name="connsiteX17" fmla="*/ 86 w 10035"/>
                <a:gd name="connsiteY17" fmla="*/ 9579 h 9985"/>
                <a:gd name="connsiteX18" fmla="*/ 35 w 10035"/>
                <a:gd name="connsiteY18" fmla="*/ 9423 h 9985"/>
                <a:gd name="connsiteX19" fmla="*/ 0 w 10035"/>
                <a:gd name="connsiteY19" fmla="*/ 2691 h 9985"/>
                <a:gd name="connsiteX20" fmla="*/ 35 w 10035"/>
                <a:gd name="connsiteY20" fmla="*/ 292 h 9985"/>
                <a:gd name="connsiteX21" fmla="*/ 66 w 10035"/>
                <a:gd name="connsiteY21" fmla="*/ 201 h 9985"/>
                <a:gd name="connsiteX22" fmla="*/ 128 w 10035"/>
                <a:gd name="connsiteY22" fmla="*/ 133 h 9985"/>
                <a:gd name="connsiteX23" fmla="*/ 261 w 10035"/>
                <a:gd name="connsiteY23" fmla="*/ 76 h 9985"/>
                <a:gd name="connsiteX24" fmla="*/ 405 w 10035"/>
                <a:gd name="connsiteY24" fmla="*/ 42 h 9985"/>
                <a:gd name="connsiteX25" fmla="*/ 591 w 10035"/>
                <a:gd name="connsiteY25" fmla="*/ 23 h 9985"/>
                <a:gd name="connsiteX26" fmla="*/ 807 w 10035"/>
                <a:gd name="connsiteY26" fmla="*/ 8 h 9985"/>
                <a:gd name="connsiteX27" fmla="*/ 1043 w 10035"/>
                <a:gd name="connsiteY27" fmla="*/ 0 h 9985"/>
                <a:gd name="connsiteX28" fmla="*/ 1311 w 10035"/>
                <a:gd name="connsiteY28" fmla="*/ 0 h 9985"/>
                <a:gd name="connsiteX0" fmla="*/ 1306 w 10000"/>
                <a:gd name="connsiteY0" fmla="*/ 0 h 9939"/>
                <a:gd name="connsiteX1" fmla="*/ 1582 w 10000"/>
                <a:gd name="connsiteY1" fmla="*/ 0 h 9939"/>
                <a:gd name="connsiteX2" fmla="*/ 8441 w 10000"/>
                <a:gd name="connsiteY2" fmla="*/ 0 h 9939"/>
                <a:gd name="connsiteX3" fmla="*/ 8728 w 10000"/>
                <a:gd name="connsiteY3" fmla="*/ 0 h 9939"/>
                <a:gd name="connsiteX4" fmla="*/ 8985 w 10000"/>
                <a:gd name="connsiteY4" fmla="*/ 0 h 9939"/>
                <a:gd name="connsiteX5" fmla="*/ 9231 w 10000"/>
                <a:gd name="connsiteY5" fmla="*/ 8 h 9939"/>
                <a:gd name="connsiteX6" fmla="*/ 9457 w 10000"/>
                <a:gd name="connsiteY6" fmla="*/ 23 h 9939"/>
                <a:gd name="connsiteX7" fmla="*/ 9641 w 10000"/>
                <a:gd name="connsiteY7" fmla="*/ 42 h 9939"/>
                <a:gd name="connsiteX8" fmla="*/ 9795 w 10000"/>
                <a:gd name="connsiteY8" fmla="*/ 76 h 9939"/>
                <a:gd name="connsiteX9" fmla="*/ 9907 w 10000"/>
                <a:gd name="connsiteY9" fmla="*/ 133 h 9939"/>
                <a:gd name="connsiteX10" fmla="*/ 9979 w 10000"/>
                <a:gd name="connsiteY10" fmla="*/ 201 h 9939"/>
                <a:gd name="connsiteX11" fmla="*/ 10000 w 10000"/>
                <a:gd name="connsiteY11" fmla="*/ 292 h 9939"/>
                <a:gd name="connsiteX12" fmla="*/ 9966 w 10000"/>
                <a:gd name="connsiteY12" fmla="*/ 2677 h 9939"/>
                <a:gd name="connsiteX13" fmla="*/ 804 w 10000"/>
                <a:gd name="connsiteY13" fmla="*/ 9939 h 9939"/>
                <a:gd name="connsiteX14" fmla="*/ 496 w 10000"/>
                <a:gd name="connsiteY14" fmla="*/ 9848 h 9939"/>
                <a:gd name="connsiteX15" fmla="*/ 260 w 10000"/>
                <a:gd name="connsiteY15" fmla="*/ 9730 h 9939"/>
                <a:gd name="connsiteX16" fmla="*/ 86 w 10000"/>
                <a:gd name="connsiteY16" fmla="*/ 9593 h 9939"/>
                <a:gd name="connsiteX17" fmla="*/ 35 w 10000"/>
                <a:gd name="connsiteY17" fmla="*/ 9437 h 9939"/>
                <a:gd name="connsiteX18" fmla="*/ 0 w 10000"/>
                <a:gd name="connsiteY18" fmla="*/ 2695 h 9939"/>
                <a:gd name="connsiteX19" fmla="*/ 35 w 10000"/>
                <a:gd name="connsiteY19" fmla="*/ 292 h 9939"/>
                <a:gd name="connsiteX20" fmla="*/ 66 w 10000"/>
                <a:gd name="connsiteY20" fmla="*/ 201 h 9939"/>
                <a:gd name="connsiteX21" fmla="*/ 128 w 10000"/>
                <a:gd name="connsiteY21" fmla="*/ 133 h 9939"/>
                <a:gd name="connsiteX22" fmla="*/ 260 w 10000"/>
                <a:gd name="connsiteY22" fmla="*/ 76 h 9939"/>
                <a:gd name="connsiteX23" fmla="*/ 404 w 10000"/>
                <a:gd name="connsiteY23" fmla="*/ 42 h 9939"/>
                <a:gd name="connsiteX24" fmla="*/ 589 w 10000"/>
                <a:gd name="connsiteY24" fmla="*/ 23 h 9939"/>
                <a:gd name="connsiteX25" fmla="*/ 804 w 10000"/>
                <a:gd name="connsiteY25" fmla="*/ 8 h 9939"/>
                <a:gd name="connsiteX26" fmla="*/ 1039 w 10000"/>
                <a:gd name="connsiteY26" fmla="*/ 0 h 9939"/>
                <a:gd name="connsiteX27" fmla="*/ 1306 w 10000"/>
                <a:gd name="connsiteY27" fmla="*/ 0 h 9939"/>
                <a:gd name="connsiteX0" fmla="*/ 1306 w 10000"/>
                <a:gd name="connsiteY0" fmla="*/ 0 h 9908"/>
                <a:gd name="connsiteX1" fmla="*/ 1582 w 10000"/>
                <a:gd name="connsiteY1" fmla="*/ 0 h 9908"/>
                <a:gd name="connsiteX2" fmla="*/ 8441 w 10000"/>
                <a:gd name="connsiteY2" fmla="*/ 0 h 9908"/>
                <a:gd name="connsiteX3" fmla="*/ 8728 w 10000"/>
                <a:gd name="connsiteY3" fmla="*/ 0 h 9908"/>
                <a:gd name="connsiteX4" fmla="*/ 8985 w 10000"/>
                <a:gd name="connsiteY4" fmla="*/ 0 h 9908"/>
                <a:gd name="connsiteX5" fmla="*/ 9231 w 10000"/>
                <a:gd name="connsiteY5" fmla="*/ 8 h 9908"/>
                <a:gd name="connsiteX6" fmla="*/ 9457 w 10000"/>
                <a:gd name="connsiteY6" fmla="*/ 23 h 9908"/>
                <a:gd name="connsiteX7" fmla="*/ 9641 w 10000"/>
                <a:gd name="connsiteY7" fmla="*/ 42 h 9908"/>
                <a:gd name="connsiteX8" fmla="*/ 9795 w 10000"/>
                <a:gd name="connsiteY8" fmla="*/ 76 h 9908"/>
                <a:gd name="connsiteX9" fmla="*/ 9907 w 10000"/>
                <a:gd name="connsiteY9" fmla="*/ 134 h 9908"/>
                <a:gd name="connsiteX10" fmla="*/ 9979 w 10000"/>
                <a:gd name="connsiteY10" fmla="*/ 202 h 9908"/>
                <a:gd name="connsiteX11" fmla="*/ 10000 w 10000"/>
                <a:gd name="connsiteY11" fmla="*/ 294 h 9908"/>
                <a:gd name="connsiteX12" fmla="*/ 9966 w 10000"/>
                <a:gd name="connsiteY12" fmla="*/ 2693 h 9908"/>
                <a:gd name="connsiteX13" fmla="*/ 496 w 10000"/>
                <a:gd name="connsiteY13" fmla="*/ 9908 h 9908"/>
                <a:gd name="connsiteX14" fmla="*/ 260 w 10000"/>
                <a:gd name="connsiteY14" fmla="*/ 9790 h 9908"/>
                <a:gd name="connsiteX15" fmla="*/ 86 w 10000"/>
                <a:gd name="connsiteY15" fmla="*/ 9652 h 9908"/>
                <a:gd name="connsiteX16" fmla="*/ 35 w 10000"/>
                <a:gd name="connsiteY16" fmla="*/ 9495 h 9908"/>
                <a:gd name="connsiteX17" fmla="*/ 0 w 10000"/>
                <a:gd name="connsiteY17" fmla="*/ 2712 h 9908"/>
                <a:gd name="connsiteX18" fmla="*/ 35 w 10000"/>
                <a:gd name="connsiteY18" fmla="*/ 294 h 9908"/>
                <a:gd name="connsiteX19" fmla="*/ 66 w 10000"/>
                <a:gd name="connsiteY19" fmla="*/ 202 h 9908"/>
                <a:gd name="connsiteX20" fmla="*/ 128 w 10000"/>
                <a:gd name="connsiteY20" fmla="*/ 134 h 9908"/>
                <a:gd name="connsiteX21" fmla="*/ 260 w 10000"/>
                <a:gd name="connsiteY21" fmla="*/ 76 h 9908"/>
                <a:gd name="connsiteX22" fmla="*/ 404 w 10000"/>
                <a:gd name="connsiteY22" fmla="*/ 42 h 9908"/>
                <a:gd name="connsiteX23" fmla="*/ 589 w 10000"/>
                <a:gd name="connsiteY23" fmla="*/ 23 h 9908"/>
                <a:gd name="connsiteX24" fmla="*/ 804 w 10000"/>
                <a:gd name="connsiteY24" fmla="*/ 8 h 9908"/>
                <a:gd name="connsiteX25" fmla="*/ 1039 w 10000"/>
                <a:gd name="connsiteY25" fmla="*/ 0 h 9908"/>
                <a:gd name="connsiteX26" fmla="*/ 1306 w 10000"/>
                <a:gd name="connsiteY26" fmla="*/ 0 h 9908"/>
                <a:gd name="connsiteX0" fmla="*/ 1306 w 10000"/>
                <a:gd name="connsiteY0" fmla="*/ 0 h 9881"/>
                <a:gd name="connsiteX1" fmla="*/ 1582 w 10000"/>
                <a:gd name="connsiteY1" fmla="*/ 0 h 9881"/>
                <a:gd name="connsiteX2" fmla="*/ 8441 w 10000"/>
                <a:gd name="connsiteY2" fmla="*/ 0 h 9881"/>
                <a:gd name="connsiteX3" fmla="*/ 8728 w 10000"/>
                <a:gd name="connsiteY3" fmla="*/ 0 h 9881"/>
                <a:gd name="connsiteX4" fmla="*/ 8985 w 10000"/>
                <a:gd name="connsiteY4" fmla="*/ 0 h 9881"/>
                <a:gd name="connsiteX5" fmla="*/ 9231 w 10000"/>
                <a:gd name="connsiteY5" fmla="*/ 8 h 9881"/>
                <a:gd name="connsiteX6" fmla="*/ 9457 w 10000"/>
                <a:gd name="connsiteY6" fmla="*/ 23 h 9881"/>
                <a:gd name="connsiteX7" fmla="*/ 9641 w 10000"/>
                <a:gd name="connsiteY7" fmla="*/ 42 h 9881"/>
                <a:gd name="connsiteX8" fmla="*/ 9795 w 10000"/>
                <a:gd name="connsiteY8" fmla="*/ 77 h 9881"/>
                <a:gd name="connsiteX9" fmla="*/ 9907 w 10000"/>
                <a:gd name="connsiteY9" fmla="*/ 135 h 9881"/>
                <a:gd name="connsiteX10" fmla="*/ 9979 w 10000"/>
                <a:gd name="connsiteY10" fmla="*/ 204 h 9881"/>
                <a:gd name="connsiteX11" fmla="*/ 10000 w 10000"/>
                <a:gd name="connsiteY11" fmla="*/ 297 h 9881"/>
                <a:gd name="connsiteX12" fmla="*/ 9966 w 10000"/>
                <a:gd name="connsiteY12" fmla="*/ 2718 h 9881"/>
                <a:gd name="connsiteX13" fmla="*/ 260 w 10000"/>
                <a:gd name="connsiteY13" fmla="*/ 9881 h 9881"/>
                <a:gd name="connsiteX14" fmla="*/ 86 w 10000"/>
                <a:gd name="connsiteY14" fmla="*/ 9742 h 9881"/>
                <a:gd name="connsiteX15" fmla="*/ 35 w 10000"/>
                <a:gd name="connsiteY15" fmla="*/ 9583 h 9881"/>
                <a:gd name="connsiteX16" fmla="*/ 0 w 10000"/>
                <a:gd name="connsiteY16" fmla="*/ 2737 h 9881"/>
                <a:gd name="connsiteX17" fmla="*/ 35 w 10000"/>
                <a:gd name="connsiteY17" fmla="*/ 297 h 9881"/>
                <a:gd name="connsiteX18" fmla="*/ 66 w 10000"/>
                <a:gd name="connsiteY18" fmla="*/ 204 h 9881"/>
                <a:gd name="connsiteX19" fmla="*/ 128 w 10000"/>
                <a:gd name="connsiteY19" fmla="*/ 135 h 9881"/>
                <a:gd name="connsiteX20" fmla="*/ 260 w 10000"/>
                <a:gd name="connsiteY20" fmla="*/ 77 h 9881"/>
                <a:gd name="connsiteX21" fmla="*/ 404 w 10000"/>
                <a:gd name="connsiteY21" fmla="*/ 42 h 9881"/>
                <a:gd name="connsiteX22" fmla="*/ 589 w 10000"/>
                <a:gd name="connsiteY22" fmla="*/ 23 h 9881"/>
                <a:gd name="connsiteX23" fmla="*/ 804 w 10000"/>
                <a:gd name="connsiteY23" fmla="*/ 8 h 9881"/>
                <a:gd name="connsiteX24" fmla="*/ 1039 w 10000"/>
                <a:gd name="connsiteY24" fmla="*/ 0 h 9881"/>
                <a:gd name="connsiteX25" fmla="*/ 1306 w 10000"/>
                <a:gd name="connsiteY25" fmla="*/ 0 h 9881"/>
                <a:gd name="connsiteX0" fmla="*/ 1306 w 10000"/>
                <a:gd name="connsiteY0" fmla="*/ 0 h 9859"/>
                <a:gd name="connsiteX1" fmla="*/ 1582 w 10000"/>
                <a:gd name="connsiteY1" fmla="*/ 0 h 9859"/>
                <a:gd name="connsiteX2" fmla="*/ 8441 w 10000"/>
                <a:gd name="connsiteY2" fmla="*/ 0 h 9859"/>
                <a:gd name="connsiteX3" fmla="*/ 8728 w 10000"/>
                <a:gd name="connsiteY3" fmla="*/ 0 h 9859"/>
                <a:gd name="connsiteX4" fmla="*/ 8985 w 10000"/>
                <a:gd name="connsiteY4" fmla="*/ 0 h 9859"/>
                <a:gd name="connsiteX5" fmla="*/ 9231 w 10000"/>
                <a:gd name="connsiteY5" fmla="*/ 8 h 9859"/>
                <a:gd name="connsiteX6" fmla="*/ 9457 w 10000"/>
                <a:gd name="connsiteY6" fmla="*/ 23 h 9859"/>
                <a:gd name="connsiteX7" fmla="*/ 9641 w 10000"/>
                <a:gd name="connsiteY7" fmla="*/ 43 h 9859"/>
                <a:gd name="connsiteX8" fmla="*/ 9795 w 10000"/>
                <a:gd name="connsiteY8" fmla="*/ 78 h 9859"/>
                <a:gd name="connsiteX9" fmla="*/ 9907 w 10000"/>
                <a:gd name="connsiteY9" fmla="*/ 137 h 9859"/>
                <a:gd name="connsiteX10" fmla="*/ 9979 w 10000"/>
                <a:gd name="connsiteY10" fmla="*/ 206 h 9859"/>
                <a:gd name="connsiteX11" fmla="*/ 10000 w 10000"/>
                <a:gd name="connsiteY11" fmla="*/ 301 h 9859"/>
                <a:gd name="connsiteX12" fmla="*/ 9966 w 10000"/>
                <a:gd name="connsiteY12" fmla="*/ 2751 h 9859"/>
                <a:gd name="connsiteX13" fmla="*/ 86 w 10000"/>
                <a:gd name="connsiteY13" fmla="*/ 9859 h 9859"/>
                <a:gd name="connsiteX14" fmla="*/ 35 w 10000"/>
                <a:gd name="connsiteY14" fmla="*/ 9698 h 9859"/>
                <a:gd name="connsiteX15" fmla="*/ 0 w 10000"/>
                <a:gd name="connsiteY15" fmla="*/ 2770 h 9859"/>
                <a:gd name="connsiteX16" fmla="*/ 35 w 10000"/>
                <a:gd name="connsiteY16" fmla="*/ 301 h 9859"/>
                <a:gd name="connsiteX17" fmla="*/ 66 w 10000"/>
                <a:gd name="connsiteY17" fmla="*/ 206 h 9859"/>
                <a:gd name="connsiteX18" fmla="*/ 128 w 10000"/>
                <a:gd name="connsiteY18" fmla="*/ 137 h 9859"/>
                <a:gd name="connsiteX19" fmla="*/ 260 w 10000"/>
                <a:gd name="connsiteY19" fmla="*/ 78 h 9859"/>
                <a:gd name="connsiteX20" fmla="*/ 404 w 10000"/>
                <a:gd name="connsiteY20" fmla="*/ 43 h 9859"/>
                <a:gd name="connsiteX21" fmla="*/ 589 w 10000"/>
                <a:gd name="connsiteY21" fmla="*/ 23 h 9859"/>
                <a:gd name="connsiteX22" fmla="*/ 804 w 10000"/>
                <a:gd name="connsiteY22" fmla="*/ 8 h 9859"/>
                <a:gd name="connsiteX23" fmla="*/ 1039 w 10000"/>
                <a:gd name="connsiteY23" fmla="*/ 0 h 9859"/>
                <a:gd name="connsiteX24" fmla="*/ 1306 w 10000"/>
                <a:gd name="connsiteY24" fmla="*/ 0 h 9859"/>
                <a:gd name="connsiteX0" fmla="*/ 1306 w 10000"/>
                <a:gd name="connsiteY0" fmla="*/ 0 h 9837"/>
                <a:gd name="connsiteX1" fmla="*/ 1582 w 10000"/>
                <a:gd name="connsiteY1" fmla="*/ 0 h 9837"/>
                <a:gd name="connsiteX2" fmla="*/ 8441 w 10000"/>
                <a:gd name="connsiteY2" fmla="*/ 0 h 9837"/>
                <a:gd name="connsiteX3" fmla="*/ 8728 w 10000"/>
                <a:gd name="connsiteY3" fmla="*/ 0 h 9837"/>
                <a:gd name="connsiteX4" fmla="*/ 8985 w 10000"/>
                <a:gd name="connsiteY4" fmla="*/ 0 h 9837"/>
                <a:gd name="connsiteX5" fmla="*/ 9231 w 10000"/>
                <a:gd name="connsiteY5" fmla="*/ 8 h 9837"/>
                <a:gd name="connsiteX6" fmla="*/ 9457 w 10000"/>
                <a:gd name="connsiteY6" fmla="*/ 23 h 9837"/>
                <a:gd name="connsiteX7" fmla="*/ 9641 w 10000"/>
                <a:gd name="connsiteY7" fmla="*/ 44 h 9837"/>
                <a:gd name="connsiteX8" fmla="*/ 9795 w 10000"/>
                <a:gd name="connsiteY8" fmla="*/ 79 h 9837"/>
                <a:gd name="connsiteX9" fmla="*/ 9907 w 10000"/>
                <a:gd name="connsiteY9" fmla="*/ 139 h 9837"/>
                <a:gd name="connsiteX10" fmla="*/ 9979 w 10000"/>
                <a:gd name="connsiteY10" fmla="*/ 209 h 9837"/>
                <a:gd name="connsiteX11" fmla="*/ 10000 w 10000"/>
                <a:gd name="connsiteY11" fmla="*/ 305 h 9837"/>
                <a:gd name="connsiteX12" fmla="*/ 9966 w 10000"/>
                <a:gd name="connsiteY12" fmla="*/ 2790 h 9837"/>
                <a:gd name="connsiteX13" fmla="*/ 35 w 10000"/>
                <a:gd name="connsiteY13" fmla="*/ 9837 h 9837"/>
                <a:gd name="connsiteX14" fmla="*/ 0 w 10000"/>
                <a:gd name="connsiteY14" fmla="*/ 2810 h 9837"/>
                <a:gd name="connsiteX15" fmla="*/ 35 w 10000"/>
                <a:gd name="connsiteY15" fmla="*/ 305 h 9837"/>
                <a:gd name="connsiteX16" fmla="*/ 66 w 10000"/>
                <a:gd name="connsiteY16" fmla="*/ 209 h 9837"/>
                <a:gd name="connsiteX17" fmla="*/ 128 w 10000"/>
                <a:gd name="connsiteY17" fmla="*/ 139 h 9837"/>
                <a:gd name="connsiteX18" fmla="*/ 260 w 10000"/>
                <a:gd name="connsiteY18" fmla="*/ 79 h 9837"/>
                <a:gd name="connsiteX19" fmla="*/ 404 w 10000"/>
                <a:gd name="connsiteY19" fmla="*/ 44 h 9837"/>
                <a:gd name="connsiteX20" fmla="*/ 589 w 10000"/>
                <a:gd name="connsiteY20" fmla="*/ 23 h 9837"/>
                <a:gd name="connsiteX21" fmla="*/ 804 w 10000"/>
                <a:gd name="connsiteY21" fmla="*/ 8 h 9837"/>
                <a:gd name="connsiteX22" fmla="*/ 1039 w 10000"/>
                <a:gd name="connsiteY22" fmla="*/ 0 h 9837"/>
                <a:gd name="connsiteX23" fmla="*/ 1306 w 10000"/>
                <a:gd name="connsiteY23" fmla="*/ 0 h 9837"/>
                <a:gd name="connsiteX0" fmla="*/ 1306 w 10000"/>
                <a:gd name="connsiteY0" fmla="*/ 0 h 3163"/>
                <a:gd name="connsiteX1" fmla="*/ 1582 w 10000"/>
                <a:gd name="connsiteY1" fmla="*/ 0 h 3163"/>
                <a:gd name="connsiteX2" fmla="*/ 8441 w 10000"/>
                <a:gd name="connsiteY2" fmla="*/ 0 h 3163"/>
                <a:gd name="connsiteX3" fmla="*/ 8728 w 10000"/>
                <a:gd name="connsiteY3" fmla="*/ 0 h 3163"/>
                <a:gd name="connsiteX4" fmla="*/ 8985 w 10000"/>
                <a:gd name="connsiteY4" fmla="*/ 0 h 3163"/>
                <a:gd name="connsiteX5" fmla="*/ 9231 w 10000"/>
                <a:gd name="connsiteY5" fmla="*/ 8 h 3163"/>
                <a:gd name="connsiteX6" fmla="*/ 9457 w 10000"/>
                <a:gd name="connsiteY6" fmla="*/ 23 h 3163"/>
                <a:gd name="connsiteX7" fmla="*/ 9641 w 10000"/>
                <a:gd name="connsiteY7" fmla="*/ 45 h 3163"/>
                <a:gd name="connsiteX8" fmla="*/ 9795 w 10000"/>
                <a:gd name="connsiteY8" fmla="*/ 80 h 3163"/>
                <a:gd name="connsiteX9" fmla="*/ 9907 w 10000"/>
                <a:gd name="connsiteY9" fmla="*/ 141 h 3163"/>
                <a:gd name="connsiteX10" fmla="*/ 9979 w 10000"/>
                <a:gd name="connsiteY10" fmla="*/ 212 h 3163"/>
                <a:gd name="connsiteX11" fmla="*/ 10000 w 10000"/>
                <a:gd name="connsiteY11" fmla="*/ 310 h 3163"/>
                <a:gd name="connsiteX12" fmla="*/ 9966 w 10000"/>
                <a:gd name="connsiteY12" fmla="*/ 2836 h 3163"/>
                <a:gd name="connsiteX13" fmla="*/ 0 w 10000"/>
                <a:gd name="connsiteY13" fmla="*/ 2857 h 3163"/>
                <a:gd name="connsiteX14" fmla="*/ 35 w 10000"/>
                <a:gd name="connsiteY14" fmla="*/ 310 h 3163"/>
                <a:gd name="connsiteX15" fmla="*/ 66 w 10000"/>
                <a:gd name="connsiteY15" fmla="*/ 212 h 3163"/>
                <a:gd name="connsiteX16" fmla="*/ 128 w 10000"/>
                <a:gd name="connsiteY16" fmla="*/ 141 h 3163"/>
                <a:gd name="connsiteX17" fmla="*/ 260 w 10000"/>
                <a:gd name="connsiteY17" fmla="*/ 80 h 3163"/>
                <a:gd name="connsiteX18" fmla="*/ 404 w 10000"/>
                <a:gd name="connsiteY18" fmla="*/ 45 h 3163"/>
                <a:gd name="connsiteX19" fmla="*/ 589 w 10000"/>
                <a:gd name="connsiteY19" fmla="*/ 23 h 3163"/>
                <a:gd name="connsiteX20" fmla="*/ 804 w 10000"/>
                <a:gd name="connsiteY20" fmla="*/ 8 h 3163"/>
                <a:gd name="connsiteX21" fmla="*/ 1039 w 10000"/>
                <a:gd name="connsiteY21" fmla="*/ 0 h 3163"/>
                <a:gd name="connsiteX22" fmla="*/ 1306 w 10000"/>
                <a:gd name="connsiteY22" fmla="*/ 0 h 3163"/>
                <a:gd name="connsiteX0" fmla="*/ 1306 w 10000"/>
                <a:gd name="connsiteY0" fmla="*/ 0 h 9033"/>
                <a:gd name="connsiteX1" fmla="*/ 1582 w 10000"/>
                <a:gd name="connsiteY1" fmla="*/ 0 h 9033"/>
                <a:gd name="connsiteX2" fmla="*/ 8441 w 10000"/>
                <a:gd name="connsiteY2" fmla="*/ 0 h 9033"/>
                <a:gd name="connsiteX3" fmla="*/ 8728 w 10000"/>
                <a:gd name="connsiteY3" fmla="*/ 0 h 9033"/>
                <a:gd name="connsiteX4" fmla="*/ 8985 w 10000"/>
                <a:gd name="connsiteY4" fmla="*/ 0 h 9033"/>
                <a:gd name="connsiteX5" fmla="*/ 9231 w 10000"/>
                <a:gd name="connsiteY5" fmla="*/ 25 h 9033"/>
                <a:gd name="connsiteX6" fmla="*/ 9457 w 10000"/>
                <a:gd name="connsiteY6" fmla="*/ 73 h 9033"/>
                <a:gd name="connsiteX7" fmla="*/ 9641 w 10000"/>
                <a:gd name="connsiteY7" fmla="*/ 142 h 9033"/>
                <a:gd name="connsiteX8" fmla="*/ 9795 w 10000"/>
                <a:gd name="connsiteY8" fmla="*/ 253 h 9033"/>
                <a:gd name="connsiteX9" fmla="*/ 9907 w 10000"/>
                <a:gd name="connsiteY9" fmla="*/ 446 h 9033"/>
                <a:gd name="connsiteX10" fmla="*/ 9979 w 10000"/>
                <a:gd name="connsiteY10" fmla="*/ 670 h 9033"/>
                <a:gd name="connsiteX11" fmla="*/ 10000 w 10000"/>
                <a:gd name="connsiteY11" fmla="*/ 980 h 9033"/>
                <a:gd name="connsiteX12" fmla="*/ 9966 w 10000"/>
                <a:gd name="connsiteY12" fmla="*/ 8966 h 9033"/>
                <a:gd name="connsiteX13" fmla="*/ 0 w 10000"/>
                <a:gd name="connsiteY13" fmla="*/ 9033 h 9033"/>
                <a:gd name="connsiteX14" fmla="*/ 35 w 10000"/>
                <a:gd name="connsiteY14" fmla="*/ 980 h 9033"/>
                <a:gd name="connsiteX15" fmla="*/ 66 w 10000"/>
                <a:gd name="connsiteY15" fmla="*/ 670 h 9033"/>
                <a:gd name="connsiteX16" fmla="*/ 128 w 10000"/>
                <a:gd name="connsiteY16" fmla="*/ 446 h 9033"/>
                <a:gd name="connsiteX17" fmla="*/ 260 w 10000"/>
                <a:gd name="connsiteY17" fmla="*/ 253 h 9033"/>
                <a:gd name="connsiteX18" fmla="*/ 404 w 10000"/>
                <a:gd name="connsiteY18" fmla="*/ 142 h 9033"/>
                <a:gd name="connsiteX19" fmla="*/ 589 w 10000"/>
                <a:gd name="connsiteY19" fmla="*/ 73 h 9033"/>
                <a:gd name="connsiteX20" fmla="*/ 804 w 10000"/>
                <a:gd name="connsiteY20" fmla="*/ 25 h 9033"/>
                <a:gd name="connsiteX21" fmla="*/ 1039 w 10000"/>
                <a:gd name="connsiteY21" fmla="*/ 0 h 9033"/>
                <a:gd name="connsiteX22" fmla="*/ 1306 w 10000"/>
                <a:gd name="connsiteY22" fmla="*/ 0 h 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9033">
                  <a:moveTo>
                    <a:pt x="1306" y="0"/>
                  </a:moveTo>
                  <a:lnTo>
                    <a:pt x="1582" y="0"/>
                  </a:lnTo>
                  <a:lnTo>
                    <a:pt x="8441" y="0"/>
                  </a:lnTo>
                  <a:lnTo>
                    <a:pt x="8728" y="0"/>
                  </a:lnTo>
                  <a:lnTo>
                    <a:pt x="8985" y="0"/>
                  </a:lnTo>
                  <a:lnTo>
                    <a:pt x="9231" y="25"/>
                  </a:lnTo>
                  <a:lnTo>
                    <a:pt x="9457" y="73"/>
                  </a:lnTo>
                  <a:lnTo>
                    <a:pt x="9641" y="142"/>
                  </a:lnTo>
                  <a:lnTo>
                    <a:pt x="9795" y="253"/>
                  </a:lnTo>
                  <a:lnTo>
                    <a:pt x="9907" y="446"/>
                  </a:lnTo>
                  <a:cubicBezTo>
                    <a:pt x="9931" y="522"/>
                    <a:pt x="9955" y="598"/>
                    <a:pt x="9979" y="670"/>
                  </a:cubicBezTo>
                  <a:cubicBezTo>
                    <a:pt x="9986" y="771"/>
                    <a:pt x="9993" y="879"/>
                    <a:pt x="10000" y="980"/>
                  </a:cubicBezTo>
                  <a:cubicBezTo>
                    <a:pt x="9989" y="3645"/>
                    <a:pt x="9977" y="6310"/>
                    <a:pt x="9966" y="8966"/>
                  </a:cubicBezTo>
                  <a:lnTo>
                    <a:pt x="0" y="9033"/>
                  </a:lnTo>
                  <a:cubicBezTo>
                    <a:pt x="12" y="6348"/>
                    <a:pt x="23" y="3664"/>
                    <a:pt x="35" y="980"/>
                  </a:cubicBezTo>
                  <a:cubicBezTo>
                    <a:pt x="45" y="879"/>
                    <a:pt x="56" y="771"/>
                    <a:pt x="66" y="670"/>
                  </a:cubicBezTo>
                  <a:cubicBezTo>
                    <a:pt x="87" y="598"/>
                    <a:pt x="107" y="522"/>
                    <a:pt x="128" y="446"/>
                  </a:cubicBezTo>
                  <a:lnTo>
                    <a:pt x="260" y="253"/>
                  </a:lnTo>
                  <a:lnTo>
                    <a:pt x="404" y="142"/>
                  </a:lnTo>
                  <a:lnTo>
                    <a:pt x="589" y="73"/>
                  </a:lnTo>
                  <a:lnTo>
                    <a:pt x="804" y="25"/>
                  </a:lnTo>
                  <a:lnTo>
                    <a:pt x="1039" y="0"/>
                  </a:lnTo>
                  <a:lnTo>
                    <a:pt x="1306" y="0"/>
                  </a:lnTo>
                  <a:close/>
                </a:path>
              </a:pathLst>
            </a:custGeom>
            <a:gradFill>
              <a:gsLst>
                <a:gs pos="83000">
                  <a:schemeClr val="bg1">
                    <a:lumMod val="63000"/>
                  </a:schemeClr>
                </a:gs>
                <a:gs pos="0">
                  <a:srgbClr val="5A5A5A">
                    <a:lumMod val="54000"/>
                  </a:srgbClr>
                </a:gs>
                <a:gs pos="39195">
                  <a:schemeClr val="bg1">
                    <a:lumMod val="89000"/>
                    <a:lumOff val="11000"/>
                  </a:schemeClr>
                </a:gs>
                <a:gs pos="62000">
                  <a:srgbClr val="000000">
                    <a:lumMod val="77000"/>
                  </a:srgbClr>
                </a:gs>
                <a:gs pos="13000">
                  <a:schemeClr val="bg1">
                    <a:lumMod val="65000"/>
                  </a:schemeClr>
                </a:gs>
                <a:gs pos="100000">
                  <a:schemeClr val="tx1">
                    <a:alpha val="53000"/>
                    <a:lumMod val="66000"/>
                    <a:lumOff val="34000"/>
                  </a:schemeClr>
                </a:gs>
              </a:gsLst>
              <a:lin ang="0" scaled="1"/>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13"/>
            <p:cNvSpPr>
              <a:spLocks/>
            </p:cNvSpPr>
            <p:nvPr/>
          </p:nvSpPr>
          <p:spPr bwMode="auto">
            <a:xfrm rot="3243413">
              <a:off x="4649429" y="4520863"/>
              <a:ext cx="651404" cy="74522"/>
            </a:xfrm>
            <a:custGeom>
              <a:avLst/>
              <a:gdLst>
                <a:gd name="T0" fmla="*/ 55 w 979"/>
                <a:gd name="T1" fmla="*/ 0 h 112"/>
                <a:gd name="T2" fmla="*/ 925 w 979"/>
                <a:gd name="T3" fmla="*/ 0 h 112"/>
                <a:gd name="T4" fmla="*/ 947 w 979"/>
                <a:gd name="T5" fmla="*/ 4 h 112"/>
                <a:gd name="T6" fmla="*/ 963 w 979"/>
                <a:gd name="T7" fmla="*/ 17 h 112"/>
                <a:gd name="T8" fmla="*/ 976 w 979"/>
                <a:gd name="T9" fmla="*/ 35 h 112"/>
                <a:gd name="T10" fmla="*/ 979 w 979"/>
                <a:gd name="T11" fmla="*/ 55 h 112"/>
                <a:gd name="T12" fmla="*/ 976 w 979"/>
                <a:gd name="T13" fmla="*/ 77 h 112"/>
                <a:gd name="T14" fmla="*/ 963 w 979"/>
                <a:gd name="T15" fmla="*/ 95 h 112"/>
                <a:gd name="T16" fmla="*/ 947 w 979"/>
                <a:gd name="T17" fmla="*/ 106 h 112"/>
                <a:gd name="T18" fmla="*/ 925 w 979"/>
                <a:gd name="T19" fmla="*/ 112 h 112"/>
                <a:gd name="T20" fmla="*/ 55 w 979"/>
                <a:gd name="T21" fmla="*/ 112 h 112"/>
                <a:gd name="T22" fmla="*/ 35 w 979"/>
                <a:gd name="T23" fmla="*/ 106 h 112"/>
                <a:gd name="T24" fmla="*/ 16 w 979"/>
                <a:gd name="T25" fmla="*/ 95 h 112"/>
                <a:gd name="T26" fmla="*/ 4 w 979"/>
                <a:gd name="T27" fmla="*/ 77 h 112"/>
                <a:gd name="T28" fmla="*/ 0 w 979"/>
                <a:gd name="T29" fmla="*/ 55 h 112"/>
                <a:gd name="T30" fmla="*/ 4 w 979"/>
                <a:gd name="T31" fmla="*/ 35 h 112"/>
                <a:gd name="T32" fmla="*/ 16 w 979"/>
                <a:gd name="T33" fmla="*/ 17 h 112"/>
                <a:gd name="T34" fmla="*/ 35 w 979"/>
                <a:gd name="T35" fmla="*/ 4 h 112"/>
                <a:gd name="T36" fmla="*/ 55 w 979"/>
                <a:gd name="T3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9" h="112">
                  <a:moveTo>
                    <a:pt x="55" y="0"/>
                  </a:moveTo>
                  <a:lnTo>
                    <a:pt x="925" y="0"/>
                  </a:lnTo>
                  <a:lnTo>
                    <a:pt x="947" y="4"/>
                  </a:lnTo>
                  <a:lnTo>
                    <a:pt x="963" y="17"/>
                  </a:lnTo>
                  <a:lnTo>
                    <a:pt x="976" y="35"/>
                  </a:lnTo>
                  <a:lnTo>
                    <a:pt x="979" y="55"/>
                  </a:lnTo>
                  <a:lnTo>
                    <a:pt x="976" y="77"/>
                  </a:lnTo>
                  <a:lnTo>
                    <a:pt x="963" y="95"/>
                  </a:lnTo>
                  <a:lnTo>
                    <a:pt x="947" y="106"/>
                  </a:lnTo>
                  <a:lnTo>
                    <a:pt x="925" y="112"/>
                  </a:lnTo>
                  <a:lnTo>
                    <a:pt x="55" y="112"/>
                  </a:lnTo>
                  <a:lnTo>
                    <a:pt x="35" y="106"/>
                  </a:lnTo>
                  <a:lnTo>
                    <a:pt x="16" y="95"/>
                  </a:lnTo>
                  <a:lnTo>
                    <a:pt x="4" y="77"/>
                  </a:lnTo>
                  <a:lnTo>
                    <a:pt x="0" y="55"/>
                  </a:lnTo>
                  <a:lnTo>
                    <a:pt x="4" y="35"/>
                  </a:lnTo>
                  <a:lnTo>
                    <a:pt x="16" y="17"/>
                  </a:lnTo>
                  <a:lnTo>
                    <a:pt x="35" y="4"/>
                  </a:lnTo>
                  <a:lnTo>
                    <a:pt x="55" y="0"/>
                  </a:lnTo>
                  <a:close/>
                </a:path>
              </a:pathLst>
            </a:custGeom>
            <a:gradFill>
              <a:gsLst>
                <a:gs pos="1000">
                  <a:schemeClr val="bg1">
                    <a:lumMod val="50000"/>
                  </a:schemeClr>
                </a:gs>
                <a:gs pos="100000">
                  <a:schemeClr val="bg1">
                    <a:lumMod val="50000"/>
                  </a:schemeClr>
                </a:gs>
                <a:gs pos="46000">
                  <a:schemeClr val="bg1">
                    <a:lumMod val="95000"/>
                  </a:schemeClr>
                </a:gs>
              </a:gsLst>
              <a:lin ang="5400000" scaled="1"/>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3"/>
            <p:cNvSpPr>
              <a:spLocks/>
            </p:cNvSpPr>
            <p:nvPr/>
          </p:nvSpPr>
          <p:spPr bwMode="auto">
            <a:xfrm rot="3243413">
              <a:off x="4581473" y="4559937"/>
              <a:ext cx="651404" cy="98887"/>
            </a:xfrm>
            <a:custGeom>
              <a:avLst/>
              <a:gdLst>
                <a:gd name="T0" fmla="*/ 55 w 979"/>
                <a:gd name="T1" fmla="*/ 0 h 112"/>
                <a:gd name="T2" fmla="*/ 925 w 979"/>
                <a:gd name="T3" fmla="*/ 0 h 112"/>
                <a:gd name="T4" fmla="*/ 947 w 979"/>
                <a:gd name="T5" fmla="*/ 4 h 112"/>
                <a:gd name="T6" fmla="*/ 963 w 979"/>
                <a:gd name="T7" fmla="*/ 17 h 112"/>
                <a:gd name="T8" fmla="*/ 976 w 979"/>
                <a:gd name="T9" fmla="*/ 35 h 112"/>
                <a:gd name="T10" fmla="*/ 979 w 979"/>
                <a:gd name="T11" fmla="*/ 55 h 112"/>
                <a:gd name="T12" fmla="*/ 976 w 979"/>
                <a:gd name="T13" fmla="*/ 77 h 112"/>
                <a:gd name="T14" fmla="*/ 963 w 979"/>
                <a:gd name="T15" fmla="*/ 95 h 112"/>
                <a:gd name="T16" fmla="*/ 947 w 979"/>
                <a:gd name="T17" fmla="*/ 106 h 112"/>
                <a:gd name="T18" fmla="*/ 925 w 979"/>
                <a:gd name="T19" fmla="*/ 112 h 112"/>
                <a:gd name="T20" fmla="*/ 55 w 979"/>
                <a:gd name="T21" fmla="*/ 112 h 112"/>
                <a:gd name="T22" fmla="*/ 35 w 979"/>
                <a:gd name="T23" fmla="*/ 106 h 112"/>
                <a:gd name="T24" fmla="*/ 16 w 979"/>
                <a:gd name="T25" fmla="*/ 95 h 112"/>
                <a:gd name="T26" fmla="*/ 4 w 979"/>
                <a:gd name="T27" fmla="*/ 77 h 112"/>
                <a:gd name="T28" fmla="*/ 0 w 979"/>
                <a:gd name="T29" fmla="*/ 55 h 112"/>
                <a:gd name="T30" fmla="*/ 4 w 979"/>
                <a:gd name="T31" fmla="*/ 35 h 112"/>
                <a:gd name="T32" fmla="*/ 16 w 979"/>
                <a:gd name="T33" fmla="*/ 17 h 112"/>
                <a:gd name="T34" fmla="*/ 35 w 979"/>
                <a:gd name="T35" fmla="*/ 4 h 112"/>
                <a:gd name="T36" fmla="*/ 55 w 979"/>
                <a:gd name="T3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9" h="112">
                  <a:moveTo>
                    <a:pt x="55" y="0"/>
                  </a:moveTo>
                  <a:lnTo>
                    <a:pt x="925" y="0"/>
                  </a:lnTo>
                  <a:lnTo>
                    <a:pt x="947" y="4"/>
                  </a:lnTo>
                  <a:lnTo>
                    <a:pt x="963" y="17"/>
                  </a:lnTo>
                  <a:lnTo>
                    <a:pt x="976" y="35"/>
                  </a:lnTo>
                  <a:lnTo>
                    <a:pt x="979" y="55"/>
                  </a:lnTo>
                  <a:lnTo>
                    <a:pt x="976" y="77"/>
                  </a:lnTo>
                  <a:lnTo>
                    <a:pt x="963" y="95"/>
                  </a:lnTo>
                  <a:lnTo>
                    <a:pt x="947" y="106"/>
                  </a:lnTo>
                  <a:lnTo>
                    <a:pt x="925" y="112"/>
                  </a:lnTo>
                  <a:lnTo>
                    <a:pt x="55" y="112"/>
                  </a:lnTo>
                  <a:lnTo>
                    <a:pt x="35" y="106"/>
                  </a:lnTo>
                  <a:lnTo>
                    <a:pt x="16" y="95"/>
                  </a:lnTo>
                  <a:lnTo>
                    <a:pt x="4" y="77"/>
                  </a:lnTo>
                  <a:lnTo>
                    <a:pt x="0" y="55"/>
                  </a:lnTo>
                  <a:lnTo>
                    <a:pt x="4" y="35"/>
                  </a:lnTo>
                  <a:lnTo>
                    <a:pt x="16" y="17"/>
                  </a:lnTo>
                  <a:lnTo>
                    <a:pt x="35" y="4"/>
                  </a:lnTo>
                  <a:lnTo>
                    <a:pt x="55" y="0"/>
                  </a:lnTo>
                  <a:close/>
                </a:path>
              </a:pathLst>
            </a:custGeom>
            <a:gradFill flip="none" rotWithShape="1">
              <a:gsLst>
                <a:gs pos="1000">
                  <a:schemeClr val="bg1">
                    <a:lumMod val="50000"/>
                  </a:schemeClr>
                </a:gs>
                <a:gs pos="100000">
                  <a:schemeClr val="bg1">
                    <a:lumMod val="50000"/>
                  </a:schemeClr>
                </a:gs>
                <a:gs pos="46000">
                  <a:schemeClr val="bg1">
                    <a:lumMod val="95000"/>
                  </a:schemeClr>
                </a:gs>
              </a:gsLst>
              <a:lin ang="54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37"/>
          <p:cNvGrpSpPr/>
          <p:nvPr/>
        </p:nvGrpSpPr>
        <p:grpSpPr>
          <a:xfrm>
            <a:off x="4555063" y="1676403"/>
            <a:ext cx="1211625" cy="542486"/>
            <a:chOff x="2220087" y="1905000"/>
            <a:chExt cx="2197925" cy="838200"/>
          </a:xfrm>
        </p:grpSpPr>
        <p:cxnSp>
          <p:nvCxnSpPr>
            <p:cNvPr id="44" name="Straight Connector 43"/>
            <p:cNvCxnSpPr/>
            <p:nvPr/>
          </p:nvCxnSpPr>
          <p:spPr>
            <a:xfrm>
              <a:off x="2220087" y="1905000"/>
              <a:ext cx="1371600" cy="0"/>
            </a:xfrm>
            <a:prstGeom prst="line">
              <a:avLst/>
            </a:prstGeom>
            <a:ln w="28575">
              <a:solidFill>
                <a:srgbClr val="401346"/>
              </a:solidFill>
              <a:headEnd type="oval" w="lg" len="lg"/>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79812" y="1905000"/>
              <a:ext cx="838200" cy="838200"/>
            </a:xfrm>
            <a:prstGeom prst="line">
              <a:avLst/>
            </a:prstGeom>
            <a:ln w="28575">
              <a:solidFill>
                <a:srgbClr val="401346"/>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flipH="1">
            <a:off x="7107809" y="1676403"/>
            <a:ext cx="1151362" cy="542485"/>
            <a:chOff x="2220087" y="1905000"/>
            <a:chExt cx="2197925" cy="838200"/>
          </a:xfrm>
        </p:grpSpPr>
        <p:cxnSp>
          <p:nvCxnSpPr>
            <p:cNvPr id="33" name="Straight Connector 32"/>
            <p:cNvCxnSpPr/>
            <p:nvPr/>
          </p:nvCxnSpPr>
          <p:spPr>
            <a:xfrm>
              <a:off x="2220087" y="1905000"/>
              <a:ext cx="1371600" cy="0"/>
            </a:xfrm>
            <a:prstGeom prst="line">
              <a:avLst/>
            </a:prstGeom>
            <a:ln w="28575">
              <a:solidFill>
                <a:srgbClr val="401346"/>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79812" y="1905000"/>
              <a:ext cx="838200" cy="838200"/>
            </a:xfrm>
            <a:prstGeom prst="line">
              <a:avLst/>
            </a:prstGeom>
            <a:ln w="28575">
              <a:solidFill>
                <a:srgbClr val="401346"/>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7220660" y="4023411"/>
            <a:ext cx="1038512" cy="550468"/>
            <a:chOff x="2220087" y="1904998"/>
            <a:chExt cx="2333436" cy="923078"/>
          </a:xfrm>
        </p:grpSpPr>
        <p:cxnSp>
          <p:nvCxnSpPr>
            <p:cNvPr id="30" name="Straight Connector 29"/>
            <p:cNvCxnSpPr/>
            <p:nvPr/>
          </p:nvCxnSpPr>
          <p:spPr>
            <a:xfrm>
              <a:off x="2220087" y="1905000"/>
              <a:ext cx="1371600" cy="0"/>
            </a:xfrm>
            <a:prstGeom prst="line">
              <a:avLst/>
            </a:prstGeom>
            <a:ln w="28575">
              <a:solidFill>
                <a:srgbClr val="401346"/>
              </a:solidFill>
              <a:head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3579807" y="1904998"/>
              <a:ext cx="973716" cy="923078"/>
            </a:xfrm>
            <a:prstGeom prst="line">
              <a:avLst/>
            </a:prstGeom>
            <a:ln w="28575">
              <a:solidFill>
                <a:srgbClr val="401346"/>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798327" y="1467499"/>
            <a:ext cx="3364191" cy="2459408"/>
            <a:chOff x="-153299" y="1746335"/>
            <a:chExt cx="3364189" cy="2462213"/>
          </a:xfrm>
        </p:grpSpPr>
        <p:sp>
          <p:nvSpPr>
            <p:cNvPr id="48" name="TextBox 47"/>
            <p:cNvSpPr txBox="1"/>
            <p:nvPr/>
          </p:nvSpPr>
          <p:spPr>
            <a:xfrm>
              <a:off x="989012" y="2138065"/>
              <a:ext cx="2133600" cy="286232"/>
            </a:xfrm>
            <a:prstGeom prst="rect">
              <a:avLst/>
            </a:prstGeom>
            <a:noFill/>
          </p:spPr>
          <p:txBody>
            <a:bodyPr wrap="square" rtlCol="0">
              <a:spAutoFit/>
            </a:bodyPr>
            <a:lstStyle/>
            <a:p>
              <a:pPr marL="0" marR="0" lvl="0" indent="0" algn="r" defTabSz="1218987" rtl="0" eaLnBrk="1" fontAlgn="auto" latinLnBrk="0" hangingPunct="1">
                <a:lnSpc>
                  <a:spcPct val="9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1346"/>
                </a:solidFill>
                <a:effectLst/>
                <a:uLnTx/>
                <a:uFillTx/>
                <a:latin typeface="Metropolis" panose="00000500000000000000" pitchFamily="50" charset="0"/>
                <a:cs typeface="Arial" pitchFamily="34" charset="0"/>
              </a:endParaRPr>
            </a:p>
          </p:txBody>
        </p:sp>
        <p:sp>
          <p:nvSpPr>
            <p:cNvPr id="49" name="TextBox 48"/>
            <p:cNvSpPr txBox="1"/>
            <p:nvPr/>
          </p:nvSpPr>
          <p:spPr>
            <a:xfrm>
              <a:off x="-153299" y="1746335"/>
              <a:ext cx="3364189" cy="2462213"/>
            </a:xfrm>
            <a:prstGeom prst="rect">
              <a:avLst/>
            </a:prstGeom>
            <a:noFill/>
          </p:spPr>
          <p:txBody>
            <a:bodyPr wrap="square" rtlCol="0">
              <a:spAutoFit/>
            </a:bodyPr>
            <a:lstStyle/>
            <a:p>
              <a:pPr marL="265113" indent="-265113">
                <a:defRPr/>
              </a:pPr>
              <a:r>
                <a:rPr kumimoji="0" lang="en-US" sz="1400" b="1" i="0" u="none" strike="noStrike" kern="1200" cap="none" spc="0" normalizeH="0" baseline="0" noProof="0" dirty="0">
                  <a:ln>
                    <a:noFill/>
                  </a:ln>
                  <a:solidFill>
                    <a:srgbClr val="401346"/>
                  </a:solidFill>
                  <a:effectLst/>
                  <a:uLnTx/>
                  <a:uFillTx/>
                  <a:latin typeface="Metropolis" panose="00000500000000000000" pitchFamily="50" charset="0"/>
                </a:rPr>
                <a:t>1.   No evidence to support </a:t>
              </a:r>
              <a:r>
                <a:rPr kumimoji="0" lang="en-US" sz="1400" i="0" u="none" strike="noStrike" kern="1200" cap="none" spc="0" normalizeH="0" baseline="0" noProof="0" dirty="0">
                  <a:ln>
                    <a:noFill/>
                  </a:ln>
                  <a:solidFill>
                    <a:srgbClr val="401346"/>
                  </a:solidFill>
                  <a:effectLst/>
                  <a:uLnTx/>
                  <a:uFillTx/>
                  <a:latin typeface="Metropolis" panose="00000500000000000000" pitchFamily="50" charset="0"/>
                </a:rPr>
                <a:t>child maltreatment </a:t>
              </a:r>
              <a:r>
                <a:rPr kumimoji="0" lang="en-US" sz="1400" b="1" i="0" u="none" strike="noStrike" kern="1200" cap="none" spc="0" normalizeH="0" baseline="0" noProof="0" dirty="0">
                  <a:ln>
                    <a:noFill/>
                  </a:ln>
                  <a:solidFill>
                    <a:srgbClr val="401346"/>
                  </a:solidFill>
                  <a:effectLst/>
                  <a:uLnTx/>
                  <a:uFillTx/>
                  <a:latin typeface="Metropolis" panose="00000500000000000000" pitchFamily="50" charset="0"/>
                </a:rPr>
                <a:t>screening</a:t>
              </a:r>
              <a:r>
                <a:rPr kumimoji="0" lang="en-US" sz="1400" i="0" u="none" strike="noStrike" kern="1200" cap="none" spc="0" normalizeH="0" baseline="0" noProof="0" dirty="0">
                  <a:ln>
                    <a:noFill/>
                  </a:ln>
                  <a:solidFill>
                    <a:srgbClr val="401346"/>
                  </a:solidFill>
                  <a:effectLst/>
                  <a:uLnTx/>
                  <a:uFillTx/>
                  <a:latin typeface="Metropolis" panose="00000500000000000000" pitchFamily="50" charset="0"/>
                </a:rPr>
                <a:t>  </a:t>
              </a:r>
              <a:r>
                <a:rPr kumimoji="0" lang="en-US" sz="1400" b="0" i="0" u="none" strike="noStrike" kern="1200" cap="none" spc="0" normalizeH="0" baseline="0" noProof="0" dirty="0">
                  <a:ln>
                    <a:noFill/>
                  </a:ln>
                  <a:solidFill>
                    <a:srgbClr val="401346"/>
                  </a:solidFill>
                  <a:effectLst/>
                  <a:uLnTx/>
                  <a:uFillTx/>
                  <a:latin typeface="Metropolis" panose="00000500000000000000" pitchFamily="50" charset="0"/>
                </a:rPr>
                <a:t>(</a:t>
              </a:r>
              <a:r>
                <a:rPr lang="en-US" sz="1400" dirty="0">
                  <a:solidFill>
                    <a:srgbClr val="401346"/>
                  </a:solidFill>
                  <a:latin typeface="Metropolis" panose="00000500000000000000" pitchFamily="50" charset="0"/>
                </a:rPr>
                <a:t>McTavish et al., 2020; WHO, 2018</a:t>
              </a:r>
              <a:r>
                <a:rPr kumimoji="0" lang="en-US" sz="1400" b="0" i="0" u="none" strike="noStrike" kern="1200" cap="none" spc="0" normalizeH="0" baseline="0" noProof="0" dirty="0">
                  <a:ln>
                    <a:noFill/>
                  </a:ln>
                  <a:solidFill>
                    <a:srgbClr val="401346"/>
                  </a:solidFill>
                  <a:effectLst/>
                  <a:uLnTx/>
                  <a:uFillTx/>
                  <a:latin typeface="Metropolis" panose="00000500000000000000" pitchFamily="50" charset="0"/>
                </a:rPr>
                <a:t>) </a:t>
              </a:r>
              <a:endParaRPr kumimoji="0" lang="en-US" sz="1400" b="0" i="0" u="none" strike="noStrike" kern="1200" cap="none" spc="0" normalizeH="0" noProof="0" dirty="0">
                <a:ln>
                  <a:noFill/>
                </a:ln>
                <a:solidFill>
                  <a:srgbClr val="401346"/>
                </a:solidFill>
                <a:effectLst/>
                <a:uLnTx/>
                <a:uFillTx/>
                <a:latin typeface="Metropolis" panose="00000500000000000000" pitchFamily="50" charset="0"/>
              </a:endParaRPr>
            </a:p>
            <a:p>
              <a:pPr>
                <a:defRPr/>
              </a:pPr>
              <a:endParaRPr lang="en-US" sz="1400" dirty="0">
                <a:solidFill>
                  <a:srgbClr val="401346"/>
                </a:solidFill>
                <a:latin typeface="Metropolis" panose="00000500000000000000" pitchFamily="50" charset="0"/>
              </a:endParaRPr>
            </a:p>
            <a:p>
              <a:pPr marL="265113" indent="-265113">
                <a:buFont typeface="+mj-lt"/>
                <a:buAutoNum type="arabicPeriod"/>
                <a:defRPr/>
              </a:pPr>
              <a:r>
                <a:rPr lang="fr-CA" sz="1400" b="1" dirty="0">
                  <a:solidFill>
                    <a:srgbClr val="401346"/>
                  </a:solidFill>
                  <a:latin typeface="Metropolis" panose="00000500000000000000" pitchFamily="50" charset="0"/>
                </a:rPr>
                <a:t>Pas de données à l’appui d’un dépistage</a:t>
              </a:r>
              <a:r>
                <a:rPr lang="fr-CA" sz="1400" dirty="0">
                  <a:solidFill>
                    <a:srgbClr val="401346"/>
                  </a:solidFill>
                  <a:latin typeface="Metropolis" panose="00000500000000000000" pitchFamily="50" charset="0"/>
                </a:rPr>
                <a:t> </a:t>
              </a:r>
              <a:r>
                <a:rPr lang="fr-CA" sz="1400" b="1" dirty="0">
                  <a:solidFill>
                    <a:srgbClr val="401346"/>
                  </a:solidFill>
                  <a:latin typeface="Metropolis" panose="00000500000000000000" pitchFamily="50" charset="0"/>
                </a:rPr>
                <a:t>universel</a:t>
              </a:r>
              <a:r>
                <a:rPr lang="fr-CA" sz="1400" dirty="0">
                  <a:solidFill>
                    <a:srgbClr val="401346"/>
                  </a:solidFill>
                  <a:latin typeface="Metropolis" panose="00000500000000000000" pitchFamily="50" charset="0"/>
                </a:rPr>
                <a:t> de la maltraitance envers les enfants (McTavish et al., 2020; OMS,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01346"/>
                </a:solidFill>
                <a:effectLst/>
                <a:uLnTx/>
                <a:uFillTx/>
                <a:latin typeface="Metropolis" panose="00000500000000000000" pitchFamily="50" charset="0"/>
              </a:endParaRPr>
            </a:p>
          </p:txBody>
        </p:sp>
      </p:grpSp>
      <p:grpSp>
        <p:nvGrpSpPr>
          <p:cNvPr id="50" name="Group 49"/>
          <p:cNvGrpSpPr/>
          <p:nvPr/>
        </p:nvGrpSpPr>
        <p:grpSpPr>
          <a:xfrm>
            <a:off x="8570160" y="1905592"/>
            <a:ext cx="3156002" cy="4763937"/>
            <a:chOff x="8654100" y="2138065"/>
            <a:chExt cx="3419125" cy="4769370"/>
          </a:xfrm>
        </p:grpSpPr>
        <p:sp>
          <p:nvSpPr>
            <p:cNvPr id="51" name="TextBox 50"/>
            <p:cNvSpPr txBox="1"/>
            <p:nvPr/>
          </p:nvSpPr>
          <p:spPr>
            <a:xfrm>
              <a:off x="8921729" y="2138065"/>
              <a:ext cx="2133600" cy="286232"/>
            </a:xfrm>
            <a:prstGeom prst="rect">
              <a:avLst/>
            </a:prstGeom>
            <a:noFill/>
          </p:spPr>
          <p:txBody>
            <a:bodyPr wrap="square" rtlCol="0">
              <a:spAutoFit/>
            </a:bodyPr>
            <a:lstStyle/>
            <a:p>
              <a:pPr marL="0" marR="0" lvl="0" indent="0" algn="l" defTabSz="1218987" rtl="0" eaLnBrk="1" fontAlgn="auto" latinLnBrk="0" hangingPunct="1">
                <a:lnSpc>
                  <a:spcPct val="9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1346"/>
                </a:solidFill>
                <a:effectLst/>
                <a:uLnTx/>
                <a:uFillTx/>
                <a:latin typeface="Metropolis" panose="00000500000000000000" pitchFamily="50" charset="0"/>
                <a:cs typeface="Arial" pitchFamily="34" charset="0"/>
              </a:endParaRPr>
            </a:p>
          </p:txBody>
        </p:sp>
        <p:sp>
          <p:nvSpPr>
            <p:cNvPr id="52" name="TextBox 51"/>
            <p:cNvSpPr txBox="1"/>
            <p:nvPr/>
          </p:nvSpPr>
          <p:spPr>
            <a:xfrm>
              <a:off x="8654100" y="4229779"/>
              <a:ext cx="3419125" cy="2677656"/>
            </a:xfrm>
            <a:prstGeom prst="rect">
              <a:avLst/>
            </a:prstGeom>
            <a:noFill/>
          </p:spPr>
          <p:txBody>
            <a:bodyPr wrap="square" rtlCol="0">
              <a:spAutoFit/>
            </a:bodyPr>
            <a:lstStyle/>
            <a:p>
              <a:pPr marL="265113" indent="-265113">
                <a:defRPr/>
              </a:pPr>
              <a:r>
                <a:rPr lang="en-CA" sz="1400" b="1" dirty="0">
                  <a:solidFill>
                    <a:srgbClr val="401346"/>
                  </a:solidFill>
                  <a:latin typeface="Metropolis" panose="00000500000000000000" pitchFamily="50" charset="0"/>
                </a:rPr>
                <a:t>4.  </a:t>
              </a:r>
              <a:r>
                <a:rPr kumimoji="0" lang="en-CA" sz="1400" b="0" i="0" u="none" strike="noStrike" kern="1200" cap="none" spc="0" normalizeH="0" baseline="0" noProof="0" dirty="0">
                  <a:ln>
                    <a:noFill/>
                  </a:ln>
                  <a:solidFill>
                    <a:srgbClr val="401346"/>
                  </a:solidFill>
                  <a:effectLst/>
                  <a:uLnTx/>
                  <a:uFillTx/>
                  <a:latin typeface="Metropolis" panose="00000500000000000000" pitchFamily="50" charset="0"/>
                </a:rPr>
                <a:t>Providers should assess for child maltreatment when indicated </a:t>
              </a:r>
              <a:r>
                <a:rPr lang="en-CA" sz="1400" dirty="0">
                  <a:solidFill>
                    <a:srgbClr val="401346"/>
                  </a:solidFill>
                  <a:latin typeface="Metropolis" panose="00000500000000000000" pitchFamily="50" charset="0"/>
                </a:rPr>
                <a:t>and </a:t>
              </a:r>
              <a:r>
                <a:rPr lang="en-CA" sz="1400" b="1" dirty="0">
                  <a:solidFill>
                    <a:srgbClr val="401346"/>
                  </a:solidFill>
                  <a:latin typeface="Metropolis" panose="00000500000000000000" pitchFamily="50" charset="0"/>
                </a:rPr>
                <a:t>without putting the child at increased risk </a:t>
              </a:r>
              <a:r>
                <a:rPr lang="en-CA" sz="1400" dirty="0">
                  <a:solidFill>
                    <a:srgbClr val="401346"/>
                  </a:solidFill>
                  <a:latin typeface="Metropolis" panose="00000500000000000000" pitchFamily="50" charset="0"/>
                </a:rPr>
                <a:t>(WHO, 2018) </a:t>
              </a:r>
            </a:p>
            <a:p>
              <a:pPr marL="357188" indent="-357188">
                <a:buFont typeface="+mj-lt"/>
                <a:buAutoNum type="arabicPeriod" startAt="4"/>
                <a:defRPr/>
              </a:pPr>
              <a:endParaRPr lang="en-CA" sz="1400" dirty="0">
                <a:solidFill>
                  <a:srgbClr val="401346"/>
                </a:solidFill>
                <a:latin typeface="Metropolis" panose="00000500000000000000" pitchFamily="50" charset="0"/>
              </a:endParaRPr>
            </a:p>
            <a:p>
              <a:pPr marL="265113" indent="-265113">
                <a:defRPr/>
              </a:pPr>
              <a:r>
                <a:rPr lang="fr-CA" sz="1400" b="1" dirty="0">
                  <a:solidFill>
                    <a:srgbClr val="401346"/>
                  </a:solidFill>
                  <a:latin typeface="Metropolis" panose="00000500000000000000" pitchFamily="50" charset="0"/>
                </a:rPr>
                <a:t>4.  </a:t>
              </a:r>
              <a:r>
                <a:rPr lang="fr-CA" sz="1400" dirty="0">
                  <a:solidFill>
                    <a:srgbClr val="401346"/>
                  </a:solidFill>
                  <a:latin typeface="Metropolis" panose="00000500000000000000" pitchFamily="50" charset="0"/>
                </a:rPr>
                <a:t>Les professionnels devraient évaluer la présence de maltraitance, s’il y a lieu, </a:t>
              </a:r>
              <a:r>
                <a:rPr lang="fr-CA" sz="1400" b="1" dirty="0">
                  <a:solidFill>
                    <a:srgbClr val="401346"/>
                  </a:solidFill>
                  <a:latin typeface="Metropolis" panose="00000500000000000000" pitchFamily="50" charset="0"/>
                </a:rPr>
                <a:t>sans exposer l’enfant à un risque accru </a:t>
              </a:r>
              <a:r>
                <a:rPr lang="fr-CA" sz="1400" dirty="0">
                  <a:solidFill>
                    <a:srgbClr val="401346"/>
                  </a:solidFill>
                  <a:latin typeface="Metropolis" panose="00000500000000000000" pitchFamily="50" charset="0"/>
                </a:rPr>
                <a:t>(OMS,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01346"/>
                </a:solidFill>
                <a:effectLst/>
                <a:uLnTx/>
                <a:uFillTx/>
                <a:latin typeface="Metropolis" panose="00000500000000000000" pitchFamily="50" charset="0"/>
              </a:endParaRPr>
            </a:p>
          </p:txBody>
        </p:sp>
      </p:grpSp>
      <p:sp>
        <p:nvSpPr>
          <p:cNvPr id="55" name="TextBox 54"/>
          <p:cNvSpPr txBox="1"/>
          <p:nvPr/>
        </p:nvSpPr>
        <p:spPr>
          <a:xfrm>
            <a:off x="8570160" y="1415715"/>
            <a:ext cx="3074439" cy="2246769"/>
          </a:xfrm>
          <a:prstGeom prst="rect">
            <a:avLst/>
          </a:prstGeom>
          <a:noFill/>
        </p:spPr>
        <p:txBody>
          <a:bodyPr wrap="square" rtlCol="0">
            <a:spAutoFit/>
          </a:bodyPr>
          <a:lstStyle/>
          <a:p>
            <a:pPr marL="265113" indent="-265113">
              <a:defRPr/>
            </a:pPr>
            <a:r>
              <a:rPr kumimoji="0" lang="en-CA" sz="1400" b="1" i="0" u="none" strike="noStrike" kern="1200" cap="none" spc="0" normalizeH="0" baseline="0" noProof="0" dirty="0">
                <a:ln>
                  <a:noFill/>
                </a:ln>
                <a:solidFill>
                  <a:srgbClr val="401346"/>
                </a:solidFill>
                <a:effectLst/>
                <a:uLnTx/>
                <a:uFillTx/>
                <a:latin typeface="Metropolis" panose="00000500000000000000" pitchFamily="50" charset="0"/>
              </a:rPr>
              <a:t>3.  Understand the difference </a:t>
            </a:r>
            <a:r>
              <a:rPr kumimoji="0" lang="en-CA" sz="1400" b="0" i="0" u="none" strike="noStrike" kern="1200" cap="none" spc="0" normalizeH="0" baseline="0" noProof="0" dirty="0">
                <a:ln>
                  <a:noFill/>
                </a:ln>
                <a:solidFill>
                  <a:srgbClr val="401346"/>
                </a:solidFill>
                <a:effectLst/>
                <a:uLnTx/>
                <a:uFillTx/>
                <a:latin typeface="Metropolis" panose="00000500000000000000" pitchFamily="50" charset="0"/>
              </a:rPr>
              <a:t>in the role of child protection workers compared with other </a:t>
            </a:r>
            <a:r>
              <a:rPr lang="en-CA" sz="1400" dirty="0">
                <a:solidFill>
                  <a:srgbClr val="401346"/>
                </a:solidFill>
                <a:latin typeface="Metropolis" panose="00000500000000000000" pitchFamily="50" charset="0"/>
              </a:rPr>
              <a:t>providers (VEGA, 2020) </a:t>
            </a:r>
          </a:p>
          <a:p>
            <a:pPr>
              <a:defRPr/>
            </a:pPr>
            <a:endParaRPr lang="en-CA" sz="1400" b="1" dirty="0">
              <a:solidFill>
                <a:srgbClr val="401346"/>
              </a:solidFill>
              <a:latin typeface="Metropolis" panose="00000500000000000000" pitchFamily="50" charset="0"/>
            </a:endParaRPr>
          </a:p>
          <a:p>
            <a:pPr marL="265113" indent="-265113">
              <a:defRPr/>
            </a:pPr>
            <a:r>
              <a:rPr lang="fr-CA" sz="1400" b="1" dirty="0">
                <a:solidFill>
                  <a:srgbClr val="401346"/>
                </a:solidFill>
                <a:latin typeface="Metropolis" panose="00000500000000000000" pitchFamily="50" charset="0"/>
              </a:rPr>
              <a:t>3.  Comprendre la différence </a:t>
            </a:r>
            <a:r>
              <a:rPr lang="fr-CA" sz="1400" dirty="0">
                <a:solidFill>
                  <a:srgbClr val="401346"/>
                </a:solidFill>
                <a:latin typeface="Metropolis" panose="00000500000000000000" pitchFamily="50" charset="0"/>
              </a:rPr>
              <a:t>entre le rôle des intervenants en protection de l’enfance et celui des autres professionnels (VEGA, 2020)</a:t>
            </a:r>
          </a:p>
        </p:txBody>
      </p:sp>
      <p:grpSp>
        <p:nvGrpSpPr>
          <p:cNvPr id="58" name="Group 57">
            <a:extLst>
              <a:ext uri="{FF2B5EF4-FFF2-40B4-BE49-F238E27FC236}">
                <a16:creationId xmlns:a16="http://schemas.microsoft.com/office/drawing/2014/main" id="{E666E31A-79FC-4319-8DAF-04D2AEED5F31}"/>
              </a:ext>
            </a:extLst>
          </p:cNvPr>
          <p:cNvGrpSpPr/>
          <p:nvPr/>
        </p:nvGrpSpPr>
        <p:grpSpPr>
          <a:xfrm flipV="1">
            <a:off x="3078354" y="3954625"/>
            <a:ext cx="2721058" cy="619172"/>
            <a:chOff x="1525397" y="2107414"/>
            <a:chExt cx="2491116" cy="1020611"/>
          </a:xfrm>
        </p:grpSpPr>
        <p:cxnSp>
          <p:nvCxnSpPr>
            <p:cNvPr id="59" name="Straight Connector 58">
              <a:extLst>
                <a:ext uri="{FF2B5EF4-FFF2-40B4-BE49-F238E27FC236}">
                  <a16:creationId xmlns:a16="http://schemas.microsoft.com/office/drawing/2014/main" id="{84D38E73-D02F-48BC-A12A-EBC5C3863997}"/>
                </a:ext>
              </a:extLst>
            </p:cNvPr>
            <p:cNvCxnSpPr>
              <a:cxnSpLocks/>
            </p:cNvCxnSpPr>
            <p:nvPr/>
          </p:nvCxnSpPr>
          <p:spPr>
            <a:xfrm>
              <a:off x="1525397" y="2107414"/>
              <a:ext cx="2010933" cy="19996"/>
            </a:xfrm>
            <a:prstGeom prst="line">
              <a:avLst/>
            </a:prstGeom>
            <a:ln w="28575">
              <a:solidFill>
                <a:srgbClr val="401346"/>
              </a:solidFill>
              <a:headEnd type="oval" w="lg" len="lg"/>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3506AD4-1687-4BBC-9A9E-684216BDC0A1}"/>
                </a:ext>
              </a:extLst>
            </p:cNvPr>
            <p:cNvCxnSpPr>
              <a:cxnSpLocks/>
            </p:cNvCxnSpPr>
            <p:nvPr/>
          </p:nvCxnSpPr>
          <p:spPr>
            <a:xfrm>
              <a:off x="3530335" y="2132155"/>
              <a:ext cx="486178" cy="995870"/>
            </a:xfrm>
            <a:prstGeom prst="line">
              <a:avLst/>
            </a:prstGeom>
            <a:ln w="28575">
              <a:solidFill>
                <a:srgbClr val="401346"/>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75B8A219-009D-4F82-8FDD-2E4F4666D173}"/>
              </a:ext>
            </a:extLst>
          </p:cNvPr>
          <p:cNvSpPr txBox="1"/>
          <p:nvPr/>
        </p:nvSpPr>
        <p:spPr>
          <a:xfrm>
            <a:off x="794479" y="3997306"/>
            <a:ext cx="2225782" cy="2462213"/>
          </a:xfrm>
          <a:prstGeom prst="rect">
            <a:avLst/>
          </a:prstGeom>
          <a:noFill/>
        </p:spPr>
        <p:txBody>
          <a:bodyPr wrap="square" rtlCol="0">
            <a:spAutoFit/>
          </a:bodyPr>
          <a:lstStyle/>
          <a:p>
            <a:pPr marL="265113" marR="0" lvl="0" indent="-265113"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rgbClr val="401346"/>
                </a:solidFill>
                <a:effectLst/>
                <a:uLnTx/>
                <a:uFillTx/>
                <a:latin typeface="Metropolis" panose="00000500000000000000" pitchFamily="50" charset="0"/>
              </a:rPr>
              <a:t>2.  </a:t>
            </a:r>
            <a:r>
              <a:rPr kumimoji="0" lang="en-US" sz="1400" b="0" i="0" u="none" strike="noStrike" kern="1200" cap="none" spc="0" normalizeH="0" baseline="0" noProof="0" dirty="0">
                <a:ln>
                  <a:noFill/>
                </a:ln>
                <a:solidFill>
                  <a:srgbClr val="401346"/>
                </a:solidFill>
                <a:effectLst/>
                <a:uLnTx/>
                <a:uFillTx/>
                <a:latin typeface="Metropolis" panose="00000500000000000000" pitchFamily="50" charset="0"/>
              </a:rPr>
              <a:t>Need to be </a:t>
            </a:r>
            <a:r>
              <a:rPr kumimoji="0" lang="en-US" sz="1400" b="1" i="0" u="none" strike="noStrike" kern="1200" cap="none" spc="0" normalizeH="0" baseline="0" noProof="0" dirty="0">
                <a:ln>
                  <a:noFill/>
                </a:ln>
                <a:solidFill>
                  <a:srgbClr val="401346"/>
                </a:solidFill>
                <a:effectLst/>
                <a:uLnTx/>
                <a:uFillTx/>
                <a:latin typeface="Metropolis" panose="00000500000000000000" pitchFamily="50" charset="0"/>
              </a:rPr>
              <a:t>alert to signs, symptoms and risk factors</a:t>
            </a:r>
            <a:r>
              <a:rPr kumimoji="0" lang="en-US" sz="1400" b="0" i="0" u="none" strike="noStrike" kern="1200" cap="none" spc="0" normalizeH="0" baseline="0" noProof="0" dirty="0">
                <a:ln>
                  <a:noFill/>
                </a:ln>
                <a:solidFill>
                  <a:srgbClr val="401346"/>
                </a:solidFill>
                <a:effectLst/>
                <a:uLnTx/>
                <a:uFillTx/>
                <a:latin typeface="Metropolis" panose="00000500000000000000" pitchFamily="50" charset="0"/>
              </a:rPr>
              <a:t> </a:t>
            </a:r>
          </a:p>
          <a:p>
            <a:pPr marL="265113" lvl="0" indent="-265113">
              <a:defRPr/>
            </a:pPr>
            <a:r>
              <a:rPr kumimoji="0" lang="en-US" sz="1400" b="0" i="0" u="none" strike="noStrike" kern="1200" cap="none" spc="0" normalizeH="0" baseline="0" noProof="0" dirty="0">
                <a:ln>
                  <a:noFill/>
                </a:ln>
                <a:solidFill>
                  <a:srgbClr val="401346"/>
                </a:solidFill>
                <a:effectLst/>
                <a:uLnTx/>
                <a:uFillTx/>
                <a:latin typeface="Metropolis" panose="00000500000000000000" pitchFamily="50" charset="0"/>
              </a:rPr>
              <a:t>	(WHO, 2018) </a:t>
            </a:r>
          </a:p>
          <a:p>
            <a:pPr lvl="0">
              <a:defRPr/>
            </a:pPr>
            <a:endParaRPr lang="fr-CA" sz="1400" dirty="0">
              <a:solidFill>
                <a:srgbClr val="401346"/>
              </a:solidFill>
              <a:latin typeface="Metropolis" panose="00000500000000000000" pitchFamily="50" charset="0"/>
            </a:endParaRPr>
          </a:p>
          <a:p>
            <a:pPr marL="265113" lvl="0" indent="-265113">
              <a:defRPr/>
            </a:pPr>
            <a:r>
              <a:rPr lang="fr-CA" sz="1400" b="1" dirty="0">
                <a:solidFill>
                  <a:srgbClr val="401346"/>
                </a:solidFill>
                <a:latin typeface="Metropolis" panose="00000500000000000000" pitchFamily="50" charset="0"/>
              </a:rPr>
              <a:t>2.  </a:t>
            </a:r>
            <a:r>
              <a:rPr lang="fr-CA" sz="1400" dirty="0">
                <a:solidFill>
                  <a:srgbClr val="401346"/>
                </a:solidFill>
                <a:latin typeface="Metropolis" panose="00000500000000000000" pitchFamily="50" charset="0"/>
              </a:rPr>
              <a:t>Être </a:t>
            </a:r>
            <a:r>
              <a:rPr lang="fr-CA" sz="1400" b="1" dirty="0">
                <a:solidFill>
                  <a:srgbClr val="401346"/>
                </a:solidFill>
                <a:latin typeface="Metropolis" panose="00000500000000000000" pitchFamily="50" charset="0"/>
              </a:rPr>
              <a:t>vigilant à     l’égard des signes, des symptômes et des facteurs de risque </a:t>
            </a:r>
            <a:r>
              <a:rPr lang="fr-CA" sz="1400" dirty="0">
                <a:solidFill>
                  <a:srgbClr val="401346"/>
                </a:solidFill>
                <a:latin typeface="Metropolis" panose="00000500000000000000" pitchFamily="50" charset="0"/>
              </a:rPr>
              <a:t>(OMS,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01346"/>
              </a:solidFill>
              <a:effectLst/>
              <a:uLnTx/>
              <a:uFillTx/>
              <a:latin typeface="Metropolis" panose="00000500000000000000" pitchFamily="50" charset="0"/>
            </a:endParaRPr>
          </a:p>
        </p:txBody>
      </p:sp>
      <p:pic>
        <p:nvPicPr>
          <p:cNvPr id="5" name="Picture 4">
            <a:extLst>
              <a:ext uri="{FF2B5EF4-FFF2-40B4-BE49-F238E27FC236}">
                <a16:creationId xmlns:a16="http://schemas.microsoft.com/office/drawing/2014/main" id="{A1631828-34FF-4751-AF63-5139F3DC5AD5}"/>
              </a:ext>
            </a:extLst>
          </p:cNvPr>
          <p:cNvPicPr>
            <a:picLocks noChangeAspect="1"/>
          </p:cNvPicPr>
          <p:nvPr/>
        </p:nvPicPr>
        <p:blipFill>
          <a:blip r:embed="rId3"/>
          <a:stretch>
            <a:fillRect/>
          </a:stretch>
        </p:blipFill>
        <p:spPr>
          <a:xfrm>
            <a:off x="5202071" y="1778571"/>
            <a:ext cx="2304201" cy="2307135"/>
          </a:xfrm>
          <a:prstGeom prst="rect">
            <a:avLst/>
          </a:prstGeom>
        </p:spPr>
      </p:pic>
    </p:spTree>
    <p:extLst>
      <p:ext uri="{BB962C8B-B14F-4D97-AF65-F5344CB8AC3E}">
        <p14:creationId xmlns:p14="http://schemas.microsoft.com/office/powerpoint/2010/main" val="3831106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F79B0DD-2C63-4EE5-804F-B8E391FC1E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7DB8AB-CD55-4C8F-9043-52652B8923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059C5A-91CB-4024-9B4E-20082E25C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Logo, company name&#10;&#10;Description automatically generated">
            <a:extLst>
              <a:ext uri="{FF2B5EF4-FFF2-40B4-BE49-F238E27FC236}">
                <a16:creationId xmlns:a16="http://schemas.microsoft.com/office/drawing/2014/main" id="{CD34B378-DA33-40EE-8F54-08BD5D9751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79578" y="966714"/>
            <a:ext cx="3492030" cy="206029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84884BF-A898-4EFF-9504-E13EBE3FF6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BBDB76E-C127-41CB-93CC-4252CD792469}"/>
              </a:ext>
            </a:extLst>
          </p:cNvPr>
          <p:cNvPicPr>
            <a:picLocks noChangeAspect="1"/>
          </p:cNvPicPr>
          <p:nvPr/>
        </p:nvPicPr>
        <p:blipFill rotWithShape="1">
          <a:blip r:embed="rId5"/>
          <a:srcRect t="2819" b="15764"/>
          <a:stretch/>
        </p:blipFill>
        <p:spPr>
          <a:xfrm>
            <a:off x="958602" y="4536578"/>
            <a:ext cx="4733982" cy="626313"/>
          </a:xfrm>
          <a:prstGeom prst="rect">
            <a:avLst/>
          </a:prstGeom>
          <a:noFill/>
          <a:ln>
            <a:noFill/>
          </a:ln>
        </p:spPr>
      </p:pic>
      <p:sp>
        <p:nvSpPr>
          <p:cNvPr id="21" name="Rectangle 20">
            <a:extLst>
              <a:ext uri="{FF2B5EF4-FFF2-40B4-BE49-F238E27FC236}">
                <a16:creationId xmlns:a16="http://schemas.microsoft.com/office/drawing/2014/main" id="{7B32D337-FDA6-4468-ADB1-7038E5FC0B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686F7688-B8F6-476B-841D-A84EF2AFE79D}"/>
              </a:ext>
            </a:extLst>
          </p:cNvPr>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bwMode="auto">
          <a:xfrm>
            <a:off x="6943833" y="966714"/>
            <a:ext cx="3492031" cy="206029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AF5DCCD-EC29-497C-A8E6-6A93710D7CC3}"/>
              </a:ext>
            </a:extLst>
          </p:cNvPr>
          <p:cNvSpPr txBox="1"/>
          <p:nvPr/>
        </p:nvSpPr>
        <p:spPr>
          <a:xfrm>
            <a:off x="6168589" y="6214534"/>
            <a:ext cx="5364256" cy="523220"/>
          </a:xfrm>
          <a:prstGeom prst="rect">
            <a:avLst/>
          </a:prstGeom>
          <a:noFill/>
        </p:spPr>
        <p:txBody>
          <a:bodyPr wrap="square" rtlCol="0">
            <a:spAutoFit/>
          </a:bodyPr>
          <a:lstStyle/>
          <a:p>
            <a:pPr algn="ctr"/>
            <a:r>
              <a:rPr lang="fr-CA" sz="1400" dirty="0">
                <a:latin typeface="Metropolis" panose="00000500000000000000" pitchFamily="50" charset="0"/>
              </a:rPr>
              <a:t>Financé par l’Agence de la santé publique du Canada </a:t>
            </a:r>
          </a:p>
          <a:p>
            <a:pPr algn="ctr"/>
            <a:r>
              <a:rPr lang="fr-CA" sz="1400" dirty="0">
                <a:latin typeface="Metropolis" panose="00000500000000000000" pitchFamily="50" charset="0"/>
              </a:rPr>
              <a:t>(2015-2020)</a:t>
            </a:r>
          </a:p>
        </p:txBody>
      </p:sp>
      <p:sp>
        <p:nvSpPr>
          <p:cNvPr id="16" name="TextBox 15">
            <a:extLst>
              <a:ext uri="{FF2B5EF4-FFF2-40B4-BE49-F238E27FC236}">
                <a16:creationId xmlns:a16="http://schemas.microsoft.com/office/drawing/2014/main" id="{C9E920C8-99F3-4E46-8906-C50473E9D72E}"/>
              </a:ext>
            </a:extLst>
          </p:cNvPr>
          <p:cNvSpPr txBox="1"/>
          <p:nvPr/>
        </p:nvSpPr>
        <p:spPr>
          <a:xfrm>
            <a:off x="659156" y="6214534"/>
            <a:ext cx="5364256" cy="523220"/>
          </a:xfrm>
          <a:prstGeom prst="rect">
            <a:avLst/>
          </a:prstGeom>
          <a:noFill/>
        </p:spPr>
        <p:txBody>
          <a:bodyPr wrap="square">
            <a:spAutoFit/>
          </a:bodyPr>
          <a:lstStyle/>
          <a:p>
            <a:pPr algn="ctr"/>
            <a:r>
              <a:rPr lang="en-US" sz="1400" dirty="0">
                <a:latin typeface="Metropolis" panose="00000500000000000000" pitchFamily="50" charset="0"/>
              </a:rPr>
              <a:t>Funded by the Public Health Agency of Canada </a:t>
            </a:r>
          </a:p>
          <a:p>
            <a:pPr algn="ctr"/>
            <a:r>
              <a:rPr lang="en-US" sz="1400" dirty="0">
                <a:latin typeface="Metropolis" panose="00000500000000000000" pitchFamily="50" charset="0"/>
              </a:rPr>
              <a:t>(2015-2020) </a:t>
            </a:r>
            <a:endParaRPr lang="en-CA" sz="1400" dirty="0">
              <a:latin typeface="Metropolis" panose="00000500000000000000" pitchFamily="50" charset="0"/>
            </a:endParaRPr>
          </a:p>
        </p:txBody>
      </p:sp>
      <p:grpSp>
        <p:nvGrpSpPr>
          <p:cNvPr id="22" name="Group 21">
            <a:extLst>
              <a:ext uri="{FF2B5EF4-FFF2-40B4-BE49-F238E27FC236}">
                <a16:creationId xmlns:a16="http://schemas.microsoft.com/office/drawing/2014/main" id="{1436098E-AE7F-4D15-9B7E-39499748CFC2}"/>
              </a:ext>
            </a:extLst>
          </p:cNvPr>
          <p:cNvGrpSpPr/>
          <p:nvPr/>
        </p:nvGrpSpPr>
        <p:grpSpPr>
          <a:xfrm>
            <a:off x="6436059" y="4557211"/>
            <a:ext cx="4829316" cy="648000"/>
            <a:chOff x="6436059" y="4557211"/>
            <a:chExt cx="4829316" cy="648000"/>
          </a:xfrm>
        </p:grpSpPr>
        <p:pic>
          <p:nvPicPr>
            <p:cNvPr id="8" name="Picture 7">
              <a:extLst>
                <a:ext uri="{FF2B5EF4-FFF2-40B4-BE49-F238E27FC236}">
                  <a16:creationId xmlns:a16="http://schemas.microsoft.com/office/drawing/2014/main" id="{037D50F2-2DA7-469B-B8FA-5D342D80A8CE}"/>
                </a:ext>
              </a:extLst>
            </p:cNvPr>
            <p:cNvPicPr preferRelativeResize="0">
              <a:picLocks noChangeAspect="1"/>
            </p:cNvPicPr>
            <p:nvPr/>
          </p:nvPicPr>
          <p:blipFill>
            <a:blip r:embed="rId7"/>
            <a:stretch>
              <a:fillRect/>
            </a:stretch>
          </p:blipFill>
          <p:spPr>
            <a:xfrm>
              <a:off x="6483726" y="4557211"/>
              <a:ext cx="4733982" cy="648000"/>
            </a:xfrm>
            <a:prstGeom prst="rect">
              <a:avLst/>
            </a:prstGeom>
            <a:noFill/>
            <a:ln>
              <a:noFill/>
            </a:ln>
          </p:spPr>
        </p:pic>
        <p:sp>
          <p:nvSpPr>
            <p:cNvPr id="20" name="Rectangle 19">
              <a:extLst>
                <a:ext uri="{FF2B5EF4-FFF2-40B4-BE49-F238E27FC236}">
                  <a16:creationId xmlns:a16="http://schemas.microsoft.com/office/drawing/2014/main" id="{63388AE2-19F6-4C56-8E8E-48DE119DFC51}"/>
                </a:ext>
              </a:extLst>
            </p:cNvPr>
            <p:cNvSpPr/>
            <p:nvPr/>
          </p:nvSpPr>
          <p:spPr>
            <a:xfrm>
              <a:off x="6436059" y="5053167"/>
              <a:ext cx="4829316" cy="152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200888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F46D8A4-E6E6-4B83-879B-9734AF8CBC22}"/>
              </a:ext>
            </a:extLst>
          </p:cNvPr>
          <p:cNvSpPr/>
          <p:nvPr/>
        </p:nvSpPr>
        <p:spPr>
          <a:xfrm>
            <a:off x="-66675" y="205538"/>
            <a:ext cx="1232535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3A64">
                    <a:lumMod val="75000"/>
                  </a:srgbClr>
                </a:solidFill>
                <a:effectLst/>
                <a:uLnTx/>
                <a:uFillTx/>
                <a:latin typeface="Metropolis Semi Bold" panose="00000700000000000000" pitchFamily="50" charset="0"/>
                <a:ea typeface="Verdana" panose="020B0604030504040204" pitchFamily="34" charset="0"/>
                <a:cs typeface="+mn-cs"/>
              </a:rPr>
              <a:t>Need for evidence-based healthcare &amp; social service response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E3A64">
                    <a:lumMod val="75000"/>
                  </a:srgbClr>
                </a:solidFill>
                <a:effectLst/>
                <a:uLnTx/>
                <a:uFillTx/>
                <a:latin typeface="Metropolis Semi Bold" panose="00000700000000000000" pitchFamily="50" charset="0"/>
                <a:ea typeface="Verdana" panose="020B0604030504040204" pitchFamily="34" charset="0"/>
                <a:cs typeface="+mn-cs"/>
              </a:rPr>
              <a:t>Nécessité d'une réponse des services sociaux et de santé fondée sur des données probantes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dirty="0">
              <a:ln>
                <a:noFill/>
              </a:ln>
              <a:solidFill>
                <a:srgbClr val="5E3A64">
                  <a:lumMod val="75000"/>
                </a:srgbClr>
              </a:solidFill>
              <a:effectLst/>
              <a:uLnTx/>
              <a:uFillTx/>
              <a:latin typeface="Metropolis Semi Bold" panose="00000700000000000000" pitchFamily="50" charset="0"/>
              <a:ea typeface="Verdana" panose="020B0604030504040204" pitchFamily="34" charset="0"/>
              <a:cs typeface="+mn-cs"/>
            </a:endParaRPr>
          </a:p>
        </p:txBody>
      </p:sp>
      <p:pic>
        <p:nvPicPr>
          <p:cNvPr id="2" name="Picture 1">
            <a:extLst>
              <a:ext uri="{FF2B5EF4-FFF2-40B4-BE49-F238E27FC236}">
                <a16:creationId xmlns:a16="http://schemas.microsoft.com/office/drawing/2014/main" id="{187E282F-87A4-478A-AA3A-72C8B5144CB2}"/>
              </a:ext>
            </a:extLst>
          </p:cNvPr>
          <p:cNvPicPr>
            <a:picLocks noChangeAspect="1"/>
          </p:cNvPicPr>
          <p:nvPr/>
        </p:nvPicPr>
        <p:blipFill rotWithShape="1">
          <a:blip r:embed="rId3"/>
          <a:srcRect l="2653" r="6414"/>
          <a:stretch/>
        </p:blipFill>
        <p:spPr>
          <a:xfrm>
            <a:off x="3041020" y="1629096"/>
            <a:ext cx="5920099" cy="4710665"/>
          </a:xfrm>
          <a:prstGeom prst="rect">
            <a:avLst/>
          </a:prstGeom>
        </p:spPr>
      </p:pic>
      <p:sp>
        <p:nvSpPr>
          <p:cNvPr id="4" name="Speech Bubble: Rectangle with Corners Rounded 3">
            <a:extLst>
              <a:ext uri="{FF2B5EF4-FFF2-40B4-BE49-F238E27FC236}">
                <a16:creationId xmlns:a16="http://schemas.microsoft.com/office/drawing/2014/main" id="{95751BF0-71BB-4384-B95D-45C80F25016A}"/>
              </a:ext>
            </a:extLst>
          </p:cNvPr>
          <p:cNvSpPr/>
          <p:nvPr/>
        </p:nvSpPr>
        <p:spPr>
          <a:xfrm rot="10800000">
            <a:off x="8279023" y="1273654"/>
            <a:ext cx="3658227" cy="2742211"/>
          </a:xfrm>
          <a:prstGeom prst="wedgeRoundRectCallout">
            <a:avLst>
              <a:gd name="adj1" fmla="val 41892"/>
              <a:gd name="adj2" fmla="val -67245"/>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DED82A0-091C-4ECC-842B-F4DF850050C1}"/>
              </a:ext>
            </a:extLst>
          </p:cNvPr>
          <p:cNvSpPr/>
          <p:nvPr/>
        </p:nvSpPr>
        <p:spPr>
          <a:xfrm>
            <a:off x="8450982" y="1445931"/>
            <a:ext cx="3486268" cy="246221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38143D"/>
                </a:solidFill>
                <a:effectLst/>
                <a:uLnTx/>
                <a:uFillTx/>
                <a:latin typeface="Metropolis Medium" panose="00000600000000000000" pitchFamily="50" charset="0"/>
                <a:ea typeface="+mn-ea"/>
                <a:cs typeface="+mn-cs"/>
              </a:rPr>
              <a:t>« Nous travaillons dans un service d’urgence très occupé. Ces questions prennent beaucoup trop de temps à traiter, surtout si on ne peut pas maintenir la confidentialité! De plus, nous ne reverrons jamais le patient, alors comment pouvons-nous développer le type de relation dont vous avez besoin pour aider quelqu'un à surmonter ce genre de problème. »</a:t>
            </a:r>
            <a:endParaRPr kumimoji="0" lang="en-CA" sz="1400" b="0" i="0" u="none" strike="noStrike" kern="1200" cap="none" spc="0" normalizeH="0" baseline="0" noProof="0" dirty="0">
              <a:ln>
                <a:noFill/>
              </a:ln>
              <a:solidFill>
                <a:srgbClr val="38143D"/>
              </a:solidFill>
              <a:effectLst/>
              <a:uLnTx/>
              <a:uFillTx/>
              <a:latin typeface="Metropolis Medium" panose="00000600000000000000" pitchFamily="50" charset="0"/>
              <a:ea typeface="Times New Roman" panose="02020603050405020304" pitchFamily="18" charset="0"/>
              <a:cs typeface="+mn-cs"/>
            </a:endParaRPr>
          </a:p>
        </p:txBody>
      </p:sp>
      <p:sp>
        <p:nvSpPr>
          <p:cNvPr id="26" name="Speech Bubble: Rectangle with Corners Rounded 25">
            <a:extLst>
              <a:ext uri="{FF2B5EF4-FFF2-40B4-BE49-F238E27FC236}">
                <a16:creationId xmlns:a16="http://schemas.microsoft.com/office/drawing/2014/main" id="{5DD4FCFB-3779-4233-A7F6-DF4387792FE8}"/>
              </a:ext>
            </a:extLst>
          </p:cNvPr>
          <p:cNvSpPr/>
          <p:nvPr/>
        </p:nvSpPr>
        <p:spPr>
          <a:xfrm rot="10800000" flipH="1">
            <a:off x="254750" y="1273653"/>
            <a:ext cx="3658227" cy="2806768"/>
          </a:xfrm>
          <a:prstGeom prst="wedgeRoundRectCallout">
            <a:avLst>
              <a:gd name="adj1" fmla="val 41892"/>
              <a:gd name="adj2" fmla="val -67245"/>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C849F2B-59C5-4725-9AF1-034DB8DF809C}"/>
              </a:ext>
            </a:extLst>
          </p:cNvPr>
          <p:cNvSpPr/>
          <p:nvPr/>
        </p:nvSpPr>
        <p:spPr>
          <a:xfrm>
            <a:off x="679759" y="1629096"/>
            <a:ext cx="2941827" cy="203132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8143D"/>
                </a:solidFill>
                <a:effectLst/>
                <a:uLnTx/>
                <a:uFillTx/>
                <a:latin typeface="Metropolis Medium" panose="00000600000000000000" pitchFamily="50" charset="0"/>
                <a:ea typeface="+mn-ea"/>
                <a:cs typeface="+mn-cs"/>
              </a:rPr>
              <a:t>“We work in a busy ER.  These issues take </a:t>
            </a:r>
            <a:r>
              <a:rPr kumimoji="0" lang="en-US" sz="1400" b="1" i="0" u="none" strike="noStrike" kern="1200" cap="none" spc="0" normalizeH="0" baseline="0" noProof="0" dirty="0">
                <a:ln>
                  <a:noFill/>
                </a:ln>
                <a:solidFill>
                  <a:srgbClr val="38143D"/>
                </a:solidFill>
                <a:effectLst/>
                <a:uLnTx/>
                <a:uFillTx/>
                <a:latin typeface="Metropolis Medium" panose="00000600000000000000" pitchFamily="50" charset="0"/>
                <a:ea typeface="+mn-ea"/>
                <a:cs typeface="+mn-cs"/>
              </a:rPr>
              <a:t>way too long </a:t>
            </a:r>
            <a:r>
              <a:rPr kumimoji="0" lang="en-US" sz="1400" b="0" i="0" u="none" strike="noStrike" kern="1200" cap="none" spc="0" normalizeH="0" baseline="0" noProof="0" dirty="0">
                <a:ln>
                  <a:noFill/>
                </a:ln>
                <a:solidFill>
                  <a:srgbClr val="38143D"/>
                </a:solidFill>
                <a:effectLst/>
                <a:uLnTx/>
                <a:uFillTx/>
                <a:latin typeface="Metropolis Medium" panose="00000600000000000000" pitchFamily="50" charset="0"/>
                <a:ea typeface="+mn-ea"/>
                <a:cs typeface="+mn-cs"/>
              </a:rPr>
              <a:t>to address, especially when there’s </a:t>
            </a:r>
            <a:r>
              <a:rPr kumimoji="0" lang="en-US" sz="1400" b="1" i="0" u="none" strike="noStrike" kern="1200" cap="none" spc="0" normalizeH="0" baseline="0" noProof="0" dirty="0">
                <a:ln>
                  <a:noFill/>
                </a:ln>
                <a:solidFill>
                  <a:srgbClr val="38143D"/>
                </a:solidFill>
                <a:effectLst/>
                <a:uLnTx/>
                <a:uFillTx/>
                <a:latin typeface="Metropolis Medium" panose="00000600000000000000" pitchFamily="50" charset="0"/>
                <a:ea typeface="+mn-ea"/>
                <a:cs typeface="+mn-cs"/>
              </a:rPr>
              <a:t>no privacy</a:t>
            </a:r>
            <a:r>
              <a:rPr kumimoji="0" lang="en-US" sz="1400" b="0" i="0" u="none" strike="noStrike" kern="1200" cap="none" spc="0" normalizeH="0" baseline="0" noProof="0" dirty="0">
                <a:ln>
                  <a:noFill/>
                </a:ln>
                <a:solidFill>
                  <a:srgbClr val="38143D"/>
                </a:solidFill>
                <a:effectLst/>
                <a:uLnTx/>
                <a:uFillTx/>
                <a:latin typeface="Metropolis Medium" panose="00000600000000000000" pitchFamily="50" charset="0"/>
                <a:ea typeface="+mn-ea"/>
                <a:cs typeface="+mn-cs"/>
              </a:rPr>
              <a:t>! Also, we will never see the patient again so how can we develop the kind of </a:t>
            </a:r>
            <a:r>
              <a:rPr kumimoji="0" lang="en-US" sz="1400" b="1" i="0" u="none" strike="noStrike" kern="1200" cap="none" spc="0" normalizeH="0" baseline="0" noProof="0" dirty="0">
                <a:ln>
                  <a:noFill/>
                </a:ln>
                <a:solidFill>
                  <a:srgbClr val="38143D"/>
                </a:solidFill>
                <a:effectLst/>
                <a:uLnTx/>
                <a:uFillTx/>
                <a:latin typeface="Metropolis Medium" panose="00000600000000000000" pitchFamily="50" charset="0"/>
                <a:ea typeface="+mn-ea"/>
                <a:cs typeface="+mn-cs"/>
              </a:rPr>
              <a:t>relationship you need </a:t>
            </a:r>
            <a:r>
              <a:rPr kumimoji="0" lang="en-US" sz="1400" b="0" i="0" u="none" strike="noStrike" kern="1200" cap="none" spc="0" normalizeH="0" baseline="0" noProof="0" dirty="0">
                <a:ln>
                  <a:noFill/>
                </a:ln>
                <a:solidFill>
                  <a:srgbClr val="38143D"/>
                </a:solidFill>
                <a:effectLst/>
                <a:uLnTx/>
                <a:uFillTx/>
                <a:latin typeface="Metropolis Medium" panose="00000600000000000000" pitchFamily="50" charset="0"/>
                <a:ea typeface="+mn-ea"/>
                <a:cs typeface="+mn-cs"/>
              </a:rPr>
              <a:t>to help someone through this kind of issue.”</a:t>
            </a:r>
            <a:endParaRPr kumimoji="0" lang="en-CA" sz="1400" b="0" i="0" u="none" strike="noStrike" kern="1200" cap="none" spc="0" normalizeH="0" baseline="0" noProof="0" dirty="0">
              <a:ln>
                <a:noFill/>
              </a:ln>
              <a:solidFill>
                <a:srgbClr val="38143D"/>
              </a:solidFill>
              <a:effectLst/>
              <a:uLnTx/>
              <a:uFillTx/>
              <a:latin typeface="Metropolis Medium" panose="00000600000000000000" pitchFamily="50" charset="0"/>
              <a:ea typeface="Times New Roman" panose="02020603050405020304" pitchFamily="18" charset="0"/>
              <a:cs typeface="+mn-cs"/>
            </a:endParaRPr>
          </a:p>
        </p:txBody>
      </p:sp>
    </p:spTree>
    <p:extLst>
      <p:ext uri="{BB962C8B-B14F-4D97-AF65-F5344CB8AC3E}">
        <p14:creationId xmlns:p14="http://schemas.microsoft.com/office/powerpoint/2010/main" val="2160613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C7C97-FCE5-4F27-A7AD-06467EDEE662}"/>
              </a:ext>
            </a:extLst>
          </p:cNvPr>
          <p:cNvPicPr>
            <a:picLocks noChangeAspect="1"/>
          </p:cNvPicPr>
          <p:nvPr/>
        </p:nvPicPr>
        <p:blipFill>
          <a:blip r:embed="rId3"/>
          <a:stretch>
            <a:fillRect/>
          </a:stretch>
        </p:blipFill>
        <p:spPr>
          <a:xfrm>
            <a:off x="785243" y="1559853"/>
            <a:ext cx="6476423" cy="4534412"/>
          </a:xfrm>
          <a:prstGeom prst="rect">
            <a:avLst/>
          </a:prstGeom>
        </p:spPr>
      </p:pic>
      <p:sp>
        <p:nvSpPr>
          <p:cNvPr id="22" name="Rectangle 21">
            <a:extLst>
              <a:ext uri="{FF2B5EF4-FFF2-40B4-BE49-F238E27FC236}">
                <a16:creationId xmlns:a16="http://schemas.microsoft.com/office/drawing/2014/main" id="{6F46D8A4-E6E6-4B83-879B-9734AF8CBC22}"/>
              </a:ext>
            </a:extLst>
          </p:cNvPr>
          <p:cNvSpPr/>
          <p:nvPr/>
        </p:nvSpPr>
        <p:spPr>
          <a:xfrm>
            <a:off x="-66675" y="205538"/>
            <a:ext cx="12325350" cy="1015663"/>
          </a:xfrm>
          <a:prstGeom prst="rect">
            <a:avLst/>
          </a:prstGeom>
        </p:spPr>
        <p:txBody>
          <a:bodyPr wrap="square">
            <a:spAutoFit/>
          </a:bodyPr>
          <a:lstStyle/>
          <a:p>
            <a:pPr algn="ctr"/>
            <a:r>
              <a:rPr lang="en-US" sz="2000" dirty="0">
                <a:solidFill>
                  <a:schemeClr val="accent5">
                    <a:lumMod val="75000"/>
                  </a:schemeClr>
                </a:solidFill>
                <a:latin typeface="Metropolis Semi Bold" panose="00000700000000000000" pitchFamily="50" charset="0"/>
                <a:ea typeface="Verdana" panose="020B0604030504040204" pitchFamily="34" charset="0"/>
              </a:rPr>
              <a:t>Need for evidence-based healthcare &amp; social service response /    </a:t>
            </a:r>
          </a:p>
          <a:p>
            <a:pPr algn="ctr"/>
            <a:r>
              <a:rPr lang="fr-FR" sz="2000" dirty="0">
                <a:solidFill>
                  <a:srgbClr val="5E3A64">
                    <a:lumMod val="75000"/>
                  </a:srgbClr>
                </a:solidFill>
                <a:latin typeface="Metropolis Semi Bold" panose="00000700000000000000" pitchFamily="50" charset="0"/>
                <a:ea typeface="Verdana" panose="020B0604030504040204" pitchFamily="34" charset="0"/>
              </a:rPr>
              <a:t>Nécessité d'une réponse des services sociaux et de santé fondée sur des données probantes</a:t>
            </a:r>
          </a:p>
          <a:p>
            <a:pPr algn="ctr"/>
            <a:endParaRPr lang="en-CA" sz="2000" dirty="0">
              <a:solidFill>
                <a:schemeClr val="accent5">
                  <a:lumMod val="75000"/>
                </a:schemeClr>
              </a:solidFill>
              <a:latin typeface="Metropolis Semi Bold" panose="00000700000000000000" pitchFamily="50" charset="0"/>
              <a:ea typeface="Verdana" panose="020B0604030504040204" pitchFamily="34" charset="0"/>
            </a:endParaRPr>
          </a:p>
        </p:txBody>
      </p:sp>
      <p:sp>
        <p:nvSpPr>
          <p:cNvPr id="4" name="Speech Bubble: Rectangle with Corners Rounded 3">
            <a:extLst>
              <a:ext uri="{FF2B5EF4-FFF2-40B4-BE49-F238E27FC236}">
                <a16:creationId xmlns:a16="http://schemas.microsoft.com/office/drawing/2014/main" id="{95751BF0-71BB-4384-B95D-45C80F25016A}"/>
              </a:ext>
            </a:extLst>
          </p:cNvPr>
          <p:cNvSpPr/>
          <p:nvPr/>
        </p:nvSpPr>
        <p:spPr>
          <a:xfrm rot="10800000">
            <a:off x="7996587" y="1559854"/>
            <a:ext cx="3658227" cy="1363668"/>
          </a:xfrm>
          <a:prstGeom prst="wedgeRoundRectCallout">
            <a:avLst>
              <a:gd name="adj1" fmla="val 69732"/>
              <a:gd name="adj2" fmla="val -3275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71204BF0-18FA-4F53-B25B-2B70529AE3AD}"/>
              </a:ext>
            </a:extLst>
          </p:cNvPr>
          <p:cNvSpPr/>
          <p:nvPr/>
        </p:nvSpPr>
        <p:spPr>
          <a:xfrm>
            <a:off x="8168546" y="1872356"/>
            <a:ext cx="3486268" cy="738664"/>
          </a:xfrm>
          <a:prstGeom prst="rect">
            <a:avLst/>
          </a:prstGeom>
        </p:spPr>
        <p:txBody>
          <a:bodyPr wrap="square">
            <a:spAutoFit/>
          </a:bodyPr>
          <a:lstStyle/>
          <a:p>
            <a:pPr lvl="0" eaLnBrk="0" fontAlgn="base" hangingPunct="0">
              <a:spcBef>
                <a:spcPct val="0"/>
              </a:spcBef>
              <a:spcAft>
                <a:spcPct val="0"/>
              </a:spcAft>
              <a:defRPr/>
            </a:pPr>
            <a:r>
              <a:rPr lang="en-US" sz="1400" dirty="0">
                <a:latin typeface="Metropolis Medium" panose="00000600000000000000" pitchFamily="50" charset="0"/>
              </a:rPr>
              <a:t>“No one taught us in Nursing School how to help people who were getting beat up every day.”</a:t>
            </a:r>
          </a:p>
        </p:txBody>
      </p:sp>
      <p:sp>
        <p:nvSpPr>
          <p:cNvPr id="14" name="Speech Bubble: Rectangle with Corners Rounded 13">
            <a:extLst>
              <a:ext uri="{FF2B5EF4-FFF2-40B4-BE49-F238E27FC236}">
                <a16:creationId xmlns:a16="http://schemas.microsoft.com/office/drawing/2014/main" id="{94366E2B-3A15-4D3C-94A9-39E2FFC08860}"/>
              </a:ext>
            </a:extLst>
          </p:cNvPr>
          <p:cNvSpPr/>
          <p:nvPr/>
        </p:nvSpPr>
        <p:spPr>
          <a:xfrm rot="10800000">
            <a:off x="7996586" y="2990977"/>
            <a:ext cx="3658227" cy="1363668"/>
          </a:xfrm>
          <a:prstGeom prst="wedgeRoundRectCallout">
            <a:avLst>
              <a:gd name="adj1" fmla="val 69720"/>
              <a:gd name="adj2" fmla="val 6498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4DED82A0-091C-4ECC-842B-F4DF850050C1}"/>
              </a:ext>
            </a:extLst>
          </p:cNvPr>
          <p:cNvSpPr/>
          <p:nvPr/>
        </p:nvSpPr>
        <p:spPr>
          <a:xfrm>
            <a:off x="8168545" y="3195756"/>
            <a:ext cx="3486268" cy="954107"/>
          </a:xfrm>
          <a:prstGeom prst="rect">
            <a:avLst/>
          </a:prstGeom>
        </p:spPr>
        <p:txBody>
          <a:bodyPr wrap="square">
            <a:spAutoFit/>
          </a:bodyPr>
          <a:lstStyle/>
          <a:p>
            <a:pPr lvl="0" eaLnBrk="0" fontAlgn="base" hangingPunct="0">
              <a:spcBef>
                <a:spcPct val="0"/>
              </a:spcBef>
              <a:spcAft>
                <a:spcPct val="0"/>
              </a:spcAft>
              <a:defRPr/>
            </a:pPr>
            <a:r>
              <a:rPr lang="fr-FR" sz="1400" dirty="0">
                <a:latin typeface="Metropolis Medium" panose="00000600000000000000" pitchFamily="50" charset="0"/>
              </a:rPr>
              <a:t>« Personne ne nous a appris à l’École de soins infirmiers comment aider les gens qui se faisaient battre tous les jours. »</a:t>
            </a:r>
            <a:endParaRPr lang="en-US" sz="1400" dirty="0">
              <a:latin typeface="Metropolis Medium" panose="00000600000000000000" pitchFamily="50" charset="0"/>
            </a:endParaRPr>
          </a:p>
        </p:txBody>
      </p:sp>
    </p:spTree>
    <p:extLst>
      <p:ext uri="{BB962C8B-B14F-4D97-AF65-F5344CB8AC3E}">
        <p14:creationId xmlns:p14="http://schemas.microsoft.com/office/powerpoint/2010/main" val="3833688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Model shp1"/>
          <p:cNvSpPr>
            <a:spLocks noGrp="1"/>
          </p:cNvSpPr>
          <p:nvPr>
            <p:ph type="title"/>
          </p:nvPr>
        </p:nvSpPr>
        <p:spPr>
          <a:xfrm>
            <a:off x="0" y="1"/>
            <a:ext cx="12192000" cy="1283826"/>
          </a:xfrm>
          <a:solidFill>
            <a:schemeClr val="bg1">
              <a:lumMod val="95000"/>
            </a:schemeClr>
          </a:solidFill>
        </p:spPr>
        <p:txBody>
          <a:bodyPr/>
          <a:lstStyle/>
          <a:p>
            <a:pPr algn="ctr"/>
            <a:r>
              <a:rPr lang="en-US" sz="2800" dirty="0">
                <a:solidFill>
                  <a:schemeClr val="tx1"/>
                </a:solidFill>
                <a:latin typeface="Metropolis Semi Bold" panose="00000700000000000000" pitchFamily="50" charset="0"/>
                <a:ea typeface="Verdana" panose="020B0604030504040204" pitchFamily="34" charset="0"/>
                <a:cs typeface="+mn-cs"/>
              </a:rPr>
              <a:t>VEGA’s Evidence-based Guidance Foundation /                </a:t>
            </a:r>
            <a:r>
              <a:rPr lang="fr-CA" sz="2800" dirty="0">
                <a:solidFill>
                  <a:schemeClr val="tx1"/>
                </a:solidFill>
                <a:latin typeface="Metropolis Semi Bold" panose="00000700000000000000" pitchFamily="50" charset="0"/>
                <a:ea typeface="Verdana" panose="020B0604030504040204" pitchFamily="34" charset="0"/>
              </a:rPr>
              <a:t>Fondements de la guidance fondée sur les données probantes du projet VEGA</a:t>
            </a:r>
            <a:endParaRPr lang="en-IN" sz="2800" dirty="0">
              <a:solidFill>
                <a:schemeClr val="tx1"/>
              </a:solidFill>
              <a:latin typeface="Metropolis Semi Bold" panose="00000700000000000000" pitchFamily="50" charset="0"/>
              <a:ea typeface="Verdana" panose="020B0604030504040204" pitchFamily="34" charset="0"/>
              <a:cs typeface="+mn-cs"/>
            </a:endParaRPr>
          </a:p>
        </p:txBody>
      </p:sp>
      <p:grpSp>
        <p:nvGrpSpPr>
          <p:cNvPr id="22" name="Group 21">
            <a:extLst>
              <a:ext uri="{FF2B5EF4-FFF2-40B4-BE49-F238E27FC236}">
                <a16:creationId xmlns:a16="http://schemas.microsoft.com/office/drawing/2014/main" id="{D7558A11-B5A8-485C-A930-23B235FD070D}"/>
              </a:ext>
            </a:extLst>
          </p:cNvPr>
          <p:cNvGrpSpPr/>
          <p:nvPr/>
        </p:nvGrpSpPr>
        <p:grpSpPr>
          <a:xfrm>
            <a:off x="616951" y="1607311"/>
            <a:ext cx="6430185" cy="2330739"/>
            <a:chOff x="568676" y="1598963"/>
            <a:chExt cx="6430185" cy="2330739"/>
          </a:xfrm>
        </p:grpSpPr>
        <p:sp>
          <p:nvSpPr>
            <p:cNvPr id="73" name="Freeform 6">
              <a:extLst>
                <a:ext uri="{FF2B5EF4-FFF2-40B4-BE49-F238E27FC236}">
                  <a16:creationId xmlns:a16="http://schemas.microsoft.com/office/drawing/2014/main" id="{4CFBAD03-F90C-4359-BB7D-7AFCB027777E}"/>
                </a:ext>
              </a:extLst>
            </p:cNvPr>
            <p:cNvSpPr>
              <a:spLocks/>
            </p:cNvSpPr>
            <p:nvPr/>
          </p:nvSpPr>
          <p:spPr bwMode="auto">
            <a:xfrm>
              <a:off x="5059225" y="1994395"/>
              <a:ext cx="1939636" cy="1935307"/>
            </a:xfrm>
            <a:custGeom>
              <a:avLst/>
              <a:gdLst>
                <a:gd name="T0" fmla="*/ 121 w 565"/>
                <a:gd name="T1" fmla="*/ 375 h 564"/>
                <a:gd name="T2" fmla="*/ 220 w 565"/>
                <a:gd name="T3" fmla="*/ 317 h 564"/>
                <a:gd name="T4" fmla="*/ 212 w 565"/>
                <a:gd name="T5" fmla="*/ 435 h 564"/>
                <a:gd name="T6" fmla="*/ 219 w 565"/>
                <a:gd name="T7" fmla="*/ 517 h 564"/>
                <a:gd name="T8" fmla="*/ 281 w 565"/>
                <a:gd name="T9" fmla="*/ 560 h 564"/>
                <a:gd name="T10" fmla="*/ 324 w 565"/>
                <a:gd name="T11" fmla="*/ 498 h 564"/>
                <a:gd name="T12" fmla="*/ 405 w 565"/>
                <a:gd name="T13" fmla="*/ 491 h 564"/>
                <a:gd name="T14" fmla="*/ 523 w 565"/>
                <a:gd name="T15" fmla="*/ 499 h 564"/>
                <a:gd name="T16" fmla="*/ 466 w 565"/>
                <a:gd name="T17" fmla="*/ 400 h 564"/>
                <a:gd name="T18" fmla="*/ 529 w 565"/>
                <a:gd name="T19" fmla="*/ 299 h 564"/>
                <a:gd name="T20" fmla="*/ 559 w 565"/>
                <a:gd name="T21" fmla="*/ 280 h 564"/>
                <a:gd name="T22" fmla="*/ 499 w 565"/>
                <a:gd name="T23" fmla="*/ 238 h 564"/>
                <a:gd name="T24" fmla="*/ 491 w 565"/>
                <a:gd name="T25" fmla="*/ 156 h 564"/>
                <a:gd name="T26" fmla="*/ 499 w 565"/>
                <a:gd name="T27" fmla="*/ 38 h 564"/>
                <a:gd name="T28" fmla="*/ 400 w 565"/>
                <a:gd name="T29" fmla="*/ 96 h 564"/>
                <a:gd name="T30" fmla="*/ 299 w 565"/>
                <a:gd name="T31" fmla="*/ 33 h 564"/>
                <a:gd name="T32" fmla="*/ 279 w 565"/>
                <a:gd name="T33" fmla="*/ 0 h 564"/>
                <a:gd name="T34" fmla="*/ 248 w 565"/>
                <a:gd name="T35" fmla="*/ 19 h 564"/>
                <a:gd name="T36" fmla="*/ 185 w 565"/>
                <a:gd name="T37" fmla="*/ 120 h 564"/>
                <a:gd name="T38" fmla="*/ 243 w 565"/>
                <a:gd name="T39" fmla="*/ 218 h 564"/>
                <a:gd name="T40" fmla="*/ 125 w 565"/>
                <a:gd name="T41" fmla="*/ 210 h 564"/>
                <a:gd name="T42" fmla="*/ 43 w 565"/>
                <a:gd name="T43" fmla="*/ 218 h 564"/>
                <a:gd name="T44" fmla="*/ 0 w 565"/>
                <a:gd name="T45" fmla="*/ 280 h 564"/>
                <a:gd name="T46" fmla="*/ 20 w 565"/>
                <a:gd name="T47" fmla="*/ 312 h 564"/>
                <a:gd name="T48" fmla="*/ 121 w 565"/>
                <a:gd name="T49" fmla="*/ 375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5" h="564">
                  <a:moveTo>
                    <a:pt x="121" y="375"/>
                  </a:moveTo>
                  <a:cubicBezTo>
                    <a:pt x="135" y="332"/>
                    <a:pt x="147" y="291"/>
                    <a:pt x="220" y="317"/>
                  </a:cubicBezTo>
                  <a:cubicBezTo>
                    <a:pt x="268" y="335"/>
                    <a:pt x="285" y="389"/>
                    <a:pt x="212" y="435"/>
                  </a:cubicBezTo>
                  <a:cubicBezTo>
                    <a:pt x="151" y="473"/>
                    <a:pt x="200" y="503"/>
                    <a:pt x="219" y="517"/>
                  </a:cubicBezTo>
                  <a:cubicBezTo>
                    <a:pt x="231" y="525"/>
                    <a:pt x="255" y="542"/>
                    <a:pt x="281" y="560"/>
                  </a:cubicBezTo>
                  <a:cubicBezTo>
                    <a:pt x="298" y="534"/>
                    <a:pt x="315" y="510"/>
                    <a:pt x="324" y="498"/>
                  </a:cubicBezTo>
                  <a:cubicBezTo>
                    <a:pt x="337" y="479"/>
                    <a:pt x="367" y="430"/>
                    <a:pt x="405" y="491"/>
                  </a:cubicBezTo>
                  <a:cubicBezTo>
                    <a:pt x="451" y="564"/>
                    <a:pt x="506" y="547"/>
                    <a:pt x="523" y="499"/>
                  </a:cubicBezTo>
                  <a:cubicBezTo>
                    <a:pt x="550" y="426"/>
                    <a:pt x="508" y="414"/>
                    <a:pt x="466" y="400"/>
                  </a:cubicBezTo>
                  <a:cubicBezTo>
                    <a:pt x="428" y="387"/>
                    <a:pt x="466" y="339"/>
                    <a:pt x="529" y="299"/>
                  </a:cubicBezTo>
                  <a:cubicBezTo>
                    <a:pt x="539" y="292"/>
                    <a:pt x="549" y="286"/>
                    <a:pt x="559" y="280"/>
                  </a:cubicBezTo>
                  <a:cubicBezTo>
                    <a:pt x="534" y="263"/>
                    <a:pt x="510" y="246"/>
                    <a:pt x="499" y="238"/>
                  </a:cubicBezTo>
                  <a:cubicBezTo>
                    <a:pt x="480" y="224"/>
                    <a:pt x="430" y="194"/>
                    <a:pt x="491" y="156"/>
                  </a:cubicBezTo>
                  <a:cubicBezTo>
                    <a:pt x="565" y="110"/>
                    <a:pt x="547" y="56"/>
                    <a:pt x="499" y="38"/>
                  </a:cubicBezTo>
                  <a:cubicBezTo>
                    <a:pt x="426" y="12"/>
                    <a:pt x="414" y="53"/>
                    <a:pt x="400" y="96"/>
                  </a:cubicBezTo>
                  <a:cubicBezTo>
                    <a:pt x="388" y="133"/>
                    <a:pt x="339" y="95"/>
                    <a:pt x="299" y="33"/>
                  </a:cubicBezTo>
                  <a:cubicBezTo>
                    <a:pt x="292" y="21"/>
                    <a:pt x="285" y="10"/>
                    <a:pt x="279" y="0"/>
                  </a:cubicBezTo>
                  <a:cubicBezTo>
                    <a:pt x="269" y="6"/>
                    <a:pt x="259" y="12"/>
                    <a:pt x="248" y="19"/>
                  </a:cubicBezTo>
                  <a:cubicBezTo>
                    <a:pt x="186" y="59"/>
                    <a:pt x="148" y="107"/>
                    <a:pt x="185" y="120"/>
                  </a:cubicBezTo>
                  <a:cubicBezTo>
                    <a:pt x="228" y="133"/>
                    <a:pt x="269" y="145"/>
                    <a:pt x="243" y="218"/>
                  </a:cubicBezTo>
                  <a:cubicBezTo>
                    <a:pt x="225" y="266"/>
                    <a:pt x="171" y="284"/>
                    <a:pt x="125" y="210"/>
                  </a:cubicBezTo>
                  <a:cubicBezTo>
                    <a:pt x="87" y="150"/>
                    <a:pt x="57" y="199"/>
                    <a:pt x="43" y="218"/>
                  </a:cubicBezTo>
                  <a:cubicBezTo>
                    <a:pt x="35" y="230"/>
                    <a:pt x="18" y="254"/>
                    <a:pt x="0" y="280"/>
                  </a:cubicBezTo>
                  <a:cubicBezTo>
                    <a:pt x="7" y="290"/>
                    <a:pt x="13" y="301"/>
                    <a:pt x="20" y="312"/>
                  </a:cubicBezTo>
                  <a:cubicBezTo>
                    <a:pt x="60" y="374"/>
                    <a:pt x="109" y="413"/>
                    <a:pt x="121" y="375"/>
                  </a:cubicBezTo>
                  <a:close/>
                </a:path>
              </a:pathLst>
            </a:custGeom>
            <a:solidFill>
              <a:schemeClr val="accent6"/>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3" name="TextBox 82">
              <a:extLst>
                <a:ext uri="{FF2B5EF4-FFF2-40B4-BE49-F238E27FC236}">
                  <a16:creationId xmlns:a16="http://schemas.microsoft.com/office/drawing/2014/main" id="{B90D9AA8-2808-40F1-9CF9-1D901969DC97}"/>
                </a:ext>
              </a:extLst>
            </p:cNvPr>
            <p:cNvSpPr txBox="1"/>
            <p:nvPr/>
          </p:nvSpPr>
          <p:spPr>
            <a:xfrm>
              <a:off x="4178563" y="1598963"/>
              <a:ext cx="418704" cy="769441"/>
            </a:xfrm>
            <a:prstGeom prst="rect">
              <a:avLst/>
            </a:prstGeom>
            <a:noFill/>
          </p:spPr>
          <p:txBody>
            <a:bodyPr wrap="none" rtlCol="0" anchor="ctr">
              <a:spAutoFit/>
            </a:bodyPr>
            <a:lstStyle/>
            <a:p>
              <a:pPr algn="ctr"/>
              <a:r>
                <a:rPr lang="en-US" sz="4400" b="1" dirty="0">
                  <a:solidFill>
                    <a:schemeClr val="accent6"/>
                  </a:solidFill>
                  <a:latin typeface="Metropolis" panose="00000500000000000000" pitchFamily="50" charset="0"/>
                  <a:ea typeface="Open Sans" panose="020B0606030504020204" pitchFamily="34" charset="0"/>
                  <a:cs typeface="Open Sans" panose="020B0606030504020204" pitchFamily="34" charset="0"/>
                </a:rPr>
                <a:t>1</a:t>
              </a:r>
              <a:endParaRPr lang="en-IN" sz="4400" b="1" dirty="0">
                <a:solidFill>
                  <a:schemeClr val="accent6"/>
                </a:solidFill>
                <a:latin typeface="Metropolis" panose="00000500000000000000" pitchFamily="50" charset="0"/>
                <a:ea typeface="Open Sans" panose="020B0606030504020204" pitchFamily="34" charset="0"/>
                <a:cs typeface="Open Sans" panose="020B0606030504020204" pitchFamily="34" charset="0"/>
              </a:endParaRPr>
            </a:p>
          </p:txBody>
        </p:sp>
        <p:cxnSp>
          <p:nvCxnSpPr>
            <p:cNvPr id="87" name="Straight Connector 86">
              <a:extLst>
                <a:ext uri="{FF2B5EF4-FFF2-40B4-BE49-F238E27FC236}">
                  <a16:creationId xmlns:a16="http://schemas.microsoft.com/office/drawing/2014/main" id="{459B1361-91D2-4D74-A1E5-4B9C23118898}"/>
                </a:ext>
              </a:extLst>
            </p:cNvPr>
            <p:cNvCxnSpPr>
              <a:cxnSpLocks/>
            </p:cNvCxnSpPr>
            <p:nvPr/>
          </p:nvCxnSpPr>
          <p:spPr>
            <a:xfrm>
              <a:off x="4906494" y="1994394"/>
              <a:ext cx="87390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DA36A88E-CB58-4F04-9596-145A52733458}"/>
                </a:ext>
              </a:extLst>
            </p:cNvPr>
            <p:cNvGrpSpPr/>
            <p:nvPr/>
          </p:nvGrpSpPr>
          <p:grpSpPr>
            <a:xfrm>
              <a:off x="568676" y="1684465"/>
              <a:ext cx="3442385" cy="1815882"/>
              <a:chOff x="567088" y="1684465"/>
              <a:chExt cx="3442385" cy="1815882"/>
            </a:xfrm>
          </p:grpSpPr>
          <p:sp>
            <p:nvSpPr>
              <p:cNvPr id="93" name="TextBox 92">
                <a:extLst>
                  <a:ext uri="{FF2B5EF4-FFF2-40B4-BE49-F238E27FC236}">
                    <a16:creationId xmlns:a16="http://schemas.microsoft.com/office/drawing/2014/main" id="{F01F7069-DD22-497D-9BF3-66679756C2A2}"/>
                  </a:ext>
                </a:extLst>
              </p:cNvPr>
              <p:cNvSpPr txBox="1"/>
              <p:nvPr/>
            </p:nvSpPr>
            <p:spPr>
              <a:xfrm>
                <a:off x="1044002" y="1684465"/>
                <a:ext cx="2965471" cy="1815882"/>
              </a:xfrm>
              <a:prstGeom prst="rect">
                <a:avLst/>
              </a:prstGeom>
              <a:noFill/>
            </p:spPr>
            <p:txBody>
              <a:bodyPr wrap="square" rtlCol="0">
                <a:spAutoFit/>
              </a:bodyPr>
              <a:lstStyle/>
              <a:p>
                <a:r>
                  <a:rPr lang="es-US" sz="1600" b="1" dirty="0">
                    <a:solidFill>
                      <a:schemeClr val="accent6"/>
                    </a:solidFill>
                    <a:latin typeface="Metropolis" panose="00000500000000000000" pitchFamily="50" charset="0"/>
                  </a:rPr>
                  <a:t>Quantitative and Qualitative Systematic </a:t>
                </a:r>
                <a:r>
                  <a:rPr lang="es-US" sz="1600" b="1" dirty="0" err="1">
                    <a:solidFill>
                      <a:schemeClr val="accent6"/>
                    </a:solidFill>
                    <a:latin typeface="Metropolis" panose="00000500000000000000" pitchFamily="50" charset="0"/>
                  </a:rPr>
                  <a:t>Evidence</a:t>
                </a:r>
                <a:r>
                  <a:rPr lang="es-US" sz="1600" b="1" dirty="0">
                    <a:solidFill>
                      <a:schemeClr val="accent6"/>
                    </a:solidFill>
                    <a:latin typeface="Metropolis" panose="00000500000000000000" pitchFamily="50" charset="0"/>
                  </a:rPr>
                  <a:t> </a:t>
                </a:r>
                <a:r>
                  <a:rPr lang="es-US" sz="1600" b="1" dirty="0" err="1">
                    <a:solidFill>
                      <a:schemeClr val="accent6"/>
                    </a:solidFill>
                    <a:latin typeface="Metropolis" panose="00000500000000000000" pitchFamily="50" charset="0"/>
                  </a:rPr>
                  <a:t>Reviews</a:t>
                </a:r>
                <a:r>
                  <a:rPr lang="es-US" sz="1600" b="1" dirty="0">
                    <a:solidFill>
                      <a:schemeClr val="accent6"/>
                    </a:solidFill>
                    <a:latin typeface="Metropolis" panose="00000500000000000000" pitchFamily="50" charset="0"/>
                  </a:rPr>
                  <a:t> </a:t>
                </a:r>
              </a:p>
              <a:p>
                <a:endParaRPr lang="es-US" sz="1600" b="1" dirty="0">
                  <a:solidFill>
                    <a:schemeClr val="accent6"/>
                  </a:solidFill>
                  <a:latin typeface="Metropolis" panose="00000500000000000000" pitchFamily="50" charset="0"/>
                </a:endParaRPr>
              </a:p>
              <a:p>
                <a:r>
                  <a:rPr lang="fr-CA" sz="1600" b="1" dirty="0">
                    <a:solidFill>
                      <a:schemeClr val="accent6"/>
                    </a:solidFill>
                    <a:latin typeface="Metropolis" panose="00000500000000000000" pitchFamily="50" charset="0"/>
                  </a:rPr>
                  <a:t>Revues systématiques de la recherche quantitative et qualitative</a:t>
                </a:r>
              </a:p>
            </p:txBody>
          </p:sp>
          <p:sp>
            <p:nvSpPr>
              <p:cNvPr id="109" name="Rectangle 108">
                <a:extLst>
                  <a:ext uri="{FF2B5EF4-FFF2-40B4-BE49-F238E27FC236}">
                    <a16:creationId xmlns:a16="http://schemas.microsoft.com/office/drawing/2014/main" id="{93128BD2-FB0E-442B-BCD6-558BAEBB9F53}"/>
                  </a:ext>
                </a:extLst>
              </p:cNvPr>
              <p:cNvSpPr/>
              <p:nvPr/>
            </p:nvSpPr>
            <p:spPr>
              <a:xfrm>
                <a:off x="567088" y="1732378"/>
                <a:ext cx="152704" cy="9378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Metropolis" panose="00000500000000000000" pitchFamily="50" charset="0"/>
                </a:endParaRPr>
              </a:p>
            </p:txBody>
          </p:sp>
        </p:grpSp>
        <p:pic>
          <p:nvPicPr>
            <p:cNvPr id="43" name="Graphic 42" descr="Magnifying glass with solid fill">
              <a:extLst>
                <a:ext uri="{FF2B5EF4-FFF2-40B4-BE49-F238E27FC236}">
                  <a16:creationId xmlns:a16="http://schemas.microsoft.com/office/drawing/2014/main" id="{79DFE71B-D36D-4853-A9FF-3AE6F299486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956363" y="2654885"/>
              <a:ext cx="586189" cy="586189"/>
            </a:xfrm>
            <a:prstGeom prst="rect">
              <a:avLst/>
            </a:prstGeom>
          </p:spPr>
        </p:pic>
      </p:grpSp>
      <p:grpSp>
        <p:nvGrpSpPr>
          <p:cNvPr id="23" name="Group 22">
            <a:extLst>
              <a:ext uri="{FF2B5EF4-FFF2-40B4-BE49-F238E27FC236}">
                <a16:creationId xmlns:a16="http://schemas.microsoft.com/office/drawing/2014/main" id="{76B14810-1F75-4C01-A114-2BDF31F6291E}"/>
              </a:ext>
            </a:extLst>
          </p:cNvPr>
          <p:cNvGrpSpPr/>
          <p:nvPr/>
        </p:nvGrpSpPr>
        <p:grpSpPr>
          <a:xfrm>
            <a:off x="6083922" y="1603723"/>
            <a:ext cx="5716684" cy="3287569"/>
            <a:chOff x="6023271" y="1598963"/>
            <a:chExt cx="5716684" cy="3287569"/>
          </a:xfrm>
        </p:grpSpPr>
        <p:sp>
          <p:nvSpPr>
            <p:cNvPr id="74" name="Freeform 7">
              <a:extLst>
                <a:ext uri="{FF2B5EF4-FFF2-40B4-BE49-F238E27FC236}">
                  <a16:creationId xmlns:a16="http://schemas.microsoft.com/office/drawing/2014/main" id="{592C63B7-61A5-4EAA-87EF-B0AB711002A1}"/>
                </a:ext>
              </a:extLst>
            </p:cNvPr>
            <p:cNvSpPr>
              <a:spLocks/>
            </p:cNvSpPr>
            <p:nvPr/>
          </p:nvSpPr>
          <p:spPr bwMode="auto">
            <a:xfrm>
              <a:off x="6023271" y="2955554"/>
              <a:ext cx="1912215" cy="1930978"/>
            </a:xfrm>
            <a:custGeom>
              <a:avLst/>
              <a:gdLst>
                <a:gd name="T0" fmla="*/ 523 w 557"/>
                <a:gd name="T1" fmla="*/ 298 h 563"/>
                <a:gd name="T2" fmla="*/ 557 w 557"/>
                <a:gd name="T3" fmla="*/ 276 h 563"/>
                <a:gd name="T4" fmla="*/ 517 w 557"/>
                <a:gd name="T5" fmla="*/ 217 h 563"/>
                <a:gd name="T6" fmla="*/ 428 w 557"/>
                <a:gd name="T7" fmla="*/ 207 h 563"/>
                <a:gd name="T8" fmla="*/ 312 w 557"/>
                <a:gd name="T9" fmla="*/ 218 h 563"/>
                <a:gd name="T10" fmla="*/ 350 w 557"/>
                <a:gd name="T11" fmla="*/ 120 h 563"/>
                <a:gd name="T12" fmla="*/ 326 w 557"/>
                <a:gd name="T13" fmla="*/ 31 h 563"/>
                <a:gd name="T14" fmla="*/ 278 w 557"/>
                <a:gd name="T15" fmla="*/ 0 h 563"/>
                <a:gd name="T16" fmla="*/ 248 w 557"/>
                <a:gd name="T17" fmla="*/ 19 h 563"/>
                <a:gd name="T18" fmla="*/ 185 w 557"/>
                <a:gd name="T19" fmla="*/ 120 h 563"/>
                <a:gd name="T20" fmla="*/ 242 w 557"/>
                <a:gd name="T21" fmla="*/ 219 h 563"/>
                <a:gd name="T22" fmla="*/ 124 w 557"/>
                <a:gd name="T23" fmla="*/ 211 h 563"/>
                <a:gd name="T24" fmla="*/ 43 w 557"/>
                <a:gd name="T25" fmla="*/ 218 h 563"/>
                <a:gd name="T26" fmla="*/ 0 w 557"/>
                <a:gd name="T27" fmla="*/ 280 h 563"/>
                <a:gd name="T28" fmla="*/ 46 w 557"/>
                <a:gd name="T29" fmla="*/ 310 h 563"/>
                <a:gd name="T30" fmla="*/ 71 w 557"/>
                <a:gd name="T31" fmla="*/ 399 h 563"/>
                <a:gd name="T32" fmla="*/ 33 w 557"/>
                <a:gd name="T33" fmla="*/ 498 h 563"/>
                <a:gd name="T34" fmla="*/ 149 w 557"/>
                <a:gd name="T35" fmla="*/ 487 h 563"/>
                <a:gd name="T36" fmla="*/ 238 w 557"/>
                <a:gd name="T37" fmla="*/ 496 h 563"/>
                <a:gd name="T38" fmla="*/ 278 w 557"/>
                <a:gd name="T39" fmla="*/ 555 h 563"/>
                <a:gd name="T40" fmla="*/ 318 w 557"/>
                <a:gd name="T41" fmla="*/ 497 h 563"/>
                <a:gd name="T42" fmla="*/ 400 w 557"/>
                <a:gd name="T43" fmla="*/ 489 h 563"/>
                <a:gd name="T44" fmla="*/ 518 w 557"/>
                <a:gd name="T45" fmla="*/ 497 h 563"/>
                <a:gd name="T46" fmla="*/ 460 w 557"/>
                <a:gd name="T47" fmla="*/ 398 h 563"/>
                <a:gd name="T48" fmla="*/ 523 w 557"/>
                <a:gd name="T49" fmla="*/ 298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7" h="563">
                  <a:moveTo>
                    <a:pt x="523" y="298"/>
                  </a:moveTo>
                  <a:cubicBezTo>
                    <a:pt x="535" y="290"/>
                    <a:pt x="546" y="283"/>
                    <a:pt x="557" y="276"/>
                  </a:cubicBezTo>
                  <a:cubicBezTo>
                    <a:pt x="546" y="259"/>
                    <a:pt x="532" y="239"/>
                    <a:pt x="517" y="217"/>
                  </a:cubicBezTo>
                  <a:cubicBezTo>
                    <a:pt x="469" y="148"/>
                    <a:pt x="444" y="154"/>
                    <a:pt x="428" y="207"/>
                  </a:cubicBezTo>
                  <a:cubicBezTo>
                    <a:pt x="412" y="260"/>
                    <a:pt x="342" y="257"/>
                    <a:pt x="312" y="218"/>
                  </a:cubicBezTo>
                  <a:cubicBezTo>
                    <a:pt x="281" y="180"/>
                    <a:pt x="303" y="157"/>
                    <a:pt x="350" y="120"/>
                  </a:cubicBezTo>
                  <a:cubicBezTo>
                    <a:pt x="398" y="84"/>
                    <a:pt x="362" y="53"/>
                    <a:pt x="326" y="31"/>
                  </a:cubicBezTo>
                  <a:cubicBezTo>
                    <a:pt x="311" y="22"/>
                    <a:pt x="295" y="11"/>
                    <a:pt x="278" y="0"/>
                  </a:cubicBezTo>
                  <a:cubicBezTo>
                    <a:pt x="268" y="6"/>
                    <a:pt x="258" y="12"/>
                    <a:pt x="248" y="19"/>
                  </a:cubicBezTo>
                  <a:cubicBezTo>
                    <a:pt x="185" y="59"/>
                    <a:pt x="147" y="107"/>
                    <a:pt x="185" y="120"/>
                  </a:cubicBezTo>
                  <a:cubicBezTo>
                    <a:pt x="227" y="134"/>
                    <a:pt x="269" y="146"/>
                    <a:pt x="242" y="219"/>
                  </a:cubicBezTo>
                  <a:cubicBezTo>
                    <a:pt x="225" y="267"/>
                    <a:pt x="170" y="284"/>
                    <a:pt x="124" y="211"/>
                  </a:cubicBezTo>
                  <a:cubicBezTo>
                    <a:pt x="86" y="150"/>
                    <a:pt x="56" y="199"/>
                    <a:pt x="43" y="218"/>
                  </a:cubicBezTo>
                  <a:cubicBezTo>
                    <a:pt x="34" y="230"/>
                    <a:pt x="17" y="254"/>
                    <a:pt x="0" y="280"/>
                  </a:cubicBezTo>
                  <a:cubicBezTo>
                    <a:pt x="16" y="290"/>
                    <a:pt x="32" y="301"/>
                    <a:pt x="46" y="310"/>
                  </a:cubicBezTo>
                  <a:cubicBezTo>
                    <a:pt x="83" y="333"/>
                    <a:pt x="118" y="363"/>
                    <a:pt x="71" y="399"/>
                  </a:cubicBezTo>
                  <a:cubicBezTo>
                    <a:pt x="24" y="436"/>
                    <a:pt x="2" y="459"/>
                    <a:pt x="33" y="498"/>
                  </a:cubicBezTo>
                  <a:cubicBezTo>
                    <a:pt x="63" y="536"/>
                    <a:pt x="133" y="540"/>
                    <a:pt x="149" y="487"/>
                  </a:cubicBezTo>
                  <a:cubicBezTo>
                    <a:pt x="165" y="434"/>
                    <a:pt x="189" y="427"/>
                    <a:pt x="238" y="496"/>
                  </a:cubicBezTo>
                  <a:cubicBezTo>
                    <a:pt x="253" y="518"/>
                    <a:pt x="266" y="538"/>
                    <a:pt x="278" y="555"/>
                  </a:cubicBezTo>
                  <a:cubicBezTo>
                    <a:pt x="294" y="531"/>
                    <a:pt x="310" y="508"/>
                    <a:pt x="318" y="497"/>
                  </a:cubicBezTo>
                  <a:cubicBezTo>
                    <a:pt x="332" y="478"/>
                    <a:pt x="362" y="429"/>
                    <a:pt x="400" y="489"/>
                  </a:cubicBezTo>
                  <a:cubicBezTo>
                    <a:pt x="446" y="563"/>
                    <a:pt x="500" y="545"/>
                    <a:pt x="518" y="497"/>
                  </a:cubicBezTo>
                  <a:cubicBezTo>
                    <a:pt x="544" y="424"/>
                    <a:pt x="503" y="412"/>
                    <a:pt x="460" y="398"/>
                  </a:cubicBezTo>
                  <a:cubicBezTo>
                    <a:pt x="422" y="386"/>
                    <a:pt x="461" y="338"/>
                    <a:pt x="523" y="298"/>
                  </a:cubicBezTo>
                  <a:close/>
                </a:path>
              </a:pathLst>
            </a:custGeom>
            <a:solidFill>
              <a:schemeClr val="accent3"/>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4" name="TextBox 83">
              <a:extLst>
                <a:ext uri="{FF2B5EF4-FFF2-40B4-BE49-F238E27FC236}">
                  <a16:creationId xmlns:a16="http://schemas.microsoft.com/office/drawing/2014/main" id="{EDB280CD-D2F7-45E1-B04A-9ADB2C6439FF}"/>
                </a:ext>
              </a:extLst>
            </p:cNvPr>
            <p:cNvSpPr txBox="1"/>
            <p:nvPr/>
          </p:nvSpPr>
          <p:spPr>
            <a:xfrm>
              <a:off x="7395415" y="1598963"/>
              <a:ext cx="529311" cy="769441"/>
            </a:xfrm>
            <a:prstGeom prst="rect">
              <a:avLst/>
            </a:prstGeom>
            <a:noFill/>
          </p:spPr>
          <p:txBody>
            <a:bodyPr wrap="none" rtlCol="0" anchor="ctr">
              <a:spAutoFit/>
            </a:bodyPr>
            <a:lstStyle/>
            <a:p>
              <a:pPr algn="ctr"/>
              <a:r>
                <a:rPr lang="en-US" sz="4400" b="1" dirty="0">
                  <a:solidFill>
                    <a:schemeClr val="accent3"/>
                  </a:solidFill>
                  <a:latin typeface="Metropolis" panose="00000500000000000000" pitchFamily="50" charset="0"/>
                  <a:ea typeface="Open Sans" panose="020B0606030504020204" pitchFamily="34" charset="0"/>
                  <a:cs typeface="Open Sans" panose="020B0606030504020204" pitchFamily="34" charset="0"/>
                </a:rPr>
                <a:t>2</a:t>
              </a:r>
              <a:endParaRPr lang="en-IN" sz="4400" b="1" dirty="0">
                <a:solidFill>
                  <a:schemeClr val="accent3"/>
                </a:solidFill>
                <a:latin typeface="Metropolis" panose="00000500000000000000" pitchFamily="50" charset="0"/>
                <a:ea typeface="Open Sans" panose="020B0606030504020204" pitchFamily="34" charset="0"/>
                <a:cs typeface="Open Sans" panose="020B0606030504020204" pitchFamily="34" charset="0"/>
              </a:endParaRPr>
            </a:p>
          </p:txBody>
        </p:sp>
        <p:cxnSp>
          <p:nvCxnSpPr>
            <p:cNvPr id="88" name="Straight Connector 87">
              <a:extLst>
                <a:ext uri="{FF2B5EF4-FFF2-40B4-BE49-F238E27FC236}">
                  <a16:creationId xmlns:a16="http://schemas.microsoft.com/office/drawing/2014/main" id="{45EDE9AB-EA22-48B4-BDBD-FEF7AE1D88C9}"/>
                </a:ext>
              </a:extLst>
            </p:cNvPr>
            <p:cNvCxnSpPr/>
            <p:nvPr/>
          </p:nvCxnSpPr>
          <p:spPr>
            <a:xfrm flipV="1">
              <a:off x="7660070" y="2505891"/>
              <a:ext cx="0" cy="85258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75BED8-C6CB-48FA-8F9C-2528D8725EC3}"/>
                </a:ext>
              </a:extLst>
            </p:cNvPr>
            <p:cNvGrpSpPr/>
            <p:nvPr/>
          </p:nvGrpSpPr>
          <p:grpSpPr>
            <a:xfrm>
              <a:off x="8323465" y="1732378"/>
              <a:ext cx="3416490" cy="937847"/>
              <a:chOff x="8500915" y="1732378"/>
              <a:chExt cx="3416490" cy="937847"/>
            </a:xfrm>
          </p:grpSpPr>
          <p:sp>
            <p:nvSpPr>
              <p:cNvPr id="98" name="TextBox 97">
                <a:extLst>
                  <a:ext uri="{FF2B5EF4-FFF2-40B4-BE49-F238E27FC236}">
                    <a16:creationId xmlns:a16="http://schemas.microsoft.com/office/drawing/2014/main" id="{5C6E36BD-156B-4D0E-9718-B0512303ACE2}"/>
                  </a:ext>
                </a:extLst>
              </p:cNvPr>
              <p:cNvSpPr txBox="1"/>
              <p:nvPr/>
            </p:nvSpPr>
            <p:spPr>
              <a:xfrm>
                <a:off x="8500915" y="1732378"/>
                <a:ext cx="3263786" cy="830997"/>
              </a:xfrm>
              <a:prstGeom prst="rect">
                <a:avLst/>
              </a:prstGeom>
              <a:noFill/>
            </p:spPr>
            <p:txBody>
              <a:bodyPr wrap="square" rtlCol="0">
                <a:spAutoFit/>
              </a:bodyPr>
              <a:lstStyle/>
              <a:p>
                <a:r>
                  <a:rPr lang="en-US" sz="1600" b="1" dirty="0">
                    <a:solidFill>
                      <a:schemeClr val="accent3">
                        <a:lumMod val="75000"/>
                      </a:schemeClr>
                    </a:solidFill>
                    <a:latin typeface="Metropolis" panose="00000500000000000000" pitchFamily="50" charset="0"/>
                  </a:rPr>
                  <a:t>Stakeholder Consultation </a:t>
                </a:r>
              </a:p>
              <a:p>
                <a:endParaRPr lang="fr-CA" sz="1600" b="1" dirty="0">
                  <a:solidFill>
                    <a:schemeClr val="accent3">
                      <a:lumMod val="75000"/>
                    </a:schemeClr>
                  </a:solidFill>
                  <a:latin typeface="Metropolis" panose="00000500000000000000" pitchFamily="50" charset="0"/>
                </a:endParaRPr>
              </a:p>
              <a:p>
                <a:r>
                  <a:rPr lang="fr-CA" sz="1600" b="1" dirty="0">
                    <a:solidFill>
                      <a:schemeClr val="accent3">
                        <a:lumMod val="75000"/>
                      </a:schemeClr>
                    </a:solidFill>
                    <a:latin typeface="Metropolis" panose="00000500000000000000" pitchFamily="50" charset="0"/>
                  </a:rPr>
                  <a:t>Consultation des intervenants</a:t>
                </a:r>
              </a:p>
            </p:txBody>
          </p:sp>
          <p:sp>
            <p:nvSpPr>
              <p:cNvPr id="96" name="Rectangle 95">
                <a:extLst>
                  <a:ext uri="{FF2B5EF4-FFF2-40B4-BE49-F238E27FC236}">
                    <a16:creationId xmlns:a16="http://schemas.microsoft.com/office/drawing/2014/main" id="{10E4242F-15A5-4554-A4ED-7D6968E41413}"/>
                  </a:ext>
                </a:extLst>
              </p:cNvPr>
              <p:cNvSpPr/>
              <p:nvPr/>
            </p:nvSpPr>
            <p:spPr>
              <a:xfrm>
                <a:off x="11764701" y="1732378"/>
                <a:ext cx="152704" cy="9378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Metropolis" panose="00000500000000000000" pitchFamily="50" charset="0"/>
                </a:endParaRPr>
              </a:p>
            </p:txBody>
          </p:sp>
        </p:grpSp>
        <p:pic>
          <p:nvPicPr>
            <p:cNvPr id="16" name="Graphic 15" descr="Cycle with people outline">
              <a:extLst>
                <a:ext uri="{FF2B5EF4-FFF2-40B4-BE49-F238E27FC236}">
                  <a16:creationId xmlns:a16="http://schemas.microsoft.com/office/drawing/2014/main" id="{03401E71-CE3B-46EA-AB47-CD57BDC3DDD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518608" y="3682669"/>
              <a:ext cx="879376" cy="879376"/>
            </a:xfrm>
            <a:prstGeom prst="rect">
              <a:avLst/>
            </a:prstGeom>
          </p:spPr>
        </p:pic>
      </p:grpSp>
      <p:grpSp>
        <p:nvGrpSpPr>
          <p:cNvPr id="24" name="Group 23">
            <a:extLst>
              <a:ext uri="{FF2B5EF4-FFF2-40B4-BE49-F238E27FC236}">
                <a16:creationId xmlns:a16="http://schemas.microsoft.com/office/drawing/2014/main" id="{D4B14E88-038D-4D7C-9B11-4A5C80D85E67}"/>
              </a:ext>
            </a:extLst>
          </p:cNvPr>
          <p:cNvGrpSpPr/>
          <p:nvPr/>
        </p:nvGrpSpPr>
        <p:grpSpPr>
          <a:xfrm>
            <a:off x="5123375" y="3921043"/>
            <a:ext cx="6716150" cy="2298991"/>
            <a:chOff x="5076543" y="3916713"/>
            <a:chExt cx="6716150" cy="2298991"/>
          </a:xfrm>
        </p:grpSpPr>
        <p:sp>
          <p:nvSpPr>
            <p:cNvPr id="75" name="Freeform 8">
              <a:extLst>
                <a:ext uri="{FF2B5EF4-FFF2-40B4-BE49-F238E27FC236}">
                  <a16:creationId xmlns:a16="http://schemas.microsoft.com/office/drawing/2014/main" id="{3AF103FB-7A58-47F7-A3E9-D2E09E8BB013}"/>
                </a:ext>
              </a:extLst>
            </p:cNvPr>
            <p:cNvSpPr>
              <a:spLocks/>
            </p:cNvSpPr>
            <p:nvPr/>
          </p:nvSpPr>
          <p:spPr bwMode="auto">
            <a:xfrm>
              <a:off x="5076543" y="3916713"/>
              <a:ext cx="1900670" cy="1903557"/>
            </a:xfrm>
            <a:custGeom>
              <a:avLst/>
              <a:gdLst>
                <a:gd name="T0" fmla="*/ 425 w 554"/>
                <a:gd name="T1" fmla="*/ 207 h 555"/>
                <a:gd name="T2" fmla="*/ 309 w 554"/>
                <a:gd name="T3" fmla="*/ 218 h 555"/>
                <a:gd name="T4" fmla="*/ 347 w 554"/>
                <a:gd name="T5" fmla="*/ 119 h 555"/>
                <a:gd name="T6" fmla="*/ 322 w 554"/>
                <a:gd name="T7" fmla="*/ 30 h 555"/>
                <a:gd name="T8" fmla="*/ 276 w 554"/>
                <a:gd name="T9" fmla="*/ 0 h 555"/>
                <a:gd name="T10" fmla="*/ 245 w 554"/>
                <a:gd name="T11" fmla="*/ 46 h 555"/>
                <a:gd name="T12" fmla="*/ 156 w 554"/>
                <a:gd name="T13" fmla="*/ 71 h 555"/>
                <a:gd name="T14" fmla="*/ 58 w 554"/>
                <a:gd name="T15" fmla="*/ 32 h 555"/>
                <a:gd name="T16" fmla="*/ 69 w 554"/>
                <a:gd name="T17" fmla="*/ 149 h 555"/>
                <a:gd name="T18" fmla="*/ 59 w 554"/>
                <a:gd name="T19" fmla="*/ 237 h 555"/>
                <a:gd name="T20" fmla="*/ 0 w 554"/>
                <a:gd name="T21" fmla="*/ 278 h 555"/>
                <a:gd name="T22" fmla="*/ 45 w 554"/>
                <a:gd name="T23" fmla="*/ 307 h 555"/>
                <a:gd name="T24" fmla="*/ 70 w 554"/>
                <a:gd name="T25" fmla="*/ 396 h 555"/>
                <a:gd name="T26" fmla="*/ 32 w 554"/>
                <a:gd name="T27" fmla="*/ 495 h 555"/>
                <a:gd name="T28" fmla="*/ 148 w 554"/>
                <a:gd name="T29" fmla="*/ 484 h 555"/>
                <a:gd name="T30" fmla="*/ 237 w 554"/>
                <a:gd name="T31" fmla="*/ 493 h 555"/>
                <a:gd name="T32" fmla="*/ 279 w 554"/>
                <a:gd name="T33" fmla="*/ 555 h 555"/>
                <a:gd name="T34" fmla="*/ 335 w 554"/>
                <a:gd name="T35" fmla="*/ 516 h 555"/>
                <a:gd name="T36" fmla="*/ 344 w 554"/>
                <a:gd name="T37" fmla="*/ 427 h 555"/>
                <a:gd name="T38" fmla="*/ 333 w 554"/>
                <a:gd name="T39" fmla="*/ 311 h 555"/>
                <a:gd name="T40" fmla="*/ 432 w 554"/>
                <a:gd name="T41" fmla="*/ 350 h 555"/>
                <a:gd name="T42" fmla="*/ 521 w 554"/>
                <a:gd name="T43" fmla="*/ 325 h 555"/>
                <a:gd name="T44" fmla="*/ 554 w 554"/>
                <a:gd name="T45" fmla="*/ 275 h 555"/>
                <a:gd name="T46" fmla="*/ 514 w 554"/>
                <a:gd name="T47" fmla="*/ 216 h 555"/>
                <a:gd name="T48" fmla="*/ 425 w 554"/>
                <a:gd name="T49" fmla="*/ 20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4" h="555">
                  <a:moveTo>
                    <a:pt x="425" y="207"/>
                  </a:moveTo>
                  <a:cubicBezTo>
                    <a:pt x="409" y="260"/>
                    <a:pt x="339" y="256"/>
                    <a:pt x="309" y="218"/>
                  </a:cubicBezTo>
                  <a:cubicBezTo>
                    <a:pt x="278" y="179"/>
                    <a:pt x="300" y="156"/>
                    <a:pt x="347" y="119"/>
                  </a:cubicBezTo>
                  <a:cubicBezTo>
                    <a:pt x="394" y="83"/>
                    <a:pt x="359" y="53"/>
                    <a:pt x="322" y="30"/>
                  </a:cubicBezTo>
                  <a:cubicBezTo>
                    <a:pt x="308" y="21"/>
                    <a:pt x="292" y="10"/>
                    <a:pt x="276" y="0"/>
                  </a:cubicBezTo>
                  <a:cubicBezTo>
                    <a:pt x="265" y="16"/>
                    <a:pt x="254" y="32"/>
                    <a:pt x="245" y="46"/>
                  </a:cubicBezTo>
                  <a:cubicBezTo>
                    <a:pt x="223" y="83"/>
                    <a:pt x="192" y="118"/>
                    <a:pt x="156" y="71"/>
                  </a:cubicBezTo>
                  <a:cubicBezTo>
                    <a:pt x="120" y="24"/>
                    <a:pt x="96" y="2"/>
                    <a:pt x="58" y="32"/>
                  </a:cubicBezTo>
                  <a:cubicBezTo>
                    <a:pt x="19" y="63"/>
                    <a:pt x="16" y="133"/>
                    <a:pt x="69" y="149"/>
                  </a:cubicBezTo>
                  <a:cubicBezTo>
                    <a:pt x="122" y="165"/>
                    <a:pt x="129" y="189"/>
                    <a:pt x="59" y="237"/>
                  </a:cubicBezTo>
                  <a:cubicBezTo>
                    <a:pt x="37" y="253"/>
                    <a:pt x="17" y="266"/>
                    <a:pt x="0" y="278"/>
                  </a:cubicBezTo>
                  <a:cubicBezTo>
                    <a:pt x="16" y="288"/>
                    <a:pt x="32" y="299"/>
                    <a:pt x="45" y="307"/>
                  </a:cubicBezTo>
                  <a:cubicBezTo>
                    <a:pt x="82" y="330"/>
                    <a:pt x="117" y="360"/>
                    <a:pt x="70" y="396"/>
                  </a:cubicBezTo>
                  <a:cubicBezTo>
                    <a:pt x="23" y="433"/>
                    <a:pt x="1" y="456"/>
                    <a:pt x="32" y="495"/>
                  </a:cubicBezTo>
                  <a:cubicBezTo>
                    <a:pt x="62" y="533"/>
                    <a:pt x="132" y="537"/>
                    <a:pt x="148" y="484"/>
                  </a:cubicBezTo>
                  <a:cubicBezTo>
                    <a:pt x="164" y="431"/>
                    <a:pt x="189" y="424"/>
                    <a:pt x="237" y="493"/>
                  </a:cubicBezTo>
                  <a:cubicBezTo>
                    <a:pt x="253" y="516"/>
                    <a:pt x="267" y="537"/>
                    <a:pt x="279" y="555"/>
                  </a:cubicBezTo>
                  <a:cubicBezTo>
                    <a:pt x="295" y="544"/>
                    <a:pt x="314" y="531"/>
                    <a:pt x="335" y="516"/>
                  </a:cubicBezTo>
                  <a:cubicBezTo>
                    <a:pt x="404" y="468"/>
                    <a:pt x="397" y="443"/>
                    <a:pt x="344" y="427"/>
                  </a:cubicBezTo>
                  <a:cubicBezTo>
                    <a:pt x="291" y="411"/>
                    <a:pt x="295" y="342"/>
                    <a:pt x="333" y="311"/>
                  </a:cubicBezTo>
                  <a:cubicBezTo>
                    <a:pt x="372" y="281"/>
                    <a:pt x="395" y="302"/>
                    <a:pt x="432" y="350"/>
                  </a:cubicBezTo>
                  <a:cubicBezTo>
                    <a:pt x="468" y="397"/>
                    <a:pt x="499" y="361"/>
                    <a:pt x="521" y="325"/>
                  </a:cubicBezTo>
                  <a:cubicBezTo>
                    <a:pt x="530" y="310"/>
                    <a:pt x="542" y="292"/>
                    <a:pt x="554" y="275"/>
                  </a:cubicBezTo>
                  <a:cubicBezTo>
                    <a:pt x="542" y="258"/>
                    <a:pt x="529" y="238"/>
                    <a:pt x="514" y="216"/>
                  </a:cubicBezTo>
                  <a:cubicBezTo>
                    <a:pt x="465" y="147"/>
                    <a:pt x="441" y="154"/>
                    <a:pt x="425" y="207"/>
                  </a:cubicBezTo>
                  <a:close/>
                </a:path>
              </a:pathLst>
            </a:custGeom>
            <a:solidFill>
              <a:schemeClr val="accent2"/>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6" name="TextBox 85">
              <a:extLst>
                <a:ext uri="{FF2B5EF4-FFF2-40B4-BE49-F238E27FC236}">
                  <a16:creationId xmlns:a16="http://schemas.microsoft.com/office/drawing/2014/main" id="{E8E94ED8-4812-49A5-8BF9-D0747BBDF0DE}"/>
                </a:ext>
              </a:extLst>
            </p:cNvPr>
            <p:cNvSpPr txBox="1"/>
            <p:nvPr/>
          </p:nvSpPr>
          <p:spPr>
            <a:xfrm>
              <a:off x="7397018" y="5446263"/>
              <a:ext cx="526105" cy="769441"/>
            </a:xfrm>
            <a:prstGeom prst="rect">
              <a:avLst/>
            </a:prstGeom>
            <a:noFill/>
          </p:spPr>
          <p:txBody>
            <a:bodyPr wrap="none" rtlCol="0" anchor="ctr">
              <a:spAutoFit/>
            </a:bodyPr>
            <a:lstStyle/>
            <a:p>
              <a:pPr algn="ctr"/>
              <a:r>
                <a:rPr lang="en-US" sz="4400" b="1" dirty="0">
                  <a:solidFill>
                    <a:schemeClr val="accent2"/>
                  </a:solidFill>
                  <a:latin typeface="Metropolis" panose="00000500000000000000" pitchFamily="50" charset="0"/>
                  <a:ea typeface="Open Sans" panose="020B0606030504020204" pitchFamily="34" charset="0"/>
                  <a:cs typeface="Open Sans" panose="020B0606030504020204" pitchFamily="34" charset="0"/>
                </a:rPr>
                <a:t>3</a:t>
              </a:r>
              <a:endParaRPr lang="en-IN" sz="4400" b="1" dirty="0">
                <a:solidFill>
                  <a:schemeClr val="accent2"/>
                </a:solidFill>
                <a:latin typeface="Metropolis" panose="00000500000000000000" pitchFamily="50" charset="0"/>
                <a:ea typeface="Open Sans" panose="020B0606030504020204" pitchFamily="34" charset="0"/>
                <a:cs typeface="Open Sans" panose="020B0606030504020204" pitchFamily="34" charset="0"/>
              </a:endParaRPr>
            </a:p>
          </p:txBody>
        </p:sp>
        <p:cxnSp>
          <p:nvCxnSpPr>
            <p:cNvPr id="89" name="Straight Connector 88">
              <a:extLst>
                <a:ext uri="{FF2B5EF4-FFF2-40B4-BE49-F238E27FC236}">
                  <a16:creationId xmlns:a16="http://schemas.microsoft.com/office/drawing/2014/main" id="{5D5577AA-395A-442D-AFF2-E05DE9745408}"/>
                </a:ext>
              </a:extLst>
            </p:cNvPr>
            <p:cNvCxnSpPr>
              <a:cxnSpLocks/>
            </p:cNvCxnSpPr>
            <p:nvPr/>
          </p:nvCxnSpPr>
          <p:spPr>
            <a:xfrm>
              <a:off x="6313263" y="5820380"/>
              <a:ext cx="87390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B67C1770-FA0C-44D0-A585-11762A8228A0}"/>
                </a:ext>
              </a:extLst>
            </p:cNvPr>
            <p:cNvGrpSpPr/>
            <p:nvPr/>
          </p:nvGrpSpPr>
          <p:grpSpPr>
            <a:xfrm>
              <a:off x="8337284" y="5089082"/>
              <a:ext cx="3455409" cy="981862"/>
              <a:chOff x="8514734" y="5089082"/>
              <a:chExt cx="3455409" cy="981862"/>
            </a:xfrm>
          </p:grpSpPr>
          <p:sp>
            <p:nvSpPr>
              <p:cNvPr id="103" name="TextBox 102">
                <a:extLst>
                  <a:ext uri="{FF2B5EF4-FFF2-40B4-BE49-F238E27FC236}">
                    <a16:creationId xmlns:a16="http://schemas.microsoft.com/office/drawing/2014/main" id="{32A146D3-7550-4DB7-99B5-2D269E069F30}"/>
                  </a:ext>
                </a:extLst>
              </p:cNvPr>
              <p:cNvSpPr txBox="1"/>
              <p:nvPr/>
            </p:nvSpPr>
            <p:spPr>
              <a:xfrm>
                <a:off x="8514734" y="5089082"/>
                <a:ext cx="2965471" cy="830997"/>
              </a:xfrm>
              <a:prstGeom prst="rect">
                <a:avLst/>
              </a:prstGeom>
              <a:noFill/>
            </p:spPr>
            <p:txBody>
              <a:bodyPr wrap="square" rtlCol="0">
                <a:spAutoFit/>
              </a:bodyPr>
              <a:lstStyle/>
              <a:p>
                <a:r>
                  <a:rPr lang="es-US" sz="1600" b="1" dirty="0" err="1">
                    <a:solidFill>
                      <a:schemeClr val="accent1"/>
                    </a:solidFill>
                    <a:latin typeface="Metropolis" panose="00000500000000000000" pitchFamily="50" charset="0"/>
                  </a:rPr>
                  <a:t>Qualitative</a:t>
                </a:r>
                <a:r>
                  <a:rPr lang="es-US" sz="1600" b="1" dirty="0">
                    <a:solidFill>
                      <a:schemeClr val="accent1"/>
                    </a:solidFill>
                    <a:latin typeface="Metropolis" panose="00000500000000000000" pitchFamily="50" charset="0"/>
                  </a:rPr>
                  <a:t> Interviews  </a:t>
                </a:r>
              </a:p>
              <a:p>
                <a:endParaRPr lang="es-US" sz="1600" b="1" dirty="0">
                  <a:solidFill>
                    <a:schemeClr val="accent1"/>
                  </a:solidFill>
                  <a:latin typeface="Metropolis" panose="00000500000000000000" pitchFamily="50" charset="0"/>
                </a:endParaRPr>
              </a:p>
              <a:p>
                <a:r>
                  <a:rPr lang="fr-CA" sz="1600" b="1" dirty="0">
                    <a:solidFill>
                      <a:schemeClr val="accent1"/>
                    </a:solidFill>
                    <a:latin typeface="Metropolis" panose="00000500000000000000" pitchFamily="50" charset="0"/>
                  </a:rPr>
                  <a:t>Entrevues qualitatives</a:t>
                </a:r>
              </a:p>
            </p:txBody>
          </p:sp>
          <p:sp>
            <p:nvSpPr>
              <p:cNvPr id="101" name="Rectangle 100">
                <a:extLst>
                  <a:ext uri="{FF2B5EF4-FFF2-40B4-BE49-F238E27FC236}">
                    <a16:creationId xmlns:a16="http://schemas.microsoft.com/office/drawing/2014/main" id="{230D7ACA-C8F5-42A2-8EF6-529E4A1026B3}"/>
                  </a:ext>
                </a:extLst>
              </p:cNvPr>
              <p:cNvSpPr/>
              <p:nvPr/>
            </p:nvSpPr>
            <p:spPr>
              <a:xfrm>
                <a:off x="11817439" y="5133097"/>
                <a:ext cx="152704" cy="9378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Metropolis" panose="00000500000000000000" pitchFamily="50" charset="0"/>
                </a:endParaRPr>
              </a:p>
            </p:txBody>
          </p:sp>
        </p:grpSp>
        <p:pic>
          <p:nvPicPr>
            <p:cNvPr id="18" name="Graphic 17" descr="Boardroom outline">
              <a:extLst>
                <a:ext uri="{FF2B5EF4-FFF2-40B4-BE49-F238E27FC236}">
                  <a16:creationId xmlns:a16="http://schemas.microsoft.com/office/drawing/2014/main" id="{6B295714-FD4C-4F18-A650-BF830E280FB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337681" y="4430807"/>
              <a:ext cx="839043" cy="839043"/>
            </a:xfrm>
            <a:prstGeom prst="rect">
              <a:avLst/>
            </a:prstGeom>
          </p:spPr>
        </p:pic>
      </p:grpSp>
      <p:grpSp>
        <p:nvGrpSpPr>
          <p:cNvPr id="25" name="Group 24">
            <a:extLst>
              <a:ext uri="{FF2B5EF4-FFF2-40B4-BE49-F238E27FC236}">
                <a16:creationId xmlns:a16="http://schemas.microsoft.com/office/drawing/2014/main" id="{7CD6EEBC-AEDA-443C-8A37-F0289C508FD8}"/>
              </a:ext>
            </a:extLst>
          </p:cNvPr>
          <p:cNvGrpSpPr/>
          <p:nvPr/>
        </p:nvGrpSpPr>
        <p:grpSpPr>
          <a:xfrm>
            <a:off x="616951" y="2965030"/>
            <a:ext cx="5469026" cy="3698042"/>
            <a:chOff x="568676" y="2955554"/>
            <a:chExt cx="5469026" cy="3698042"/>
          </a:xfrm>
        </p:grpSpPr>
        <p:sp>
          <p:nvSpPr>
            <p:cNvPr id="72" name="Freeform 5">
              <a:extLst>
                <a:ext uri="{FF2B5EF4-FFF2-40B4-BE49-F238E27FC236}">
                  <a16:creationId xmlns:a16="http://schemas.microsoft.com/office/drawing/2014/main" id="{7668AA87-9430-467D-AED4-6088D71C177E}"/>
                </a:ext>
              </a:extLst>
            </p:cNvPr>
            <p:cNvSpPr>
              <a:spLocks/>
            </p:cNvSpPr>
            <p:nvPr/>
          </p:nvSpPr>
          <p:spPr bwMode="auto">
            <a:xfrm>
              <a:off x="4112498" y="2955554"/>
              <a:ext cx="1925204" cy="1913659"/>
            </a:xfrm>
            <a:custGeom>
              <a:avLst/>
              <a:gdLst>
                <a:gd name="T0" fmla="*/ 350 w 561"/>
                <a:gd name="T1" fmla="*/ 429 h 558"/>
                <a:gd name="T2" fmla="*/ 339 w 561"/>
                <a:gd name="T3" fmla="*/ 312 h 558"/>
                <a:gd name="T4" fmla="*/ 437 w 561"/>
                <a:gd name="T5" fmla="*/ 351 h 558"/>
                <a:gd name="T6" fmla="*/ 526 w 561"/>
                <a:gd name="T7" fmla="*/ 326 h 558"/>
                <a:gd name="T8" fmla="*/ 557 w 561"/>
                <a:gd name="T9" fmla="*/ 280 h 558"/>
                <a:gd name="T10" fmla="*/ 495 w 561"/>
                <a:gd name="T11" fmla="*/ 237 h 558"/>
                <a:gd name="T12" fmla="*/ 488 w 561"/>
                <a:gd name="T13" fmla="*/ 155 h 558"/>
                <a:gd name="T14" fmla="*/ 496 w 561"/>
                <a:gd name="T15" fmla="*/ 37 h 558"/>
                <a:gd name="T16" fmla="*/ 397 w 561"/>
                <a:gd name="T17" fmla="*/ 95 h 558"/>
                <a:gd name="T18" fmla="*/ 296 w 561"/>
                <a:gd name="T19" fmla="*/ 32 h 558"/>
                <a:gd name="T20" fmla="*/ 276 w 561"/>
                <a:gd name="T21" fmla="*/ 0 h 558"/>
                <a:gd name="T22" fmla="*/ 246 w 561"/>
                <a:gd name="T23" fmla="*/ 46 h 558"/>
                <a:gd name="T24" fmla="*/ 157 w 561"/>
                <a:gd name="T25" fmla="*/ 71 h 558"/>
                <a:gd name="T26" fmla="*/ 59 w 561"/>
                <a:gd name="T27" fmla="*/ 32 h 558"/>
                <a:gd name="T28" fmla="*/ 70 w 561"/>
                <a:gd name="T29" fmla="*/ 149 h 558"/>
                <a:gd name="T30" fmla="*/ 60 w 561"/>
                <a:gd name="T31" fmla="*/ 237 h 558"/>
                <a:gd name="T32" fmla="*/ 0 w 561"/>
                <a:gd name="T33" fmla="*/ 278 h 558"/>
                <a:gd name="T34" fmla="*/ 19 w 561"/>
                <a:gd name="T35" fmla="*/ 309 h 558"/>
                <a:gd name="T36" fmla="*/ 120 w 561"/>
                <a:gd name="T37" fmla="*/ 372 h 558"/>
                <a:gd name="T38" fmla="*/ 219 w 561"/>
                <a:gd name="T39" fmla="*/ 314 h 558"/>
                <a:gd name="T40" fmla="*/ 211 w 561"/>
                <a:gd name="T41" fmla="*/ 432 h 558"/>
                <a:gd name="T42" fmla="*/ 218 w 561"/>
                <a:gd name="T43" fmla="*/ 514 h 558"/>
                <a:gd name="T44" fmla="*/ 281 w 561"/>
                <a:gd name="T45" fmla="*/ 558 h 558"/>
                <a:gd name="T46" fmla="*/ 340 w 561"/>
                <a:gd name="T47" fmla="*/ 517 h 558"/>
                <a:gd name="T48" fmla="*/ 350 w 561"/>
                <a:gd name="T49" fmla="*/ 42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1" h="558">
                  <a:moveTo>
                    <a:pt x="350" y="429"/>
                  </a:moveTo>
                  <a:cubicBezTo>
                    <a:pt x="297" y="413"/>
                    <a:pt x="300" y="343"/>
                    <a:pt x="339" y="312"/>
                  </a:cubicBezTo>
                  <a:cubicBezTo>
                    <a:pt x="377" y="282"/>
                    <a:pt x="401" y="304"/>
                    <a:pt x="437" y="351"/>
                  </a:cubicBezTo>
                  <a:cubicBezTo>
                    <a:pt x="473" y="398"/>
                    <a:pt x="504" y="363"/>
                    <a:pt x="526" y="326"/>
                  </a:cubicBezTo>
                  <a:cubicBezTo>
                    <a:pt x="535" y="312"/>
                    <a:pt x="546" y="296"/>
                    <a:pt x="557" y="280"/>
                  </a:cubicBezTo>
                  <a:cubicBezTo>
                    <a:pt x="531" y="262"/>
                    <a:pt x="507" y="245"/>
                    <a:pt x="495" y="237"/>
                  </a:cubicBezTo>
                  <a:cubicBezTo>
                    <a:pt x="476" y="223"/>
                    <a:pt x="427" y="193"/>
                    <a:pt x="488" y="155"/>
                  </a:cubicBezTo>
                  <a:cubicBezTo>
                    <a:pt x="561" y="109"/>
                    <a:pt x="544" y="55"/>
                    <a:pt x="496" y="37"/>
                  </a:cubicBezTo>
                  <a:cubicBezTo>
                    <a:pt x="423" y="11"/>
                    <a:pt x="411" y="52"/>
                    <a:pt x="397" y="95"/>
                  </a:cubicBezTo>
                  <a:cubicBezTo>
                    <a:pt x="385" y="133"/>
                    <a:pt x="336" y="94"/>
                    <a:pt x="296" y="32"/>
                  </a:cubicBezTo>
                  <a:cubicBezTo>
                    <a:pt x="289" y="21"/>
                    <a:pt x="283" y="10"/>
                    <a:pt x="276" y="0"/>
                  </a:cubicBezTo>
                  <a:cubicBezTo>
                    <a:pt x="266" y="16"/>
                    <a:pt x="255" y="32"/>
                    <a:pt x="246" y="46"/>
                  </a:cubicBezTo>
                  <a:cubicBezTo>
                    <a:pt x="224" y="82"/>
                    <a:pt x="193" y="118"/>
                    <a:pt x="157" y="71"/>
                  </a:cubicBezTo>
                  <a:cubicBezTo>
                    <a:pt x="121" y="24"/>
                    <a:pt x="97" y="2"/>
                    <a:pt x="59" y="32"/>
                  </a:cubicBezTo>
                  <a:cubicBezTo>
                    <a:pt x="20" y="63"/>
                    <a:pt x="17" y="133"/>
                    <a:pt x="70" y="149"/>
                  </a:cubicBezTo>
                  <a:cubicBezTo>
                    <a:pt x="123" y="165"/>
                    <a:pt x="130" y="189"/>
                    <a:pt x="60" y="237"/>
                  </a:cubicBezTo>
                  <a:cubicBezTo>
                    <a:pt x="38" y="253"/>
                    <a:pt x="17" y="267"/>
                    <a:pt x="0" y="278"/>
                  </a:cubicBezTo>
                  <a:cubicBezTo>
                    <a:pt x="6" y="288"/>
                    <a:pt x="13" y="298"/>
                    <a:pt x="19" y="309"/>
                  </a:cubicBezTo>
                  <a:cubicBezTo>
                    <a:pt x="59" y="371"/>
                    <a:pt x="108" y="410"/>
                    <a:pt x="120" y="372"/>
                  </a:cubicBezTo>
                  <a:cubicBezTo>
                    <a:pt x="134" y="329"/>
                    <a:pt x="146" y="288"/>
                    <a:pt x="219" y="314"/>
                  </a:cubicBezTo>
                  <a:cubicBezTo>
                    <a:pt x="267" y="332"/>
                    <a:pt x="284" y="386"/>
                    <a:pt x="211" y="432"/>
                  </a:cubicBezTo>
                  <a:cubicBezTo>
                    <a:pt x="150" y="470"/>
                    <a:pt x="200" y="500"/>
                    <a:pt x="218" y="514"/>
                  </a:cubicBezTo>
                  <a:cubicBezTo>
                    <a:pt x="230" y="522"/>
                    <a:pt x="255" y="540"/>
                    <a:pt x="281" y="558"/>
                  </a:cubicBezTo>
                  <a:cubicBezTo>
                    <a:pt x="298" y="546"/>
                    <a:pt x="318" y="533"/>
                    <a:pt x="340" y="517"/>
                  </a:cubicBezTo>
                  <a:cubicBezTo>
                    <a:pt x="410" y="469"/>
                    <a:pt x="403" y="445"/>
                    <a:pt x="350" y="429"/>
                  </a:cubicBezTo>
                  <a:close/>
                </a:path>
              </a:pathLst>
            </a:custGeom>
            <a:solidFill>
              <a:schemeClr val="accent5"/>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85" name="TextBox 84">
              <a:extLst>
                <a:ext uri="{FF2B5EF4-FFF2-40B4-BE49-F238E27FC236}">
                  <a16:creationId xmlns:a16="http://schemas.microsoft.com/office/drawing/2014/main" id="{10B627F4-BBFC-4289-9295-2DFE9AB7354F}"/>
                </a:ext>
              </a:extLst>
            </p:cNvPr>
            <p:cNvSpPr txBox="1"/>
            <p:nvPr/>
          </p:nvSpPr>
          <p:spPr>
            <a:xfrm>
              <a:off x="4112840" y="5446263"/>
              <a:ext cx="550151" cy="769441"/>
            </a:xfrm>
            <a:prstGeom prst="rect">
              <a:avLst/>
            </a:prstGeom>
            <a:noFill/>
          </p:spPr>
          <p:txBody>
            <a:bodyPr wrap="none" rtlCol="0" anchor="ctr">
              <a:spAutoFit/>
            </a:bodyPr>
            <a:lstStyle/>
            <a:p>
              <a:pPr algn="ctr"/>
              <a:r>
                <a:rPr lang="en-US" sz="4400" b="1" dirty="0">
                  <a:solidFill>
                    <a:schemeClr val="accent5"/>
                  </a:solidFill>
                  <a:latin typeface="Metropolis" panose="00000500000000000000" pitchFamily="50" charset="0"/>
                  <a:ea typeface="Open Sans" panose="020B0606030504020204" pitchFamily="34" charset="0"/>
                  <a:cs typeface="Open Sans" panose="020B0606030504020204" pitchFamily="34" charset="0"/>
                </a:rPr>
                <a:t>4</a:t>
              </a:r>
              <a:endParaRPr lang="en-IN" sz="4400" b="1" dirty="0">
                <a:solidFill>
                  <a:schemeClr val="accent5"/>
                </a:solidFill>
                <a:latin typeface="Metropolis" panose="00000500000000000000" pitchFamily="50" charset="0"/>
                <a:ea typeface="Open Sans" panose="020B0606030504020204" pitchFamily="34" charset="0"/>
                <a:cs typeface="Open Sans" panose="020B0606030504020204" pitchFamily="34" charset="0"/>
              </a:endParaRPr>
            </a:p>
          </p:txBody>
        </p:sp>
        <p:cxnSp>
          <p:nvCxnSpPr>
            <p:cNvPr id="90" name="Straight Connector 89">
              <a:extLst>
                <a:ext uri="{FF2B5EF4-FFF2-40B4-BE49-F238E27FC236}">
                  <a16:creationId xmlns:a16="http://schemas.microsoft.com/office/drawing/2014/main" id="{0C7356E2-3FB4-46A6-BBFD-B21F630050DE}"/>
                </a:ext>
              </a:extLst>
            </p:cNvPr>
            <p:cNvCxnSpPr/>
            <p:nvPr/>
          </p:nvCxnSpPr>
          <p:spPr>
            <a:xfrm flipV="1">
              <a:off x="4388267" y="4488157"/>
              <a:ext cx="0" cy="85258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38C87CCE-0781-4920-94B3-1C4F424467C9}"/>
                </a:ext>
              </a:extLst>
            </p:cNvPr>
            <p:cNvGrpSpPr/>
            <p:nvPr/>
          </p:nvGrpSpPr>
          <p:grpSpPr>
            <a:xfrm>
              <a:off x="568676" y="5083936"/>
              <a:ext cx="3442385" cy="1569660"/>
              <a:chOff x="7926292" y="5221611"/>
              <a:chExt cx="3442385" cy="1569660"/>
            </a:xfrm>
          </p:grpSpPr>
          <p:sp>
            <p:nvSpPr>
              <p:cNvPr id="108" name="TextBox 107">
                <a:extLst>
                  <a:ext uri="{FF2B5EF4-FFF2-40B4-BE49-F238E27FC236}">
                    <a16:creationId xmlns:a16="http://schemas.microsoft.com/office/drawing/2014/main" id="{8A73B2B6-2002-409A-8941-CFDD81B66C12}"/>
                  </a:ext>
                </a:extLst>
              </p:cNvPr>
              <p:cNvSpPr txBox="1"/>
              <p:nvPr/>
            </p:nvSpPr>
            <p:spPr>
              <a:xfrm>
                <a:off x="8403206" y="5221611"/>
                <a:ext cx="2965471" cy="1569660"/>
              </a:xfrm>
              <a:prstGeom prst="rect">
                <a:avLst/>
              </a:prstGeom>
              <a:noFill/>
            </p:spPr>
            <p:txBody>
              <a:bodyPr wrap="square" rtlCol="0">
                <a:spAutoFit/>
              </a:bodyPr>
              <a:lstStyle/>
              <a:p>
                <a:r>
                  <a:rPr lang="es-US" sz="1600" b="1" dirty="0">
                    <a:solidFill>
                      <a:schemeClr val="accent5">
                        <a:lumMod val="75000"/>
                      </a:schemeClr>
                    </a:solidFill>
                    <a:latin typeface="Metropolis" panose="00000500000000000000" pitchFamily="50" charset="0"/>
                  </a:rPr>
                  <a:t>Voices of Those with </a:t>
                </a:r>
                <a:r>
                  <a:rPr lang="es-US" sz="1600" b="1" dirty="0" err="1">
                    <a:solidFill>
                      <a:schemeClr val="accent5">
                        <a:lumMod val="75000"/>
                      </a:schemeClr>
                    </a:solidFill>
                    <a:latin typeface="Metropolis" panose="00000500000000000000" pitchFamily="50" charset="0"/>
                  </a:rPr>
                  <a:t>Lived</a:t>
                </a:r>
                <a:r>
                  <a:rPr lang="es-US" sz="1600" b="1" dirty="0">
                    <a:solidFill>
                      <a:schemeClr val="accent5">
                        <a:lumMod val="75000"/>
                      </a:schemeClr>
                    </a:solidFill>
                    <a:latin typeface="Metropolis" panose="00000500000000000000" pitchFamily="50" charset="0"/>
                  </a:rPr>
                  <a:t> </a:t>
                </a:r>
                <a:r>
                  <a:rPr lang="es-US" sz="1600" b="1" dirty="0" err="1">
                    <a:solidFill>
                      <a:schemeClr val="accent5">
                        <a:lumMod val="75000"/>
                      </a:schemeClr>
                    </a:solidFill>
                    <a:latin typeface="Metropolis" panose="00000500000000000000" pitchFamily="50" charset="0"/>
                  </a:rPr>
                  <a:t>Experiences</a:t>
                </a:r>
                <a:r>
                  <a:rPr lang="es-US" sz="1600" b="1" dirty="0">
                    <a:solidFill>
                      <a:schemeClr val="accent5">
                        <a:lumMod val="75000"/>
                      </a:schemeClr>
                    </a:solidFill>
                    <a:latin typeface="Metropolis" panose="00000500000000000000" pitchFamily="50" charset="0"/>
                  </a:rPr>
                  <a:t>  </a:t>
                </a:r>
              </a:p>
              <a:p>
                <a:endParaRPr lang="fr-CA" sz="1600" b="1" dirty="0">
                  <a:solidFill>
                    <a:schemeClr val="accent5">
                      <a:lumMod val="75000"/>
                    </a:schemeClr>
                  </a:solidFill>
                  <a:latin typeface="Metropolis" panose="00000500000000000000" pitchFamily="50" charset="0"/>
                </a:endParaRPr>
              </a:p>
              <a:p>
                <a:r>
                  <a:rPr lang="fr-CA" sz="1600" b="1" dirty="0">
                    <a:solidFill>
                      <a:schemeClr val="accent5">
                        <a:lumMod val="75000"/>
                      </a:schemeClr>
                    </a:solidFill>
                    <a:latin typeface="Metropolis" panose="00000500000000000000" pitchFamily="50" charset="0"/>
                  </a:rPr>
                  <a:t>Témoignages de personnes ayant vécu de la violence</a:t>
                </a:r>
                <a:endParaRPr lang="es-US" sz="1600" b="1" dirty="0">
                  <a:solidFill>
                    <a:schemeClr val="accent5">
                      <a:lumMod val="75000"/>
                    </a:schemeClr>
                  </a:solidFill>
                  <a:latin typeface="Metropolis" panose="00000500000000000000" pitchFamily="50" charset="0"/>
                </a:endParaRPr>
              </a:p>
              <a:p>
                <a:r>
                  <a:rPr lang="es-US" sz="1600" b="1" dirty="0">
                    <a:solidFill>
                      <a:schemeClr val="accent5">
                        <a:lumMod val="75000"/>
                      </a:schemeClr>
                    </a:solidFill>
                    <a:latin typeface="Metropolis" panose="00000500000000000000" pitchFamily="50" charset="0"/>
                  </a:rPr>
                  <a:t> </a:t>
                </a:r>
                <a:endParaRPr lang="en-US" sz="1600" b="1" dirty="0">
                  <a:solidFill>
                    <a:schemeClr val="accent5">
                      <a:lumMod val="75000"/>
                    </a:schemeClr>
                  </a:solidFill>
                  <a:latin typeface="Metropolis" panose="00000500000000000000" pitchFamily="50" charset="0"/>
                </a:endParaRPr>
              </a:p>
            </p:txBody>
          </p:sp>
          <p:sp>
            <p:nvSpPr>
              <p:cNvPr id="106" name="Rectangle 105">
                <a:extLst>
                  <a:ext uri="{FF2B5EF4-FFF2-40B4-BE49-F238E27FC236}">
                    <a16:creationId xmlns:a16="http://schemas.microsoft.com/office/drawing/2014/main" id="{26610BAA-FEC7-45D1-AB3A-8976B5F500E2}"/>
                  </a:ext>
                </a:extLst>
              </p:cNvPr>
              <p:cNvSpPr/>
              <p:nvPr/>
            </p:nvSpPr>
            <p:spPr>
              <a:xfrm>
                <a:off x="7926292" y="5269524"/>
                <a:ext cx="152704" cy="9378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Metropolis" panose="00000500000000000000" pitchFamily="50" charset="0"/>
                </a:endParaRPr>
              </a:p>
            </p:txBody>
          </p:sp>
        </p:grpSp>
        <p:pic>
          <p:nvPicPr>
            <p:cNvPr id="21" name="Graphic 20" descr="Chat outline">
              <a:extLst>
                <a:ext uri="{FF2B5EF4-FFF2-40B4-BE49-F238E27FC236}">
                  <a16:creationId xmlns:a16="http://schemas.microsoft.com/office/drawing/2014/main" id="{DD7D3ECB-FB90-44F4-961F-8B609AA0C1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649854" y="3255142"/>
              <a:ext cx="801650" cy="801650"/>
            </a:xfrm>
            <a:prstGeom prst="rect">
              <a:avLst/>
            </a:prstGeom>
          </p:spPr>
        </p:pic>
      </p:grpSp>
    </p:spTree>
    <p:extLst>
      <p:ext uri="{BB962C8B-B14F-4D97-AF65-F5344CB8AC3E}">
        <p14:creationId xmlns:p14="http://schemas.microsoft.com/office/powerpoint/2010/main" val="53586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8108D317-7CBD-4897-BD1F-959436D2A3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72229F0-5542-4589-8A3B-861BC356185F}"/>
              </a:ext>
            </a:extLst>
          </p:cNvPr>
          <p:cNvSpPr txBox="1"/>
          <p:nvPr/>
        </p:nvSpPr>
        <p:spPr>
          <a:xfrm>
            <a:off x="7255563" y="1139165"/>
            <a:ext cx="4314645" cy="1268958"/>
          </a:xfrm>
          <a:prstGeom prst="rect">
            <a:avLst/>
          </a:prstGeom>
        </p:spPr>
        <p:txBody>
          <a:bodyPr vert="horz" lIns="91440" tIns="45720" rIns="91440" bIns="45720" rtlCol="0" anchor="b">
            <a:normAutofit/>
          </a:bodyPr>
          <a:lstStyle/>
          <a:p>
            <a:pPr>
              <a:lnSpc>
                <a:spcPct val="90000"/>
              </a:lnSpc>
              <a:spcBef>
                <a:spcPct val="0"/>
              </a:spcBef>
              <a:spcAft>
                <a:spcPts val="600"/>
              </a:spcAft>
              <a:defRPr/>
            </a:pPr>
            <a:r>
              <a:rPr kumimoji="0" lang="en-US" sz="2800" i="0" u="none" strike="noStrike" cap="none" spc="0" normalizeH="0" baseline="0" noProof="0" dirty="0">
                <a:ln>
                  <a:noFill/>
                </a:ln>
                <a:effectLst/>
                <a:uLnTx/>
                <a:uFillTx/>
                <a:latin typeface="Metropolis Semi Bold" panose="00000700000000000000" pitchFamily="50" charset="0"/>
                <a:ea typeface="+mj-ea"/>
                <a:cs typeface="+mj-cs"/>
              </a:rPr>
              <a:t>Creating Safety / </a:t>
            </a:r>
          </a:p>
          <a:p>
            <a:pPr>
              <a:lnSpc>
                <a:spcPct val="90000"/>
              </a:lnSpc>
              <a:spcBef>
                <a:spcPct val="0"/>
              </a:spcBef>
              <a:spcAft>
                <a:spcPts val="600"/>
              </a:spcAft>
              <a:defRPr/>
            </a:pPr>
            <a:r>
              <a:rPr lang="en-US" sz="2800" dirty="0" err="1">
                <a:latin typeface="Metropolis Semi Bold" panose="00000700000000000000" pitchFamily="50" charset="0"/>
                <a:ea typeface="+mj-ea"/>
                <a:cs typeface="+mj-cs"/>
              </a:rPr>
              <a:t>Créer</a:t>
            </a:r>
            <a:r>
              <a:rPr lang="en-US" sz="2800" dirty="0">
                <a:latin typeface="Metropolis Semi Bold" panose="00000700000000000000" pitchFamily="50" charset="0"/>
                <a:ea typeface="+mj-ea"/>
                <a:cs typeface="+mj-cs"/>
              </a:rPr>
              <a:t> la </a:t>
            </a:r>
            <a:r>
              <a:rPr lang="en-US" sz="2800" dirty="0" err="1">
                <a:latin typeface="Metropolis Semi Bold" panose="00000700000000000000" pitchFamily="50" charset="0"/>
                <a:ea typeface="+mj-ea"/>
                <a:cs typeface="+mj-cs"/>
              </a:rPr>
              <a:t>sécurité</a:t>
            </a:r>
            <a:endParaRPr lang="en-US" sz="2800" dirty="0">
              <a:latin typeface="Metropolis Semi Bold" panose="00000700000000000000" pitchFamily="50" charset="0"/>
              <a:ea typeface="+mj-ea"/>
              <a:cs typeface="+mj-cs"/>
            </a:endParaRPr>
          </a:p>
          <a:p>
            <a:pPr marL="0" marR="0" lvl="0" indent="0" fontAlgn="auto">
              <a:lnSpc>
                <a:spcPct val="90000"/>
              </a:lnSpc>
              <a:spcBef>
                <a:spcPct val="0"/>
              </a:spcBef>
              <a:spcAft>
                <a:spcPts val="600"/>
              </a:spcAft>
              <a:buClrTx/>
              <a:buSzTx/>
              <a:tabLst/>
              <a:defRPr/>
            </a:pPr>
            <a:endParaRPr kumimoji="0" lang="en-US" sz="2800" i="0" u="none" strike="noStrike" cap="none" spc="0" normalizeH="0" baseline="0" noProof="0" dirty="0">
              <a:ln>
                <a:noFill/>
              </a:ln>
              <a:effectLst/>
              <a:uLnTx/>
              <a:uFillTx/>
              <a:latin typeface="Metropolis Semi Bold" panose="00000700000000000000" pitchFamily="50" charset="0"/>
              <a:ea typeface="+mj-ea"/>
              <a:cs typeface="+mj-cs"/>
            </a:endParaRPr>
          </a:p>
        </p:txBody>
      </p:sp>
      <p:pic>
        <p:nvPicPr>
          <p:cNvPr id="9" name="Picture 8" descr="A close up of a logo&#10;&#10;Description automatically generated">
            <a:extLst>
              <a:ext uri="{FF2B5EF4-FFF2-40B4-BE49-F238E27FC236}">
                <a16:creationId xmlns:a16="http://schemas.microsoft.com/office/drawing/2014/main" id="{8618A6C9-86F8-4A37-A6FE-AFEB74F17A3B}"/>
              </a:ext>
            </a:extLst>
          </p:cNvPr>
          <p:cNvPicPr>
            <a:picLocks noChangeAspect="1"/>
          </p:cNvPicPr>
          <p:nvPr/>
        </p:nvPicPr>
        <p:blipFill rotWithShape="1">
          <a:blip r:embed="rId3">
            <a:extLst>
              <a:ext uri="{28A0092B-C50C-407E-A947-70E740481C1C}">
                <a14:useLocalDpi xmlns:a14="http://schemas.microsoft.com/office/drawing/2010/main" val="0"/>
              </a:ext>
            </a:extLst>
          </a:blip>
          <a:srcRect l="704" r="1828" b="2"/>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34" name="Rectangle 33">
            <a:extLst>
              <a:ext uri="{FF2B5EF4-FFF2-40B4-BE49-F238E27FC236}">
                <a16:creationId xmlns:a16="http://schemas.microsoft.com/office/drawing/2014/main" id="{D6297641-8B9F-4767-9606-8A11313227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D8F3CA65-EA00-46B4-9616-39E6853F7B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1268A745-8736-4C7E-AAE3-8F09F2C9CC4E}"/>
              </a:ext>
            </a:extLst>
          </p:cNvPr>
          <p:cNvSpPr/>
          <p:nvPr/>
        </p:nvSpPr>
        <p:spPr>
          <a:xfrm>
            <a:off x="7255563" y="2557587"/>
            <a:ext cx="4314645" cy="3717317"/>
          </a:xfrm>
          <a:prstGeom prst="rect">
            <a:avLst/>
          </a:prstGeom>
        </p:spPr>
        <p:txBody>
          <a:bodyPr vert="horz" lIns="91440" tIns="45720" rIns="91440" bIns="45720" rtlCol="0" anchor="t">
            <a:normAutofit/>
          </a:bodyPr>
          <a:lstStyle/>
          <a:p>
            <a:pPr marL="342900" indent="-228600">
              <a:lnSpc>
                <a:spcPct val="90000"/>
              </a:lnSpc>
              <a:spcBef>
                <a:spcPts val="600"/>
              </a:spcBef>
              <a:spcAft>
                <a:spcPts val="600"/>
              </a:spcAft>
              <a:buFont typeface="Arial" panose="020B0604020202020204" pitchFamily="34" charset="0"/>
              <a:buChar char="•"/>
              <a:defRPr/>
            </a:pPr>
            <a:r>
              <a:rPr lang="en-US" sz="1500" dirty="0">
                <a:latin typeface="Metropolis" panose="00000500000000000000" pitchFamily="50" charset="0"/>
              </a:rPr>
              <a:t>S</a:t>
            </a:r>
            <a:r>
              <a:rPr kumimoji="0" lang="en-US" sz="1500" b="0" i="0" u="none" strike="noStrike" cap="none" spc="0" normalizeH="0" baseline="0" noProof="0" dirty="0" err="1">
                <a:ln>
                  <a:noFill/>
                </a:ln>
                <a:effectLst/>
                <a:uLnTx/>
                <a:uFillTx/>
                <a:latin typeface="Metropolis" panose="00000500000000000000" pitchFamily="50" charset="0"/>
              </a:rPr>
              <a:t>afe</a:t>
            </a:r>
            <a:r>
              <a:rPr kumimoji="0" lang="en-US" sz="1500" b="0" i="0" u="none" strike="noStrike" cap="none" spc="0" normalizeH="0" baseline="0" noProof="0" dirty="0">
                <a:ln>
                  <a:noFill/>
                </a:ln>
                <a:effectLst/>
                <a:uLnTx/>
                <a:uFillTx/>
                <a:latin typeface="Metropolis" panose="00000500000000000000" pitchFamily="50" charset="0"/>
              </a:rPr>
              <a:t> interactions and environments / </a:t>
            </a:r>
            <a:r>
              <a:rPr lang="en-US" sz="1500" dirty="0" err="1">
                <a:latin typeface="Metropolis" panose="00000500000000000000" pitchFamily="50" charset="0"/>
              </a:rPr>
              <a:t>Créer</a:t>
            </a:r>
            <a:r>
              <a:rPr lang="en-US" sz="1500" dirty="0">
                <a:latin typeface="Metropolis" panose="00000500000000000000" pitchFamily="50" charset="0"/>
              </a:rPr>
              <a:t> des interactions et des </a:t>
            </a:r>
            <a:r>
              <a:rPr lang="en-US" sz="1500" dirty="0" err="1">
                <a:latin typeface="Metropolis" panose="00000500000000000000" pitchFamily="50" charset="0"/>
              </a:rPr>
              <a:t>environnements</a:t>
            </a:r>
            <a:r>
              <a:rPr lang="en-US" sz="1500" dirty="0">
                <a:latin typeface="Metropolis" panose="00000500000000000000" pitchFamily="50" charset="0"/>
              </a:rPr>
              <a:t> </a:t>
            </a:r>
            <a:r>
              <a:rPr lang="en-US" sz="1500" dirty="0" err="1">
                <a:latin typeface="Metropolis" panose="00000500000000000000" pitchFamily="50" charset="0"/>
              </a:rPr>
              <a:t>sécuritaires</a:t>
            </a:r>
            <a:endParaRPr kumimoji="0" lang="en-US" sz="1500" b="0" i="0" u="none" strike="noStrike" cap="none" spc="0" normalizeH="0" baseline="0" noProof="0" dirty="0">
              <a:ln>
                <a:noFill/>
              </a:ln>
              <a:effectLst/>
              <a:uLnTx/>
              <a:uFillTx/>
              <a:latin typeface="Metropolis" panose="00000500000000000000" pitchFamily="50"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cap="none" spc="0" normalizeH="0" baseline="0" noProof="0" dirty="0">
              <a:ln>
                <a:noFill/>
              </a:ln>
              <a:effectLst/>
              <a:uLnTx/>
              <a:uFillTx/>
              <a:latin typeface="Metropolis" panose="00000500000000000000" pitchFamily="50" charset="0"/>
            </a:endParaRPr>
          </a:p>
          <a:p>
            <a:pPr marL="342900" indent="-228600">
              <a:lnSpc>
                <a:spcPct val="90000"/>
              </a:lnSpc>
              <a:spcAft>
                <a:spcPts val="600"/>
              </a:spcAft>
              <a:buFont typeface="Arial" panose="020B0604020202020204" pitchFamily="34" charset="0"/>
              <a:buChar char="•"/>
              <a:defRPr/>
            </a:pPr>
            <a:r>
              <a:rPr kumimoji="0" lang="en-US" sz="1500" b="0" i="0" u="none" strike="noStrike" cap="none" spc="0" normalizeH="0" baseline="0" noProof="0" dirty="0">
                <a:ln>
                  <a:noFill/>
                </a:ln>
                <a:effectLst/>
                <a:uLnTx/>
                <a:uFillTx/>
                <a:latin typeface="Metropolis" panose="00000500000000000000" pitchFamily="50" charset="0"/>
              </a:rPr>
              <a:t>Using a trauma- and violence-informed care framework / </a:t>
            </a:r>
            <a:r>
              <a:rPr lang="en-US" sz="1500" dirty="0" err="1">
                <a:latin typeface="Metropolis" panose="00000500000000000000" pitchFamily="50" charset="0"/>
              </a:rPr>
              <a:t>Avoir</a:t>
            </a:r>
            <a:r>
              <a:rPr lang="en-US" sz="1500" dirty="0">
                <a:latin typeface="Metropolis" panose="00000500000000000000" pitchFamily="50" charset="0"/>
              </a:rPr>
              <a:t> </a:t>
            </a:r>
            <a:r>
              <a:rPr lang="en-US" sz="1500" dirty="0" err="1">
                <a:latin typeface="Metropolis" panose="00000500000000000000" pitchFamily="50" charset="0"/>
              </a:rPr>
              <a:t>recours</a:t>
            </a:r>
            <a:r>
              <a:rPr lang="en-US" sz="1500" dirty="0">
                <a:latin typeface="Metropolis" panose="00000500000000000000" pitchFamily="50" charset="0"/>
              </a:rPr>
              <a:t> à </a:t>
            </a:r>
            <a:r>
              <a:rPr lang="en-US" sz="1500" dirty="0" err="1">
                <a:latin typeface="Metropolis" panose="00000500000000000000" pitchFamily="50" charset="0"/>
              </a:rPr>
              <a:t>une</a:t>
            </a:r>
            <a:r>
              <a:rPr lang="en-US" sz="1500" dirty="0">
                <a:latin typeface="Metropolis" panose="00000500000000000000" pitchFamily="50" charset="0"/>
              </a:rPr>
              <a:t> </a:t>
            </a:r>
            <a:r>
              <a:rPr lang="en-US" sz="1500" dirty="0" err="1">
                <a:latin typeface="Metropolis" panose="00000500000000000000" pitchFamily="50" charset="0"/>
              </a:rPr>
              <a:t>approche</a:t>
            </a:r>
            <a:r>
              <a:rPr lang="en-US" sz="1500" dirty="0">
                <a:latin typeface="Metropolis" panose="00000500000000000000" pitchFamily="50" charset="0"/>
              </a:rPr>
              <a:t> de </a:t>
            </a:r>
            <a:r>
              <a:rPr lang="en-US" sz="1500" dirty="0" err="1">
                <a:latin typeface="Metropolis" panose="00000500000000000000" pitchFamily="50" charset="0"/>
              </a:rPr>
              <a:t>soin</a:t>
            </a:r>
            <a:r>
              <a:rPr lang="en-US" sz="1500" dirty="0">
                <a:latin typeface="Metropolis" panose="00000500000000000000" pitchFamily="50" charset="0"/>
              </a:rPr>
              <a:t> tenant </a:t>
            </a:r>
            <a:r>
              <a:rPr lang="en-US" sz="1500" dirty="0" err="1">
                <a:latin typeface="Metropolis" panose="00000500000000000000" pitchFamily="50" charset="0"/>
              </a:rPr>
              <a:t>compte</a:t>
            </a:r>
            <a:r>
              <a:rPr lang="en-US" sz="1500" dirty="0">
                <a:latin typeface="Metropolis" panose="00000500000000000000" pitchFamily="50" charset="0"/>
              </a:rPr>
              <a:t> des </a:t>
            </a:r>
            <a:r>
              <a:rPr lang="en-US" sz="1500" dirty="0" err="1">
                <a:latin typeface="Metropolis" panose="00000500000000000000" pitchFamily="50" charset="0"/>
              </a:rPr>
              <a:t>traumatismes</a:t>
            </a:r>
            <a:r>
              <a:rPr lang="en-US" sz="1500" dirty="0">
                <a:latin typeface="Metropolis" panose="00000500000000000000" pitchFamily="50" charset="0"/>
              </a:rPr>
              <a:t> et de la violence</a:t>
            </a:r>
          </a:p>
          <a:p>
            <a:pPr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cap="none" spc="0" normalizeH="0" baseline="0" noProof="0" dirty="0">
              <a:ln>
                <a:noFill/>
              </a:ln>
              <a:effectLst/>
              <a:uLnTx/>
              <a:uFillTx/>
              <a:latin typeface="Metropolis" panose="00000500000000000000" pitchFamily="50" charset="0"/>
            </a:endParaRPr>
          </a:p>
          <a:p>
            <a:pPr marL="342900" indent="-228600">
              <a:lnSpc>
                <a:spcPct val="90000"/>
              </a:lnSpc>
              <a:spcAft>
                <a:spcPts val="600"/>
              </a:spcAft>
              <a:buFont typeface="Arial" panose="020B0604020202020204" pitchFamily="34" charset="0"/>
              <a:buChar char="•"/>
              <a:defRPr/>
            </a:pPr>
            <a:r>
              <a:rPr lang="en-US" sz="1500" dirty="0">
                <a:latin typeface="Metropolis" panose="00000500000000000000" pitchFamily="50" charset="0"/>
              </a:rPr>
              <a:t>I</a:t>
            </a:r>
            <a:r>
              <a:rPr kumimoji="0" lang="en-US" sz="1500" b="0" i="0" u="none" strike="noStrike" cap="none" spc="0" normalizeH="0" baseline="0" noProof="0" dirty="0" err="1">
                <a:ln>
                  <a:noFill/>
                </a:ln>
                <a:effectLst/>
                <a:uLnTx/>
                <a:uFillTx/>
                <a:latin typeface="Metropolis" panose="00000500000000000000" pitchFamily="50" charset="0"/>
              </a:rPr>
              <a:t>ncludes</a:t>
            </a:r>
            <a:r>
              <a:rPr kumimoji="0" lang="en-US" sz="1500" b="0" i="0" u="none" strike="noStrike" cap="none" spc="0" normalizeH="0" baseline="0" noProof="0" dirty="0">
                <a:ln>
                  <a:noFill/>
                </a:ln>
                <a:effectLst/>
                <a:uLnTx/>
                <a:uFillTx/>
                <a:latin typeface="Metropolis" panose="00000500000000000000" pitchFamily="50" charset="0"/>
              </a:rPr>
              <a:t> patient/client physical, emotional and cultural safety / </a:t>
            </a:r>
            <a:r>
              <a:rPr lang="en-US" sz="1500" dirty="0" err="1">
                <a:latin typeface="Metropolis" panose="00000500000000000000" pitchFamily="50" charset="0"/>
              </a:rPr>
              <a:t>Tenir</a:t>
            </a:r>
            <a:r>
              <a:rPr lang="en-US" sz="1500" dirty="0">
                <a:latin typeface="Metropolis" panose="00000500000000000000" pitchFamily="50" charset="0"/>
              </a:rPr>
              <a:t> </a:t>
            </a:r>
            <a:r>
              <a:rPr lang="en-US" sz="1500" dirty="0" err="1">
                <a:latin typeface="Metropolis" panose="00000500000000000000" pitchFamily="50" charset="0"/>
              </a:rPr>
              <a:t>compte</a:t>
            </a:r>
            <a:r>
              <a:rPr lang="en-US" sz="1500" dirty="0">
                <a:latin typeface="Metropolis" panose="00000500000000000000" pitchFamily="50" charset="0"/>
              </a:rPr>
              <a:t> de la </a:t>
            </a:r>
            <a:r>
              <a:rPr lang="en-US" sz="1500" dirty="0" err="1">
                <a:latin typeface="Metropolis" panose="00000500000000000000" pitchFamily="50" charset="0"/>
              </a:rPr>
              <a:t>sécurité</a:t>
            </a:r>
            <a:r>
              <a:rPr lang="en-US" sz="1500" dirty="0">
                <a:latin typeface="Metropolis" panose="00000500000000000000" pitchFamily="50" charset="0"/>
              </a:rPr>
              <a:t> physique, </a:t>
            </a:r>
            <a:r>
              <a:rPr lang="en-US" sz="1500" dirty="0" err="1">
                <a:latin typeface="Metropolis" panose="00000500000000000000" pitchFamily="50" charset="0"/>
              </a:rPr>
              <a:t>émotionnelle</a:t>
            </a:r>
            <a:r>
              <a:rPr lang="en-US" sz="1500" dirty="0">
                <a:latin typeface="Metropolis" panose="00000500000000000000" pitchFamily="50" charset="0"/>
              </a:rPr>
              <a:t> et </a:t>
            </a:r>
            <a:r>
              <a:rPr lang="en-US" sz="1500" dirty="0" err="1">
                <a:latin typeface="Metropolis" panose="00000500000000000000" pitchFamily="50" charset="0"/>
              </a:rPr>
              <a:t>culturelle</a:t>
            </a:r>
            <a:r>
              <a:rPr lang="en-US" sz="1500" dirty="0">
                <a:latin typeface="Metropolis" panose="00000500000000000000" pitchFamily="50" charset="0"/>
              </a:rPr>
              <a:t> des patients </a:t>
            </a:r>
            <a:r>
              <a:rPr lang="en-US" sz="1500" dirty="0" err="1">
                <a:latin typeface="Metropolis" panose="00000500000000000000" pitchFamily="50" charset="0"/>
              </a:rPr>
              <a:t>ou</a:t>
            </a:r>
            <a:r>
              <a:rPr lang="en-US" sz="1500" dirty="0">
                <a:latin typeface="Metropolis" panose="00000500000000000000" pitchFamily="50" charset="0"/>
              </a:rPr>
              <a:t> des clients</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cap="none" spc="0" normalizeH="0" baseline="0" noProof="0" dirty="0">
              <a:ln>
                <a:noFill/>
              </a:ln>
              <a:effectLst/>
              <a:uLnTx/>
              <a:uFillTx/>
              <a:latin typeface="Metropolis" panose="00000500000000000000" pitchFamily="50" charset="0"/>
            </a:endParaRPr>
          </a:p>
        </p:txBody>
      </p:sp>
    </p:spTree>
    <p:extLst>
      <p:ext uri="{BB962C8B-B14F-4D97-AF65-F5344CB8AC3E}">
        <p14:creationId xmlns:p14="http://schemas.microsoft.com/office/powerpoint/2010/main" val="1064796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7028DFD-E1C1-4D0F-B2EE-ED258D5175B7}"/>
              </a:ext>
            </a:extLst>
          </p:cNvPr>
          <p:cNvSpPr/>
          <p:nvPr/>
        </p:nvSpPr>
        <p:spPr>
          <a:xfrm>
            <a:off x="-7441" y="0"/>
            <a:ext cx="12191999" cy="9774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9D3CFC0D-76EF-4102-886B-9B984511FC2D}"/>
              </a:ext>
            </a:extLst>
          </p:cNvPr>
          <p:cNvSpPr/>
          <p:nvPr/>
        </p:nvSpPr>
        <p:spPr>
          <a:xfrm>
            <a:off x="1" y="977445"/>
            <a:ext cx="12192000" cy="25452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F72DAA1B-B285-4E7D-BA1A-3C22A4807909}"/>
              </a:ext>
            </a:extLst>
          </p:cNvPr>
          <p:cNvSpPr>
            <a:spLocks noGrp="1"/>
          </p:cNvSpPr>
          <p:nvPr>
            <p:ph type="title"/>
          </p:nvPr>
        </p:nvSpPr>
        <p:spPr>
          <a:xfrm>
            <a:off x="1838325" y="0"/>
            <a:ext cx="7772400" cy="998461"/>
          </a:xfrm>
          <a:noFill/>
        </p:spPr>
        <p:txBody>
          <a:bodyPr>
            <a:noAutofit/>
          </a:bodyPr>
          <a:lstStyle/>
          <a:p>
            <a:pPr algn="ctr"/>
            <a:r>
              <a:rPr lang="en-CA" sz="1800" dirty="0">
                <a:solidFill>
                  <a:schemeClr val="bg1"/>
                </a:solidFill>
                <a:latin typeface="Metropolis Semi Bold" panose="00000700000000000000" pitchFamily="50" charset="0"/>
              </a:rPr>
              <a:t>WHY the ‘V’ in TVIC / </a:t>
            </a:r>
            <a:r>
              <a:rPr lang="fr-CA" sz="1800" dirty="0">
                <a:solidFill>
                  <a:schemeClr val="bg1"/>
                </a:solidFill>
                <a:latin typeface="Metropolis Semi Bold" panose="00000700000000000000" pitchFamily="50" charset="0"/>
              </a:rPr>
              <a:t>POURQUOI le « V » </a:t>
            </a:r>
            <a:r>
              <a:rPr lang="fr-FR" sz="1800" dirty="0">
                <a:solidFill>
                  <a:schemeClr val="bg1"/>
                </a:solidFill>
                <a:latin typeface="Metropolis Semi Bold" panose="00000700000000000000" pitchFamily="50" charset="0"/>
              </a:rPr>
              <a:t>dans l’approche de soin tenant compte des traumatismes et de la violence?</a:t>
            </a:r>
            <a:endParaRPr lang="en-CA" sz="1800" dirty="0">
              <a:solidFill>
                <a:schemeClr val="bg1"/>
              </a:solidFill>
              <a:latin typeface="Metropolis Semi Bold" panose="00000700000000000000" pitchFamily="50" charset="0"/>
            </a:endParaRPr>
          </a:p>
        </p:txBody>
      </p:sp>
      <p:sp>
        <p:nvSpPr>
          <p:cNvPr id="3" name="Content Placeholder 2">
            <a:extLst>
              <a:ext uri="{FF2B5EF4-FFF2-40B4-BE49-F238E27FC236}">
                <a16:creationId xmlns:a16="http://schemas.microsoft.com/office/drawing/2014/main" id="{C7D66F92-A4DA-43DE-B495-C20A3FEE0913}"/>
              </a:ext>
            </a:extLst>
          </p:cNvPr>
          <p:cNvSpPr>
            <a:spLocks noGrp="1"/>
          </p:cNvSpPr>
          <p:nvPr>
            <p:ph idx="1"/>
          </p:nvPr>
        </p:nvSpPr>
        <p:spPr>
          <a:xfrm>
            <a:off x="7442" y="1075282"/>
            <a:ext cx="4839206" cy="2545296"/>
          </a:xfrm>
          <a:noFill/>
          <a:ln>
            <a:noFill/>
          </a:ln>
          <a:effectLst/>
        </p:spPr>
        <p:txBody>
          <a:bodyPr>
            <a:noAutofit/>
          </a:bodyPr>
          <a:lstStyle/>
          <a:p>
            <a:pPr marL="0" indent="0" algn="ctr">
              <a:lnSpc>
                <a:spcPct val="100000"/>
              </a:lnSpc>
              <a:spcBef>
                <a:spcPts val="0"/>
              </a:spcBef>
              <a:buNone/>
            </a:pPr>
            <a:r>
              <a:rPr kumimoji="0" lang="en-US" sz="1400" b="1" i="0" u="none" strike="noStrike" kern="1200" cap="none" spc="0" normalizeH="0" baseline="0" noProof="0" dirty="0">
                <a:ln>
                  <a:noFill/>
                </a:ln>
                <a:solidFill>
                  <a:srgbClr val="38143D"/>
                </a:solidFill>
                <a:effectLst/>
                <a:uLnTx/>
                <a:uFillTx/>
                <a:latin typeface="Metropolis" panose="00000500000000000000" pitchFamily="50" charset="0"/>
              </a:rPr>
              <a:t>Trauma-informed care (TIC)</a:t>
            </a:r>
          </a:p>
          <a:p>
            <a:pPr marL="0" indent="0">
              <a:lnSpc>
                <a:spcPct val="100000"/>
              </a:lnSpc>
              <a:spcBef>
                <a:spcPts val="0"/>
              </a:spcBef>
              <a:buNone/>
            </a:pPr>
            <a:endParaRPr lang="en-US" sz="1400" dirty="0">
              <a:latin typeface="Metropolis" panose="00000500000000000000" pitchFamily="50" charset="0"/>
            </a:endParaRPr>
          </a:p>
          <a:p>
            <a:pPr>
              <a:lnSpc>
                <a:spcPct val="100000"/>
              </a:lnSpc>
              <a:spcBef>
                <a:spcPts val="0"/>
              </a:spcBef>
            </a:pPr>
            <a:r>
              <a:rPr lang="en-US" sz="1400" dirty="0">
                <a:latin typeface="Metropolis" panose="00000500000000000000" pitchFamily="50" charset="0"/>
              </a:rPr>
              <a:t>a framework that addresses the environment within which h	</a:t>
            </a:r>
            <a:r>
              <a:rPr lang="en-US" sz="1400" dirty="0" err="1">
                <a:latin typeface="Metropolis" panose="00000500000000000000" pitchFamily="50" charset="0"/>
              </a:rPr>
              <a:t>ealthcare</a:t>
            </a:r>
            <a:r>
              <a:rPr lang="en-US" sz="1400" dirty="0">
                <a:latin typeface="Metropolis" panose="00000500000000000000" pitchFamily="50" charset="0"/>
              </a:rPr>
              <a:t> and social services are delivered</a:t>
            </a:r>
          </a:p>
          <a:p>
            <a:pPr>
              <a:lnSpc>
                <a:spcPct val="100000"/>
              </a:lnSpc>
              <a:spcBef>
                <a:spcPts val="0"/>
              </a:spcBef>
            </a:pPr>
            <a:r>
              <a:rPr lang="en-US" sz="1400" dirty="0">
                <a:latin typeface="Metropolis" panose="00000500000000000000" pitchFamily="50" charset="0"/>
              </a:rPr>
              <a:t>recommendations about practices that enable aspects of the environment to be sensitive and responsive to potential impacts of trauma</a:t>
            </a:r>
          </a:p>
          <a:p>
            <a:pPr>
              <a:lnSpc>
                <a:spcPct val="100000"/>
              </a:lnSpc>
              <a:spcBef>
                <a:spcPts val="0"/>
              </a:spcBef>
            </a:pPr>
            <a:r>
              <a:rPr lang="en-US" sz="1400" dirty="0">
                <a:latin typeface="Metropolis" panose="00000500000000000000" pitchFamily="50" charset="0"/>
              </a:rPr>
              <a:t>principles include a culture of safety (e.g., not re-traumatizing) and a strengths-based and collaborative approach to care</a:t>
            </a:r>
          </a:p>
        </p:txBody>
      </p:sp>
      <p:sp>
        <p:nvSpPr>
          <p:cNvPr id="7" name="Content Placeholder 2">
            <a:extLst>
              <a:ext uri="{FF2B5EF4-FFF2-40B4-BE49-F238E27FC236}">
                <a16:creationId xmlns:a16="http://schemas.microsoft.com/office/drawing/2014/main" id="{4B9045E4-5ED7-43FE-8876-26DEC4C47026}"/>
              </a:ext>
            </a:extLst>
          </p:cNvPr>
          <p:cNvSpPr txBox="1">
            <a:spLocks/>
          </p:cNvSpPr>
          <p:nvPr/>
        </p:nvSpPr>
        <p:spPr>
          <a:xfrm>
            <a:off x="6144911" y="1073450"/>
            <a:ext cx="6039647" cy="2545295"/>
          </a:xfrm>
          <a:prstGeom prst="rect">
            <a:avLst/>
          </a:prstGeom>
          <a:noFill/>
          <a:ln>
            <a:noFill/>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tropolis S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tropolis Semi Bold" panose="000007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tropolis Semi Bold" panose="000007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kumimoji="0" lang="en-US" sz="1400" b="1" i="0" u="none" strike="noStrike" kern="1200" cap="none" spc="0" normalizeH="0" baseline="0" noProof="0" dirty="0">
                <a:ln>
                  <a:noFill/>
                </a:ln>
                <a:solidFill>
                  <a:srgbClr val="38143D"/>
                </a:solidFill>
                <a:effectLst/>
                <a:uLnTx/>
                <a:uFillTx/>
                <a:latin typeface="Metropolis" panose="00000500000000000000" pitchFamily="50" charset="0"/>
              </a:rPr>
              <a:t>Trauma- and </a:t>
            </a:r>
            <a:r>
              <a:rPr kumimoji="0" lang="en-US" sz="1400" b="1" i="0" u="sng" strike="noStrike" kern="1200" cap="none" spc="0" normalizeH="0" baseline="0" noProof="0" dirty="0">
                <a:ln>
                  <a:noFill/>
                </a:ln>
                <a:solidFill>
                  <a:srgbClr val="38143D"/>
                </a:solidFill>
                <a:effectLst/>
                <a:uLnTx/>
                <a:uFillTx/>
                <a:latin typeface="Metropolis" panose="00000500000000000000" pitchFamily="50" charset="0"/>
              </a:rPr>
              <a:t>v</a:t>
            </a:r>
            <a:r>
              <a:rPr kumimoji="0" lang="en-US" sz="1400" b="1" i="0" u="none" strike="noStrike" kern="1200" cap="none" spc="0" normalizeH="0" baseline="0" noProof="0" dirty="0">
                <a:ln>
                  <a:noFill/>
                </a:ln>
                <a:solidFill>
                  <a:srgbClr val="38143D"/>
                </a:solidFill>
                <a:effectLst/>
                <a:uLnTx/>
                <a:uFillTx/>
                <a:latin typeface="Metropolis" panose="00000500000000000000" pitchFamily="50" charset="0"/>
              </a:rPr>
              <a:t>iolence-informed care (TVIC)</a:t>
            </a:r>
          </a:p>
          <a:p>
            <a:pPr marL="228600" marR="0" lvl="0" indent="-22860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8143D"/>
              </a:solidFill>
              <a:effectLst/>
              <a:uLnTx/>
              <a:uFillTx/>
              <a:latin typeface="Metropolis" panose="00000500000000000000" pitchFamily="50" charset="0"/>
            </a:endParaRPr>
          </a:p>
          <a:p>
            <a:pPr marL="228600" marR="0" lvl="0"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8143D"/>
                </a:solidFill>
                <a:effectLst/>
                <a:uLnTx/>
                <a:uFillTx/>
                <a:latin typeface="Metropolis" panose="00000500000000000000" pitchFamily="50" charset="0"/>
              </a:rPr>
              <a:t>extends the TIC framework with the addition of ‘</a:t>
            </a:r>
            <a:r>
              <a:rPr kumimoji="0" lang="en-US" sz="1400" b="1" i="0" u="none" strike="noStrike" kern="1200" cap="none" spc="0" normalizeH="0" baseline="0" noProof="0" dirty="0" err="1">
                <a:ln>
                  <a:noFill/>
                </a:ln>
                <a:solidFill>
                  <a:srgbClr val="38143D"/>
                </a:solidFill>
                <a:effectLst/>
                <a:uLnTx/>
                <a:uFillTx/>
                <a:latin typeface="Metropolis" panose="00000500000000000000" pitchFamily="50" charset="0"/>
              </a:rPr>
              <a:t>v</a:t>
            </a:r>
            <a:r>
              <a:rPr kumimoji="0" lang="en-US" sz="1400" b="0" i="0" u="none" strike="noStrike" kern="1200" cap="none" spc="0" normalizeH="0" baseline="0" noProof="0" dirty="0" err="1">
                <a:ln>
                  <a:noFill/>
                </a:ln>
                <a:solidFill>
                  <a:srgbClr val="38143D"/>
                </a:solidFill>
                <a:effectLst/>
                <a:uLnTx/>
                <a:uFillTx/>
                <a:latin typeface="Metropolis" panose="00000500000000000000" pitchFamily="50" charset="0"/>
              </a:rPr>
              <a:t>’iolence</a:t>
            </a:r>
            <a:r>
              <a:rPr kumimoji="0" lang="en-US" sz="1400" b="0" i="0" u="none" strike="noStrike" kern="1200" cap="none" spc="0" normalizeH="0" baseline="0" noProof="0" dirty="0">
                <a:ln>
                  <a:noFill/>
                </a:ln>
                <a:solidFill>
                  <a:srgbClr val="38143D"/>
                </a:solidFill>
                <a:effectLst/>
                <a:uLnTx/>
                <a:uFillTx/>
                <a:latin typeface="Metropolis" panose="00000500000000000000" pitchFamily="50" charset="0"/>
              </a:rPr>
              <a:t> to emphasize the association between trauma and violence</a:t>
            </a:r>
          </a:p>
          <a:p>
            <a:pPr marL="228600" marR="0" lvl="0"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8143D"/>
                </a:solidFill>
                <a:effectLst/>
                <a:uLnTx/>
                <a:uFillTx/>
                <a:latin typeface="Metropolis" panose="00000500000000000000" pitchFamily="50" charset="0"/>
              </a:rPr>
              <a:t>acknowledges the intersections and additive effects among:</a:t>
            </a:r>
          </a:p>
          <a:p>
            <a:pPr marL="685800" marR="0" lvl="1" indent="-228600" algn="l" defTabSz="914400" rtl="0" eaLnBrk="1" fontAlgn="auto" latinLnBrk="0" hangingPunct="1">
              <a:lnSpc>
                <a:spcPct val="100000"/>
              </a:lnSpc>
              <a:spcBef>
                <a:spcPts val="0"/>
              </a:spcBef>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8143D"/>
                </a:solidFill>
                <a:effectLst/>
                <a:uLnTx/>
                <a:uFillTx/>
                <a:latin typeface="Metropolis" panose="00000500000000000000" pitchFamily="50" charset="0"/>
              </a:rPr>
              <a:t>past or current interpersonal violence (e.g., child maltreatment) </a:t>
            </a:r>
          </a:p>
          <a:p>
            <a:pPr marL="685800" marR="0" lvl="1" indent="-228600" algn="l" defTabSz="914400" rtl="0" eaLnBrk="1" fontAlgn="auto" latinLnBrk="0" hangingPunct="1">
              <a:lnSpc>
                <a:spcPct val="100000"/>
              </a:lnSpc>
              <a:spcBef>
                <a:spcPts val="0"/>
              </a:spcBef>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8143D"/>
                </a:solidFill>
                <a:effectLst/>
                <a:uLnTx/>
                <a:uFillTx/>
                <a:latin typeface="Metropolis" panose="00000500000000000000" pitchFamily="50" charset="0"/>
              </a:rPr>
              <a:t>systemic violence (e.g., racism, discrimination and colonialism) and </a:t>
            </a:r>
          </a:p>
          <a:p>
            <a:pPr marL="685800" marR="0" lvl="1" indent="-228600" algn="l" defTabSz="914400" rtl="0" eaLnBrk="1" fontAlgn="auto" latinLnBrk="0" hangingPunct="1">
              <a:lnSpc>
                <a:spcPct val="100000"/>
              </a:lnSpc>
              <a:spcBef>
                <a:spcPts val="0"/>
              </a:spcBef>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8143D"/>
                </a:solidFill>
                <a:effectLst/>
                <a:uLnTx/>
                <a:uFillTx/>
                <a:latin typeface="Metropolis" panose="00000500000000000000" pitchFamily="50" charset="0"/>
              </a:rPr>
              <a:t>negative outcomes (e.g., poor health, lack of access to care) </a:t>
            </a:r>
            <a:endParaRPr kumimoji="0" lang="en-CA" sz="1400" b="0" i="0" u="none" strike="noStrike" kern="1200" cap="none" spc="0" normalizeH="0" baseline="0" noProof="0" dirty="0">
              <a:ln>
                <a:noFill/>
              </a:ln>
              <a:solidFill>
                <a:srgbClr val="38143D"/>
              </a:solidFill>
              <a:effectLst/>
              <a:uLnTx/>
              <a:uFillTx/>
              <a:latin typeface="Metropolis" panose="00000500000000000000" pitchFamily="50" charset="0"/>
            </a:endParaRPr>
          </a:p>
        </p:txBody>
      </p:sp>
      <p:sp>
        <p:nvSpPr>
          <p:cNvPr id="17" name="Content Placeholder 2">
            <a:extLst>
              <a:ext uri="{FF2B5EF4-FFF2-40B4-BE49-F238E27FC236}">
                <a16:creationId xmlns:a16="http://schemas.microsoft.com/office/drawing/2014/main" id="{4B9045E4-5ED7-43FE-8876-26DEC4C47026}"/>
              </a:ext>
            </a:extLst>
          </p:cNvPr>
          <p:cNvSpPr txBox="1">
            <a:spLocks/>
          </p:cNvSpPr>
          <p:nvPr>
            <p:custDataLst>
              <p:tags r:id="rId1"/>
            </p:custDataLst>
          </p:nvPr>
        </p:nvSpPr>
        <p:spPr>
          <a:xfrm>
            <a:off x="6095999" y="3618745"/>
            <a:ext cx="6015030" cy="2480859"/>
          </a:xfrm>
          <a:prstGeom prst="rect">
            <a:avLst/>
          </a:prstGeom>
          <a:noFill/>
          <a:ln>
            <a:noFill/>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tropolis S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tropolis Semi Bold" panose="000007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tropolis Semi Bold" panose="000007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fr-CA" sz="1400" b="1" dirty="0">
                <a:solidFill>
                  <a:srgbClr val="38143D"/>
                </a:solidFill>
                <a:latin typeface="Metropolis" panose="00000500000000000000" pitchFamily="50" charset="0"/>
              </a:rPr>
              <a:t>L’a</a:t>
            </a:r>
            <a:r>
              <a:rPr kumimoji="0" lang="fr-CA" sz="1400" b="1" i="0" u="none" strike="noStrike" kern="1200" cap="none" spc="0" normalizeH="0" baseline="0" dirty="0">
                <a:ln>
                  <a:noFill/>
                </a:ln>
                <a:solidFill>
                  <a:srgbClr val="38143D"/>
                </a:solidFill>
                <a:effectLst/>
                <a:uLnTx/>
                <a:uFillTx/>
                <a:latin typeface="Metropolis" panose="00000500000000000000" pitchFamily="50" charset="0"/>
              </a:rPr>
              <a:t>pproche de soin tenant compte</a:t>
            </a:r>
            <a:br>
              <a:rPr kumimoji="0" lang="fr-CA" sz="1400" b="1" i="0" u="none" strike="noStrike" kern="1200" cap="none" spc="0" normalizeH="0" baseline="0" dirty="0">
                <a:ln>
                  <a:noFill/>
                </a:ln>
                <a:solidFill>
                  <a:srgbClr val="38143D"/>
                </a:solidFill>
                <a:effectLst/>
                <a:uLnTx/>
                <a:uFillTx/>
                <a:latin typeface="Metropolis" panose="00000500000000000000" pitchFamily="50" charset="0"/>
              </a:rPr>
            </a:br>
            <a:r>
              <a:rPr kumimoji="0" lang="fr-CA" sz="1400" b="1" i="0" u="none" strike="noStrike" kern="1200" cap="none" spc="0" normalizeH="0" baseline="0" dirty="0">
                <a:ln>
                  <a:noFill/>
                </a:ln>
                <a:solidFill>
                  <a:srgbClr val="38143D"/>
                </a:solidFill>
                <a:effectLst/>
                <a:uLnTx/>
                <a:uFillTx/>
                <a:latin typeface="Metropolis" panose="00000500000000000000" pitchFamily="50" charset="0"/>
              </a:rPr>
              <a:t>des traumatismes et de la </a:t>
            </a:r>
            <a:r>
              <a:rPr kumimoji="0" lang="fr-CA" sz="1400" b="1" i="0" u="sng" strike="noStrike" kern="1200" cap="none" spc="0" normalizeH="0" baseline="0" dirty="0">
                <a:ln>
                  <a:noFill/>
                </a:ln>
                <a:solidFill>
                  <a:srgbClr val="38143D"/>
                </a:solidFill>
                <a:effectLst/>
                <a:uLnTx/>
                <a:uFillTx/>
                <a:latin typeface="Metropolis" panose="00000500000000000000" pitchFamily="50" charset="0"/>
              </a:rPr>
              <a:t>v</a:t>
            </a:r>
            <a:r>
              <a:rPr kumimoji="0" lang="fr-CA" sz="1400" b="1" i="0" u="none" strike="noStrike" kern="1200" cap="none" spc="0" normalizeH="0" baseline="0" dirty="0">
                <a:ln>
                  <a:noFill/>
                </a:ln>
                <a:solidFill>
                  <a:srgbClr val="38143D"/>
                </a:solidFill>
                <a:effectLst/>
                <a:uLnTx/>
                <a:uFillTx/>
                <a:latin typeface="Metropolis" panose="00000500000000000000" pitchFamily="50" charset="0"/>
              </a:rPr>
              <a:t>iolence</a:t>
            </a:r>
          </a:p>
          <a:p>
            <a:pPr marL="0" indent="0">
              <a:lnSpc>
                <a:spcPct val="100000"/>
              </a:lnSpc>
              <a:spcBef>
                <a:spcPts val="0"/>
              </a:spcBef>
              <a:buNone/>
              <a:defRPr/>
            </a:pPr>
            <a:endParaRPr kumimoji="0" lang="fr-CA" sz="1400" b="1" i="0" u="none" strike="noStrike" kern="1200" cap="none" spc="0" normalizeH="0" baseline="0" dirty="0">
              <a:ln>
                <a:noFill/>
              </a:ln>
              <a:solidFill>
                <a:srgbClr val="38143D"/>
              </a:solidFill>
              <a:effectLst/>
              <a:uLnTx/>
              <a:uFillTx/>
              <a:latin typeface="Metropolis" panose="00000500000000000000" pitchFamily="50" charset="0"/>
            </a:endParaRPr>
          </a:p>
          <a:p>
            <a:pPr lvl="0">
              <a:lnSpc>
                <a:spcPct val="100000"/>
              </a:lnSpc>
              <a:spcBef>
                <a:spcPts val="0"/>
              </a:spcBef>
              <a:defRPr/>
            </a:pPr>
            <a:r>
              <a:rPr lang="fr-CA" sz="1400" dirty="0">
                <a:solidFill>
                  <a:srgbClr val="38143D"/>
                </a:solidFill>
                <a:latin typeface="Metropolis" panose="00000500000000000000" pitchFamily="50" charset="0"/>
              </a:rPr>
              <a:t>élargit le cadre de soin tenant compte des traumatismes en y ajoutant la ‘</a:t>
            </a:r>
            <a:r>
              <a:rPr lang="fr-CA" sz="1400" b="1" dirty="0" err="1">
                <a:solidFill>
                  <a:srgbClr val="38143D"/>
                </a:solidFill>
                <a:latin typeface="Metropolis" panose="00000500000000000000" pitchFamily="50" charset="0"/>
              </a:rPr>
              <a:t>v</a:t>
            </a:r>
            <a:r>
              <a:rPr lang="fr-CA" sz="1400" dirty="0" err="1">
                <a:solidFill>
                  <a:srgbClr val="38143D"/>
                </a:solidFill>
                <a:latin typeface="Metropolis" panose="00000500000000000000" pitchFamily="50" charset="0"/>
              </a:rPr>
              <a:t>’iolence</a:t>
            </a:r>
            <a:r>
              <a:rPr lang="fr-CA" sz="1400" dirty="0">
                <a:solidFill>
                  <a:srgbClr val="38143D"/>
                </a:solidFill>
                <a:latin typeface="Metropolis" panose="00000500000000000000" pitchFamily="50" charset="0"/>
              </a:rPr>
              <a:t> afin de faire ressortir le lien entre les traumatismes et la violence</a:t>
            </a:r>
            <a:endParaRPr kumimoji="0" lang="fr-CA" sz="1400" b="0" i="0" u="none" strike="noStrike" kern="1200" cap="none" spc="0" normalizeH="0" baseline="0" noProof="0" dirty="0">
              <a:ln>
                <a:noFill/>
              </a:ln>
              <a:solidFill>
                <a:srgbClr val="38143D"/>
              </a:solidFill>
              <a:effectLst/>
              <a:uLnTx/>
              <a:uFillTx/>
              <a:latin typeface="Metropolis" panose="00000500000000000000" pitchFamily="50" charset="0"/>
            </a:endParaRPr>
          </a:p>
          <a:p>
            <a:pPr lvl="0">
              <a:lnSpc>
                <a:spcPct val="100000"/>
              </a:lnSpc>
              <a:spcBef>
                <a:spcPts val="0"/>
              </a:spcBef>
              <a:defRPr/>
            </a:pPr>
            <a:r>
              <a:rPr lang="fr-CA" sz="1400" dirty="0">
                <a:solidFill>
                  <a:srgbClr val="38143D"/>
                </a:solidFill>
                <a:latin typeface="Metropolis" panose="00000500000000000000" pitchFamily="50" charset="0"/>
              </a:rPr>
              <a:t>reconnaît les recoupements entre les éléments suivants ainsi que leur effet cumulatif :</a:t>
            </a:r>
            <a:endParaRPr kumimoji="0" lang="fr-CA" sz="1400" b="0" i="0" u="none" strike="noStrike" kern="1200" cap="none" spc="0" normalizeH="0" baseline="0" noProof="0" dirty="0">
              <a:ln>
                <a:noFill/>
              </a:ln>
              <a:solidFill>
                <a:srgbClr val="38143D"/>
              </a:solidFill>
              <a:effectLst/>
              <a:uLnTx/>
              <a:uFillTx/>
              <a:latin typeface="Metropolis" panose="00000500000000000000" pitchFamily="50" charset="0"/>
            </a:endParaRPr>
          </a:p>
          <a:p>
            <a:pPr lvl="1">
              <a:lnSpc>
                <a:spcPct val="100000"/>
              </a:lnSpc>
              <a:spcBef>
                <a:spcPts val="0"/>
              </a:spcBef>
              <a:buFont typeface="Courier New" panose="02070309020205020404" pitchFamily="49" charset="0"/>
              <a:buChar char="o"/>
              <a:defRPr/>
            </a:pPr>
            <a:r>
              <a:rPr lang="fr-CA" sz="1400" dirty="0">
                <a:solidFill>
                  <a:srgbClr val="38143D"/>
                </a:solidFill>
                <a:latin typeface="Metropolis" panose="00000500000000000000" pitchFamily="50" charset="0"/>
              </a:rPr>
              <a:t>épisodes de violence interpersonnelle courants ou passés (par exemple, maltraitance envers un enfant</a:t>
            </a:r>
            <a:r>
              <a:rPr kumimoji="0" lang="fr-CA" sz="1400" b="0" i="0" u="none" strike="noStrike" kern="1200" cap="none" spc="0" normalizeH="0" baseline="0" noProof="0" dirty="0">
                <a:ln>
                  <a:noFill/>
                </a:ln>
                <a:solidFill>
                  <a:srgbClr val="38143D"/>
                </a:solidFill>
                <a:effectLst/>
                <a:uLnTx/>
                <a:uFillTx/>
                <a:latin typeface="Metropolis" panose="00000500000000000000" pitchFamily="50" charset="0"/>
              </a:rPr>
              <a:t>) </a:t>
            </a:r>
          </a:p>
          <a:p>
            <a:pPr lvl="1">
              <a:lnSpc>
                <a:spcPct val="100000"/>
              </a:lnSpc>
              <a:spcBef>
                <a:spcPts val="0"/>
              </a:spcBef>
              <a:buFont typeface="Courier New" panose="02070309020205020404" pitchFamily="49" charset="0"/>
              <a:buChar char="o"/>
              <a:defRPr/>
            </a:pPr>
            <a:r>
              <a:rPr lang="fr-CA" sz="1400" dirty="0">
                <a:solidFill>
                  <a:srgbClr val="38143D"/>
                </a:solidFill>
                <a:latin typeface="Metropolis" panose="00000500000000000000" pitchFamily="50" charset="0"/>
              </a:rPr>
              <a:t>violence systémique (racisme, discrimination, colonialisme, etc.)</a:t>
            </a:r>
            <a:r>
              <a:rPr kumimoji="0" lang="fr-CA" sz="1400" b="0" i="0" u="none" strike="noStrike" kern="1200" cap="none" spc="0" normalizeH="0" baseline="0" noProof="0" dirty="0">
                <a:ln>
                  <a:noFill/>
                </a:ln>
                <a:solidFill>
                  <a:srgbClr val="38143D"/>
                </a:solidFill>
                <a:effectLst/>
                <a:uLnTx/>
                <a:uFillTx/>
                <a:latin typeface="Metropolis" panose="00000500000000000000" pitchFamily="50" charset="0"/>
              </a:rPr>
              <a:t> </a:t>
            </a:r>
          </a:p>
          <a:p>
            <a:pPr lvl="1">
              <a:lnSpc>
                <a:spcPct val="100000"/>
              </a:lnSpc>
              <a:spcBef>
                <a:spcPts val="0"/>
              </a:spcBef>
              <a:buFont typeface="Courier New" panose="02070309020205020404" pitchFamily="49" charset="0"/>
              <a:buChar char="o"/>
              <a:defRPr/>
            </a:pPr>
            <a:r>
              <a:rPr lang="fr-CA" sz="1400" dirty="0">
                <a:solidFill>
                  <a:srgbClr val="38143D"/>
                </a:solidFill>
                <a:latin typeface="Metropolis" panose="00000500000000000000" pitchFamily="50" charset="0"/>
              </a:rPr>
              <a:t>résultats négatifs (mauvaise santé, manque d’accès aux soins)</a:t>
            </a:r>
            <a:r>
              <a:rPr kumimoji="0" lang="fr-CA" sz="1400" b="0" i="0" u="none" strike="noStrike" kern="1200" cap="none" spc="0" normalizeH="0" baseline="0" noProof="0" dirty="0">
                <a:ln>
                  <a:noFill/>
                </a:ln>
                <a:solidFill>
                  <a:srgbClr val="38143D"/>
                </a:solidFill>
                <a:effectLst/>
                <a:uLnTx/>
                <a:uFillTx/>
                <a:latin typeface="Metropolis" panose="00000500000000000000" pitchFamily="50" charset="0"/>
              </a:rPr>
              <a:t> </a:t>
            </a:r>
          </a:p>
        </p:txBody>
      </p:sp>
      <p:sp>
        <p:nvSpPr>
          <p:cNvPr id="12" name="Content Placeholder 2">
            <a:extLst>
              <a:ext uri="{FF2B5EF4-FFF2-40B4-BE49-F238E27FC236}">
                <a16:creationId xmlns:a16="http://schemas.microsoft.com/office/drawing/2014/main" id="{C7D66F92-A4DA-43DE-B495-C20A3FEE0913}"/>
              </a:ext>
            </a:extLst>
          </p:cNvPr>
          <p:cNvSpPr txBox="1">
            <a:spLocks/>
          </p:cNvSpPr>
          <p:nvPr>
            <p:custDataLst>
              <p:tags r:id="rId2"/>
            </p:custDataLst>
          </p:nvPr>
        </p:nvSpPr>
        <p:spPr>
          <a:xfrm>
            <a:off x="80971" y="3618745"/>
            <a:ext cx="4626358" cy="1628811"/>
          </a:xfrm>
          <a:prstGeom prst="rect">
            <a:avLst/>
          </a:prstGeom>
          <a:noFill/>
          <a:ln>
            <a:noFill/>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tropolis S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tropolis Semi Bold" panose="000007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tropolis Semi Bold" panose="000007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CA" sz="1400" b="1" dirty="0">
                <a:solidFill>
                  <a:srgbClr val="38143D"/>
                </a:solidFill>
                <a:latin typeface="Metropolis" panose="00000500000000000000" pitchFamily="50" charset="0"/>
              </a:rPr>
              <a:t>L’a</a:t>
            </a:r>
            <a:r>
              <a:rPr kumimoji="0" lang="fr-CA" sz="1400" b="1" i="0" u="none" strike="noStrike" kern="1200" cap="none" spc="0" normalizeH="0" baseline="0" dirty="0">
                <a:ln>
                  <a:noFill/>
                </a:ln>
                <a:solidFill>
                  <a:srgbClr val="38143D"/>
                </a:solidFill>
                <a:effectLst/>
                <a:uLnTx/>
                <a:uFillTx/>
                <a:latin typeface="Metropolis" panose="00000500000000000000" pitchFamily="50" charset="0"/>
              </a:rPr>
              <a:t>pproche de soin tenant compte </a:t>
            </a:r>
            <a:br>
              <a:rPr kumimoji="0" lang="fr-CA" sz="1400" b="1" i="0" u="none" strike="noStrike" kern="1200" cap="none" spc="0" normalizeH="0" baseline="0" dirty="0">
                <a:ln>
                  <a:noFill/>
                </a:ln>
                <a:solidFill>
                  <a:srgbClr val="38143D"/>
                </a:solidFill>
                <a:effectLst/>
                <a:uLnTx/>
                <a:uFillTx/>
                <a:latin typeface="Metropolis" panose="00000500000000000000" pitchFamily="50" charset="0"/>
              </a:rPr>
            </a:br>
            <a:r>
              <a:rPr kumimoji="0" lang="fr-CA" sz="1400" b="1" i="0" u="none" strike="noStrike" kern="1200" cap="none" spc="0" normalizeH="0" baseline="0" dirty="0">
                <a:ln>
                  <a:noFill/>
                </a:ln>
                <a:solidFill>
                  <a:srgbClr val="38143D"/>
                </a:solidFill>
                <a:effectLst/>
                <a:uLnTx/>
                <a:uFillTx/>
                <a:latin typeface="Metropolis" panose="00000500000000000000" pitchFamily="50" charset="0"/>
              </a:rPr>
              <a:t>des traumatismes</a:t>
            </a:r>
          </a:p>
          <a:p>
            <a:pPr>
              <a:lnSpc>
                <a:spcPct val="100000"/>
              </a:lnSpc>
              <a:spcBef>
                <a:spcPts val="0"/>
              </a:spcBef>
            </a:pPr>
            <a:endParaRPr lang="fr-CA" sz="1400" dirty="0">
              <a:latin typeface="Metropolis" panose="00000500000000000000" pitchFamily="50" charset="0"/>
            </a:endParaRPr>
          </a:p>
          <a:p>
            <a:pPr>
              <a:lnSpc>
                <a:spcPct val="100000"/>
              </a:lnSpc>
              <a:spcBef>
                <a:spcPts val="0"/>
              </a:spcBef>
            </a:pPr>
            <a:r>
              <a:rPr lang="fr-CA" sz="1400" dirty="0">
                <a:latin typeface="Metropolis" panose="00000500000000000000" pitchFamily="50" charset="0"/>
              </a:rPr>
              <a:t>cadre qui prend en compte l’environnement dans lequel les services sociaux et de santé sont dispensés</a:t>
            </a:r>
            <a:endParaRPr lang="en-US" sz="1400" dirty="0">
              <a:latin typeface="Metropolis" panose="00000500000000000000" pitchFamily="50" charset="0"/>
            </a:endParaRPr>
          </a:p>
          <a:p>
            <a:pPr>
              <a:lnSpc>
                <a:spcPct val="100000"/>
              </a:lnSpc>
              <a:spcBef>
                <a:spcPts val="0"/>
              </a:spcBef>
            </a:pPr>
            <a:r>
              <a:rPr lang="fr-CA" sz="1400" dirty="0">
                <a:latin typeface="Metropolis" panose="00000500000000000000" pitchFamily="50" charset="0"/>
              </a:rPr>
              <a:t>recommande des pratiques pour adapter les éléments de l’environnement en fonction des conséquences possibles du traumatisme</a:t>
            </a:r>
            <a:endParaRPr lang="en-US" sz="1400" dirty="0">
              <a:latin typeface="Metropolis" panose="00000500000000000000" pitchFamily="50" charset="0"/>
            </a:endParaRPr>
          </a:p>
          <a:p>
            <a:pPr>
              <a:lnSpc>
                <a:spcPct val="100000"/>
              </a:lnSpc>
              <a:spcBef>
                <a:spcPts val="0"/>
              </a:spcBef>
            </a:pPr>
            <a:r>
              <a:rPr lang="fr-CA" sz="1400" dirty="0">
                <a:latin typeface="Metropolis" panose="00000500000000000000" pitchFamily="50" charset="0"/>
              </a:rPr>
              <a:t>les principes incluent une culture de sécurité (par exemple, ne pas </a:t>
            </a:r>
            <a:r>
              <a:rPr lang="fr-CA" sz="1400" dirty="0" err="1">
                <a:latin typeface="Metropolis" panose="00000500000000000000" pitchFamily="50" charset="0"/>
              </a:rPr>
              <a:t>retraumatiser</a:t>
            </a:r>
            <a:r>
              <a:rPr lang="fr-CA" sz="1400" dirty="0">
                <a:latin typeface="Metropolis" panose="00000500000000000000" pitchFamily="50" charset="0"/>
              </a:rPr>
              <a:t>) et une approche de collaboration axée sur les forces</a:t>
            </a:r>
            <a:endParaRPr lang="en-US" sz="1400" dirty="0">
              <a:latin typeface="Metropolis" panose="00000500000000000000" pitchFamily="50" charset="0"/>
            </a:endParaRPr>
          </a:p>
          <a:p>
            <a:pPr marL="0" indent="0">
              <a:lnSpc>
                <a:spcPct val="100000"/>
              </a:lnSpc>
              <a:spcBef>
                <a:spcPts val="0"/>
              </a:spcBef>
              <a:buFont typeface="Arial" panose="020B0604020202020204" pitchFamily="34" charset="0"/>
              <a:buNone/>
            </a:pPr>
            <a:endParaRPr lang="en-US" sz="1400" dirty="0">
              <a:latin typeface="Metropolis" panose="00000500000000000000" pitchFamily="50" charset="0"/>
            </a:endParaRPr>
          </a:p>
        </p:txBody>
      </p:sp>
      <p:sp>
        <p:nvSpPr>
          <p:cNvPr id="8" name="Arrow: Right 7">
            <a:extLst>
              <a:ext uri="{FF2B5EF4-FFF2-40B4-BE49-F238E27FC236}">
                <a16:creationId xmlns:a16="http://schemas.microsoft.com/office/drawing/2014/main" id="{9E94D7CF-3DA2-4E1E-A391-D308953FD4C7}"/>
              </a:ext>
            </a:extLst>
          </p:cNvPr>
          <p:cNvSpPr/>
          <p:nvPr/>
        </p:nvSpPr>
        <p:spPr>
          <a:xfrm>
            <a:off x="4935031" y="1999060"/>
            <a:ext cx="1080000" cy="324802"/>
          </a:xfrm>
          <a:prstGeom prst="rightArrow">
            <a:avLst/>
          </a:prstGeom>
          <a:solidFill>
            <a:schemeClr val="tx1"/>
          </a:solidFill>
          <a:ln w="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13" name="Arrow: Right 7">
            <a:extLst>
              <a:ext uri="{FF2B5EF4-FFF2-40B4-BE49-F238E27FC236}">
                <a16:creationId xmlns:a16="http://schemas.microsoft.com/office/drawing/2014/main" id="{9E94D7CF-3DA2-4E1E-A391-D308953FD4C7}"/>
              </a:ext>
            </a:extLst>
          </p:cNvPr>
          <p:cNvSpPr/>
          <p:nvPr/>
        </p:nvSpPr>
        <p:spPr>
          <a:xfrm>
            <a:off x="4935031" y="4999674"/>
            <a:ext cx="1080000" cy="324802"/>
          </a:xfrm>
          <a:prstGeom prst="rightArrow">
            <a:avLst/>
          </a:prstGeom>
          <a:solidFill>
            <a:schemeClr val="tx1"/>
          </a:solidFill>
          <a:ln w="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907433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8263A24-0C1F-4677-B43C-4AE14E276B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ADDB668-2CA4-4D2B-9C34-3487CA33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9B929BE1-2FB4-42F1-86BA-2342AE4188E3}"/>
              </a:ext>
            </a:extLst>
          </p:cNvPr>
          <p:cNvSpPr txBox="1">
            <a:spLocks/>
          </p:cNvSpPr>
          <p:nvPr/>
        </p:nvSpPr>
        <p:spPr>
          <a:xfrm>
            <a:off x="868679" y="485627"/>
            <a:ext cx="5001768" cy="1181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401346"/>
                </a:solidFill>
                <a:latin typeface="Metropolis Semi Bold" panose="00000700000000000000" pitchFamily="2" charset="0"/>
                <a:ea typeface="+mj-ea"/>
                <a:cs typeface="+mj-cs"/>
              </a:defRPr>
            </a:lvl1pPr>
          </a:lstStyle>
          <a:p>
            <a:pPr>
              <a:spcAft>
                <a:spcPts val="600"/>
              </a:spcAft>
            </a:pPr>
            <a:r>
              <a:rPr lang="en-US" sz="2800" b="1" dirty="0">
                <a:solidFill>
                  <a:schemeClr val="tx1"/>
                </a:solidFill>
                <a:latin typeface="Metropolis" panose="00000500000000000000" pitchFamily="50" charset="0"/>
              </a:rPr>
              <a:t>E</a:t>
            </a:r>
            <a:r>
              <a:rPr lang="en-US" sz="2800" dirty="0">
                <a:solidFill>
                  <a:schemeClr val="tx1"/>
                </a:solidFill>
                <a:latin typeface="Metropolis" panose="00000500000000000000" pitchFamily="50" charset="0"/>
              </a:rPr>
              <a:t>nvironment</a:t>
            </a:r>
            <a:r>
              <a:rPr lang="en-US" sz="2800" b="1" dirty="0">
                <a:solidFill>
                  <a:schemeClr val="tx1"/>
                </a:solidFill>
                <a:latin typeface="Metropolis" panose="00000500000000000000" pitchFamily="50" charset="0"/>
              </a:rPr>
              <a:t>, A</a:t>
            </a:r>
            <a:r>
              <a:rPr lang="en-US" sz="2800" dirty="0">
                <a:solidFill>
                  <a:schemeClr val="tx1"/>
                </a:solidFill>
                <a:latin typeface="Metropolis" panose="00000500000000000000" pitchFamily="50" charset="0"/>
              </a:rPr>
              <a:t>pproach and </a:t>
            </a:r>
            <a:r>
              <a:rPr lang="en-US" sz="2800" b="1" dirty="0">
                <a:solidFill>
                  <a:schemeClr val="tx1"/>
                </a:solidFill>
                <a:latin typeface="Metropolis" panose="00000500000000000000" pitchFamily="50" charset="0"/>
              </a:rPr>
              <a:t>R</a:t>
            </a:r>
            <a:r>
              <a:rPr lang="en-US" sz="2800" dirty="0">
                <a:solidFill>
                  <a:schemeClr val="tx1"/>
                </a:solidFill>
                <a:latin typeface="Metropolis" panose="00000500000000000000" pitchFamily="50" charset="0"/>
              </a:rPr>
              <a:t>esponse (EAR) Model   </a:t>
            </a:r>
          </a:p>
        </p:txBody>
      </p:sp>
      <p:sp>
        <p:nvSpPr>
          <p:cNvPr id="15" name="Rectangle 14">
            <a:extLst>
              <a:ext uri="{FF2B5EF4-FFF2-40B4-BE49-F238E27FC236}">
                <a16:creationId xmlns:a16="http://schemas.microsoft.com/office/drawing/2014/main" id="{2568BC19-F052-4108-93E1-6A3D1DEC0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5FD337D-4D6B-4C8B-B6F5-121097E09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3805394-DB59-4EE5-B66D-F7100EC12B5E}"/>
              </a:ext>
            </a:extLst>
          </p:cNvPr>
          <p:cNvPicPr>
            <a:picLocks noChangeAspect="1"/>
          </p:cNvPicPr>
          <p:nvPr/>
        </p:nvPicPr>
        <p:blipFill rotWithShape="1">
          <a:blip r:embed="rId2">
            <a:extLst>
              <a:ext uri="{28A0092B-C50C-407E-A947-70E740481C1C}">
                <a14:useLocalDpi xmlns:a14="http://schemas.microsoft.com/office/drawing/2010/main" val="0"/>
              </a:ext>
            </a:extLst>
          </a:blip>
          <a:srcRect t="3546"/>
          <a:stretch/>
        </p:blipFill>
        <p:spPr>
          <a:xfrm>
            <a:off x="622800" y="2046759"/>
            <a:ext cx="5535171" cy="4591436"/>
          </a:xfrm>
          <a:prstGeom prst="rect">
            <a:avLst/>
          </a:prstGeom>
        </p:spPr>
      </p:pic>
      <p:pic>
        <p:nvPicPr>
          <p:cNvPr id="5" name="Picture 4">
            <a:extLst>
              <a:ext uri="{FF2B5EF4-FFF2-40B4-BE49-F238E27FC236}">
                <a16:creationId xmlns:a16="http://schemas.microsoft.com/office/drawing/2014/main" id="{ADCC3D2C-8BC9-42B4-8013-3712CF11A036}"/>
              </a:ext>
            </a:extLst>
          </p:cNvPr>
          <p:cNvPicPr>
            <a:picLocks noChangeAspect="1"/>
          </p:cNvPicPr>
          <p:nvPr/>
        </p:nvPicPr>
        <p:blipFill>
          <a:blip r:embed="rId3"/>
          <a:stretch>
            <a:fillRect/>
          </a:stretch>
        </p:blipFill>
        <p:spPr>
          <a:xfrm>
            <a:off x="6321554" y="2025408"/>
            <a:ext cx="5058983" cy="4527790"/>
          </a:xfrm>
          <a:prstGeom prst="rect">
            <a:avLst/>
          </a:prstGeom>
        </p:spPr>
      </p:pic>
      <p:sp>
        <p:nvSpPr>
          <p:cNvPr id="12" name="Title 1">
            <a:extLst>
              <a:ext uri="{FF2B5EF4-FFF2-40B4-BE49-F238E27FC236}">
                <a16:creationId xmlns:a16="http://schemas.microsoft.com/office/drawing/2014/main" id="{7E719427-EF1E-4E71-9EBD-DA48E69CFA99}"/>
              </a:ext>
            </a:extLst>
          </p:cNvPr>
          <p:cNvSpPr txBox="1">
            <a:spLocks/>
          </p:cNvSpPr>
          <p:nvPr/>
        </p:nvSpPr>
        <p:spPr>
          <a:xfrm>
            <a:off x="6321554" y="390608"/>
            <a:ext cx="5190742" cy="1371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401346"/>
                </a:solidFill>
                <a:latin typeface="Metropolis Semi Bold" panose="00000700000000000000" pitchFamily="2" charset="0"/>
                <a:ea typeface="+mj-ea"/>
                <a:cs typeface="+mj-cs"/>
              </a:defRPr>
            </a:lvl1pPr>
          </a:lstStyle>
          <a:p>
            <a:pPr>
              <a:spcAft>
                <a:spcPts val="600"/>
              </a:spcAft>
            </a:pPr>
            <a:r>
              <a:rPr lang="en-US" sz="2800" dirty="0" err="1">
                <a:solidFill>
                  <a:schemeClr val="tx1"/>
                </a:solidFill>
                <a:latin typeface="Metropolis" panose="00000500000000000000" pitchFamily="50" charset="0"/>
              </a:rPr>
              <a:t>Modèle</a:t>
            </a:r>
            <a:r>
              <a:rPr lang="en-US" sz="2800" dirty="0">
                <a:solidFill>
                  <a:schemeClr val="tx1"/>
                </a:solidFill>
                <a:latin typeface="Metropolis" panose="00000500000000000000" pitchFamily="50" charset="0"/>
              </a:rPr>
              <a:t> EAR </a:t>
            </a:r>
            <a:r>
              <a:rPr lang="en-US" sz="2800" b="1" dirty="0" err="1">
                <a:solidFill>
                  <a:schemeClr val="tx1"/>
                </a:solidFill>
                <a:latin typeface="Metropolis" panose="00000500000000000000" pitchFamily="50" charset="0"/>
              </a:rPr>
              <a:t>E</a:t>
            </a:r>
            <a:r>
              <a:rPr lang="en-US" sz="2800" dirty="0" err="1">
                <a:solidFill>
                  <a:schemeClr val="tx1"/>
                </a:solidFill>
                <a:latin typeface="Metropolis" panose="00000500000000000000" pitchFamily="50" charset="0"/>
              </a:rPr>
              <a:t>nvironnement</a:t>
            </a:r>
            <a:r>
              <a:rPr lang="en-US" sz="2800" b="1" dirty="0">
                <a:solidFill>
                  <a:schemeClr val="tx1"/>
                </a:solidFill>
                <a:latin typeface="Metropolis" panose="00000500000000000000" pitchFamily="50" charset="0"/>
              </a:rPr>
              <a:t>, </a:t>
            </a:r>
            <a:r>
              <a:rPr lang="en-US" sz="2800" b="1" dirty="0" err="1">
                <a:solidFill>
                  <a:schemeClr val="tx1"/>
                </a:solidFill>
                <a:latin typeface="Metropolis" panose="00000500000000000000" pitchFamily="50" charset="0"/>
              </a:rPr>
              <a:t>A</a:t>
            </a:r>
            <a:r>
              <a:rPr lang="en-US" sz="2800" dirty="0" err="1">
                <a:solidFill>
                  <a:schemeClr val="tx1"/>
                </a:solidFill>
                <a:latin typeface="Metropolis" panose="00000500000000000000" pitchFamily="50" charset="0"/>
              </a:rPr>
              <a:t>pproche</a:t>
            </a:r>
            <a:r>
              <a:rPr lang="en-US" sz="2800" dirty="0">
                <a:solidFill>
                  <a:schemeClr val="tx1"/>
                </a:solidFill>
                <a:latin typeface="Metropolis" panose="00000500000000000000" pitchFamily="50" charset="0"/>
              </a:rPr>
              <a:t> et </a:t>
            </a:r>
            <a:r>
              <a:rPr lang="en-US" sz="2800" b="1" dirty="0" err="1">
                <a:solidFill>
                  <a:schemeClr val="tx1"/>
                </a:solidFill>
                <a:latin typeface="Metropolis" panose="00000500000000000000" pitchFamily="50" charset="0"/>
              </a:rPr>
              <a:t>R</a:t>
            </a:r>
            <a:r>
              <a:rPr lang="en-US" sz="2800" dirty="0" err="1">
                <a:solidFill>
                  <a:schemeClr val="tx1"/>
                </a:solidFill>
                <a:latin typeface="Metropolis" panose="00000500000000000000" pitchFamily="50" charset="0"/>
              </a:rPr>
              <a:t>éponse</a:t>
            </a:r>
            <a:r>
              <a:rPr lang="en-US" sz="2800" dirty="0">
                <a:solidFill>
                  <a:schemeClr val="tx1"/>
                </a:solidFill>
                <a:latin typeface="Metropolis" panose="00000500000000000000" pitchFamily="50" charset="0"/>
              </a:rPr>
              <a:t> </a:t>
            </a:r>
          </a:p>
        </p:txBody>
      </p:sp>
    </p:spTree>
    <p:extLst>
      <p:ext uri="{BB962C8B-B14F-4D97-AF65-F5344CB8AC3E}">
        <p14:creationId xmlns:p14="http://schemas.microsoft.com/office/powerpoint/2010/main" val="1409303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8263A24-0C1F-4677-B43C-4AE14E276B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ADDB668-2CA4-4D2B-9C34-3487CA33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9B929BE1-2FB4-42F1-86BA-2342AE4188E3}"/>
              </a:ext>
            </a:extLst>
          </p:cNvPr>
          <p:cNvSpPr txBox="1">
            <a:spLocks/>
          </p:cNvSpPr>
          <p:nvPr/>
        </p:nvSpPr>
        <p:spPr>
          <a:xfrm>
            <a:off x="927354" y="405575"/>
            <a:ext cx="4943093"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401346"/>
                </a:solidFill>
                <a:latin typeface="Metropolis Semi Bold" panose="000007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i="0" u="none" strike="noStrike" kern="1200" cap="none" spc="0" normalizeH="0" baseline="0" noProof="0" dirty="0">
                <a:ln>
                  <a:noFill/>
                </a:ln>
                <a:solidFill>
                  <a:srgbClr val="38143D"/>
                </a:solidFill>
                <a:effectLst/>
                <a:uLnTx/>
                <a:uFillTx/>
                <a:latin typeface="Metropolis Semi Bold" panose="00000700000000000000" pitchFamily="50" charset="0"/>
              </a:rPr>
              <a:t>Disclosures</a:t>
            </a:r>
          </a:p>
        </p:txBody>
      </p:sp>
      <p:sp>
        <p:nvSpPr>
          <p:cNvPr id="15" name="Rectangle 14">
            <a:extLst>
              <a:ext uri="{FF2B5EF4-FFF2-40B4-BE49-F238E27FC236}">
                <a16:creationId xmlns:a16="http://schemas.microsoft.com/office/drawing/2014/main" id="{2568BC19-F052-4108-93E1-6A3D1DEC0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5FD337D-4D6B-4C8B-B6F5-121097E09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7E719427-EF1E-4E71-9EBD-DA48E69CFA99}"/>
              </a:ext>
            </a:extLst>
          </p:cNvPr>
          <p:cNvSpPr txBox="1">
            <a:spLocks/>
          </p:cNvSpPr>
          <p:nvPr/>
        </p:nvSpPr>
        <p:spPr>
          <a:xfrm>
            <a:off x="6321554" y="390608"/>
            <a:ext cx="5190742" cy="1371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401346"/>
                </a:solidFill>
                <a:latin typeface="Metropolis Semi Bold" panose="000007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fr-CA" sz="2800" dirty="0">
                <a:solidFill>
                  <a:schemeClr val="tx1"/>
                </a:solidFill>
                <a:latin typeface="Metropolis Semi Bold" panose="00000700000000000000" pitchFamily="50" charset="0"/>
              </a:rPr>
              <a:t>Divulgation des affiliations</a:t>
            </a:r>
            <a:endParaRPr kumimoji="0" lang="en-US" sz="2800" i="0" u="none" strike="noStrike" kern="1200" cap="none" spc="0" normalizeH="0" baseline="0" noProof="0" dirty="0">
              <a:ln>
                <a:noFill/>
              </a:ln>
              <a:solidFill>
                <a:srgbClr val="38143D"/>
              </a:solidFill>
              <a:effectLst/>
              <a:uLnTx/>
              <a:uFillTx/>
              <a:latin typeface="Metropolis Semi Bold" panose="00000700000000000000" pitchFamily="50" charset="0"/>
            </a:endParaRPr>
          </a:p>
        </p:txBody>
      </p:sp>
      <p:sp>
        <p:nvSpPr>
          <p:cNvPr id="9" name="TextBox 8">
            <a:extLst>
              <a:ext uri="{FF2B5EF4-FFF2-40B4-BE49-F238E27FC236}">
                <a16:creationId xmlns:a16="http://schemas.microsoft.com/office/drawing/2014/main" id="{FE49274B-1958-4188-84B0-40B6FE09E71D}"/>
              </a:ext>
            </a:extLst>
          </p:cNvPr>
          <p:cNvSpPr txBox="1"/>
          <p:nvPr/>
        </p:nvSpPr>
        <p:spPr>
          <a:xfrm>
            <a:off x="927355" y="2616447"/>
            <a:ext cx="4614618" cy="3046988"/>
          </a:xfrm>
          <a:prstGeom prst="rect">
            <a:avLst/>
          </a:prstGeom>
          <a:noFill/>
        </p:spPr>
        <p:txBody>
          <a:bodyPr wrap="square">
            <a:spAutoFit/>
          </a:bodyPr>
          <a:lstStyle/>
          <a:p>
            <a:pPr marL="342900" indent="-342900">
              <a:spcBef>
                <a:spcPts val="0"/>
              </a:spcBef>
              <a:buFont typeface="Arial" panose="020B0604020202020204" pitchFamily="34" charset="0"/>
              <a:buChar char="•"/>
            </a:pPr>
            <a:r>
              <a:rPr lang="en-US" sz="2400" dirty="0">
                <a:latin typeface="Metropolis Semi Bold" panose="00000700000000000000" charset="0"/>
              </a:rPr>
              <a:t>The VEGA Project (Lead: MacMillan) was funded by the Public Health Agency of Canada (PHAC)</a:t>
            </a:r>
          </a:p>
          <a:p>
            <a:pPr>
              <a:spcBef>
                <a:spcPts val="0"/>
              </a:spcBef>
            </a:pPr>
            <a:endParaRPr lang="en-US" sz="2400" dirty="0">
              <a:latin typeface="Metropolis Semi Bold" panose="00000700000000000000" charset="0"/>
            </a:endParaRPr>
          </a:p>
          <a:p>
            <a:pPr marL="342900" indent="-342900">
              <a:spcBef>
                <a:spcPts val="0"/>
              </a:spcBef>
              <a:buFont typeface="Arial" panose="020B0604020202020204" pitchFamily="34" charset="0"/>
              <a:buChar char="•"/>
            </a:pPr>
            <a:endParaRPr lang="en-US" sz="2400" dirty="0">
              <a:latin typeface="Metropolis Semi Bold" panose="00000700000000000000" charset="0"/>
            </a:endParaRPr>
          </a:p>
          <a:p>
            <a:pPr marL="342900" indent="-342900">
              <a:spcBef>
                <a:spcPts val="0"/>
              </a:spcBef>
              <a:buFont typeface="Arial" panose="020B0604020202020204" pitchFamily="34" charset="0"/>
              <a:buChar char="•"/>
            </a:pPr>
            <a:r>
              <a:rPr lang="en-US" sz="2400" dirty="0">
                <a:latin typeface="Metropolis Semi Bold" panose="00000700000000000000" charset="0"/>
              </a:rPr>
              <a:t>The RISE Project (Lead: Kimber) is funded by PHAC</a:t>
            </a:r>
            <a:endParaRPr lang="en-CA" sz="2400" dirty="0">
              <a:solidFill>
                <a:schemeClr val="accent5">
                  <a:lumMod val="75000"/>
                </a:schemeClr>
              </a:solidFill>
              <a:latin typeface="Metropolis" panose="00000500000000000000" pitchFamily="50" charset="0"/>
            </a:endParaRPr>
          </a:p>
        </p:txBody>
      </p:sp>
      <p:sp>
        <p:nvSpPr>
          <p:cNvPr id="14" name="TextBox 13">
            <a:extLst>
              <a:ext uri="{FF2B5EF4-FFF2-40B4-BE49-F238E27FC236}">
                <a16:creationId xmlns:a16="http://schemas.microsoft.com/office/drawing/2014/main" id="{F5ED0666-D353-499A-B246-3BA94E8D0900}"/>
              </a:ext>
            </a:extLst>
          </p:cNvPr>
          <p:cNvSpPr txBox="1"/>
          <p:nvPr>
            <p:custDataLst>
              <p:tags r:id="rId1"/>
            </p:custDataLst>
          </p:nvPr>
        </p:nvSpPr>
        <p:spPr>
          <a:xfrm>
            <a:off x="6798946" y="2616447"/>
            <a:ext cx="4923662" cy="3046988"/>
          </a:xfrm>
          <a:prstGeom prst="rect">
            <a:avLst/>
          </a:prstGeom>
          <a:noFill/>
        </p:spPr>
        <p:txBody>
          <a:bodyPr wrap="square">
            <a:spAutoFit/>
          </a:bodyPr>
          <a:lstStyle/>
          <a:p>
            <a:pPr marL="342900" indent="-342900">
              <a:spcBef>
                <a:spcPts val="0"/>
              </a:spcBef>
              <a:buFont typeface="Arial" panose="020B0604020202020204" pitchFamily="34" charset="0"/>
              <a:buChar char="•"/>
            </a:pPr>
            <a:r>
              <a:rPr lang="fr-CA" sz="2400" dirty="0">
                <a:latin typeface="Metropolis Semi Bold" panose="00000700000000000000" charset="0"/>
              </a:rPr>
              <a:t>Le projet VEGA (chef : </a:t>
            </a:r>
            <a:r>
              <a:rPr lang="fr-CA" sz="2400" dirty="0" err="1">
                <a:latin typeface="Metropolis Semi Bold" panose="00000700000000000000" charset="0"/>
              </a:rPr>
              <a:t>MacMillan</a:t>
            </a:r>
            <a:r>
              <a:rPr lang="fr-CA" sz="2400" dirty="0">
                <a:latin typeface="Metropolis Semi Bold" panose="00000700000000000000" charset="0"/>
              </a:rPr>
              <a:t>) a été financé par l’Agence de la santé publique du Canada (ASPC)</a:t>
            </a:r>
          </a:p>
          <a:p>
            <a:pPr>
              <a:spcBef>
                <a:spcPts val="0"/>
              </a:spcBef>
            </a:pPr>
            <a:endParaRPr lang="fr-CA" sz="2400" dirty="0">
              <a:latin typeface="Metropolis Semi Bold" panose="00000700000000000000" charset="0"/>
            </a:endParaRPr>
          </a:p>
          <a:p>
            <a:pPr marL="342900" indent="-342900">
              <a:spcBef>
                <a:spcPts val="0"/>
              </a:spcBef>
              <a:buFont typeface="Arial" panose="020B0604020202020204" pitchFamily="34" charset="0"/>
              <a:buChar char="•"/>
            </a:pPr>
            <a:endParaRPr lang="fr-CA" sz="2400" dirty="0">
              <a:latin typeface="Metropolis Semi Bold" panose="00000700000000000000" charset="0"/>
            </a:endParaRPr>
          </a:p>
          <a:p>
            <a:pPr marL="342900" indent="-342900">
              <a:spcBef>
                <a:spcPts val="0"/>
              </a:spcBef>
              <a:buFont typeface="Arial" panose="020B0604020202020204" pitchFamily="34" charset="0"/>
              <a:buChar char="•"/>
            </a:pPr>
            <a:r>
              <a:rPr lang="fr-CA" sz="2400" dirty="0">
                <a:latin typeface="Metropolis Semi Bold" panose="00000700000000000000" charset="0"/>
              </a:rPr>
              <a:t>Le projet RISE (chef : </a:t>
            </a:r>
            <a:r>
              <a:rPr lang="fr-CA" sz="2400" dirty="0" err="1">
                <a:latin typeface="Metropolis Semi Bold" panose="00000700000000000000" charset="0"/>
              </a:rPr>
              <a:t>Kimber</a:t>
            </a:r>
            <a:r>
              <a:rPr lang="fr-CA" sz="2400" dirty="0">
                <a:latin typeface="Metropolis Semi Bold" panose="00000700000000000000" charset="0"/>
              </a:rPr>
              <a:t>) est financé par l’ASPC</a:t>
            </a:r>
            <a:endParaRPr lang="fr-CA" sz="2400" dirty="0">
              <a:solidFill>
                <a:schemeClr val="accent5">
                  <a:lumMod val="75000"/>
                </a:schemeClr>
              </a:solidFill>
              <a:latin typeface="Metropolis" panose="00000500000000000000" pitchFamily="50" charset="0"/>
            </a:endParaRPr>
          </a:p>
        </p:txBody>
      </p:sp>
      <p:cxnSp>
        <p:nvCxnSpPr>
          <p:cNvPr id="16" name="Straight Connector 15">
            <a:extLst>
              <a:ext uri="{FF2B5EF4-FFF2-40B4-BE49-F238E27FC236}">
                <a16:creationId xmlns:a16="http://schemas.microsoft.com/office/drawing/2014/main" id="{29F0CA34-0683-43F0-81D1-92D499F7652D}"/>
              </a:ext>
            </a:extLst>
          </p:cNvPr>
          <p:cNvCxnSpPr/>
          <p:nvPr/>
        </p:nvCxnSpPr>
        <p:spPr>
          <a:xfrm flipH="1">
            <a:off x="6083591" y="2423930"/>
            <a:ext cx="24818" cy="36520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DC584E5-1D0C-47A0-B6C6-DCB562AE0FC4}"/>
              </a:ext>
            </a:extLst>
          </p:cNvPr>
          <p:cNvPicPr>
            <a:picLocks noChangeAspect="1"/>
          </p:cNvPicPr>
          <p:nvPr/>
        </p:nvPicPr>
        <p:blipFill>
          <a:blip r:embed="rId4">
            <a:alphaModFix amt="60000"/>
          </a:blip>
          <a:stretch>
            <a:fillRect/>
          </a:stretch>
        </p:blipFill>
        <p:spPr>
          <a:xfrm>
            <a:off x="-12409" y="3694176"/>
            <a:ext cx="12192000" cy="3163824"/>
          </a:xfrm>
          <a:prstGeom prst="rect">
            <a:avLst/>
          </a:prstGeom>
        </p:spPr>
      </p:pic>
    </p:spTree>
    <p:extLst>
      <p:ext uri="{BB962C8B-B14F-4D97-AF65-F5344CB8AC3E}">
        <p14:creationId xmlns:p14="http://schemas.microsoft.com/office/powerpoint/2010/main" val="246036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39327-1637-4C2A-BB77-EBC18317FA4A}"/>
              </a:ext>
            </a:extLst>
          </p:cNvPr>
          <p:cNvSpPr>
            <a:spLocks noGrp="1"/>
          </p:cNvSpPr>
          <p:nvPr>
            <p:ph type="title"/>
          </p:nvPr>
        </p:nvSpPr>
        <p:spPr>
          <a:xfrm>
            <a:off x="247650" y="382112"/>
            <a:ext cx="11582400" cy="1325563"/>
          </a:xfrm>
        </p:spPr>
        <p:txBody>
          <a:bodyPr>
            <a:normAutofit/>
          </a:bodyPr>
          <a:lstStyle/>
          <a:p>
            <a:pPr algn="ctr"/>
            <a:r>
              <a:rPr lang="en-CA" sz="2800" dirty="0">
                <a:solidFill>
                  <a:schemeClr val="tx1"/>
                </a:solidFill>
                <a:latin typeface="Metropolis" panose="00000500000000000000" pitchFamily="50" charset="0"/>
                <a:ea typeface="Verdana" panose="020B0604030504040204" pitchFamily="34" charset="0"/>
              </a:rPr>
              <a:t>Examples of learning module content         </a:t>
            </a:r>
            <a:br>
              <a:rPr lang="en-CA" sz="2800" dirty="0">
                <a:solidFill>
                  <a:schemeClr val="tx1"/>
                </a:solidFill>
                <a:latin typeface="Metropolis" panose="00000500000000000000" pitchFamily="50" charset="0"/>
                <a:ea typeface="Verdana" panose="020B0604030504040204" pitchFamily="34" charset="0"/>
              </a:rPr>
            </a:br>
            <a:r>
              <a:rPr lang="fr-FR" sz="2800" dirty="0">
                <a:solidFill>
                  <a:schemeClr val="tx1"/>
                </a:solidFill>
                <a:latin typeface="Metropolis" panose="00000500000000000000" pitchFamily="50" charset="0"/>
                <a:ea typeface="Verdana" panose="020B0604030504040204" pitchFamily="34" charset="0"/>
              </a:rPr>
              <a:t>Exemples de contenu de modules d'apprentissage</a:t>
            </a:r>
            <a:r>
              <a:rPr lang="en-CA" sz="2800" dirty="0">
                <a:solidFill>
                  <a:schemeClr val="tx1"/>
                </a:solidFill>
                <a:latin typeface="Metropolis" panose="00000500000000000000" pitchFamily="50" charset="0"/>
                <a:ea typeface="Verdana" panose="020B0604030504040204" pitchFamily="34" charset="0"/>
              </a:rPr>
              <a:t> </a:t>
            </a:r>
          </a:p>
        </p:txBody>
      </p:sp>
      <p:graphicFrame>
        <p:nvGraphicFramePr>
          <p:cNvPr id="4" name="TextBox 2">
            <a:extLst>
              <a:ext uri="{FF2B5EF4-FFF2-40B4-BE49-F238E27FC236}">
                <a16:creationId xmlns:a16="http://schemas.microsoft.com/office/drawing/2014/main" id="{ED69C39D-AB8E-4A6B-8E26-F322FEAEB3CC}"/>
              </a:ext>
            </a:extLst>
          </p:cNvPr>
          <p:cNvGraphicFramePr/>
          <p:nvPr>
            <p:extLst>
              <p:ext uri="{D42A27DB-BD31-4B8C-83A1-F6EECF244321}">
                <p14:modId xmlns:p14="http://schemas.microsoft.com/office/powerpoint/2010/main" val="3944389767"/>
              </p:ext>
            </p:extLst>
          </p:nvPr>
        </p:nvGraphicFramePr>
        <p:xfrm>
          <a:off x="723900" y="1579856"/>
          <a:ext cx="1084897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9611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8263A24-0C1F-4677-B43C-4AE14E276B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0ADDB668-2CA4-4D2B-9C34-3487CA33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D47344E9-DE73-476E-A0F0-7AE1A20F1C83}"/>
              </a:ext>
            </a:extLst>
          </p:cNvPr>
          <p:cNvSpPr txBox="1">
            <a:spLocks/>
          </p:cNvSpPr>
          <p:nvPr/>
        </p:nvSpPr>
        <p:spPr>
          <a:xfrm>
            <a:off x="868680" y="405575"/>
            <a:ext cx="5001768"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401346"/>
                </a:solidFill>
                <a:latin typeface="Metropolis Semi Bold" panose="00000700000000000000" pitchFamily="2" charset="0"/>
                <a:ea typeface="+mj-ea"/>
                <a:cs typeface="+mj-cs"/>
              </a:defRPr>
            </a:lvl1pPr>
          </a:lstStyle>
          <a:p>
            <a:pPr>
              <a:spcAft>
                <a:spcPts val="600"/>
              </a:spcAft>
            </a:pPr>
            <a:r>
              <a:rPr lang="en-US" sz="2000" dirty="0">
                <a:solidFill>
                  <a:schemeClr val="tx1"/>
                </a:solidFill>
                <a:latin typeface="+mj-lt"/>
              </a:rPr>
              <a:t>Child Maltreatment Care Pathway </a:t>
            </a:r>
            <a:endParaRPr lang="en-US" sz="2000" b="1" dirty="0">
              <a:solidFill>
                <a:schemeClr val="tx1"/>
              </a:solidFill>
              <a:latin typeface="+mj-lt"/>
            </a:endParaRPr>
          </a:p>
        </p:txBody>
      </p:sp>
      <p:sp>
        <p:nvSpPr>
          <p:cNvPr id="31" name="Rectangle 30">
            <a:extLst>
              <a:ext uri="{FF2B5EF4-FFF2-40B4-BE49-F238E27FC236}">
                <a16:creationId xmlns:a16="http://schemas.microsoft.com/office/drawing/2014/main" id="{2568BC19-F052-4108-93E1-6A3D1DEC0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32">
            <a:extLst>
              <a:ext uri="{FF2B5EF4-FFF2-40B4-BE49-F238E27FC236}">
                <a16:creationId xmlns:a16="http://schemas.microsoft.com/office/drawing/2014/main" id="{D5FD337D-4D6B-4C8B-B6F5-121097E09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DBE892F-90D6-42A6-991D-8BCF6610FC34}"/>
              </a:ext>
            </a:extLst>
          </p:cNvPr>
          <p:cNvPicPr>
            <a:picLocks noChangeAspect="1"/>
          </p:cNvPicPr>
          <p:nvPr/>
        </p:nvPicPr>
        <p:blipFill>
          <a:blip r:embed="rId3"/>
          <a:stretch>
            <a:fillRect/>
          </a:stretch>
        </p:blipFill>
        <p:spPr>
          <a:xfrm>
            <a:off x="7054883" y="1927931"/>
            <a:ext cx="3904070" cy="4880088"/>
          </a:xfrm>
          <a:prstGeom prst="rect">
            <a:avLst/>
          </a:prstGeom>
        </p:spPr>
      </p:pic>
      <p:pic>
        <p:nvPicPr>
          <p:cNvPr id="3" name="Picture 2">
            <a:extLst>
              <a:ext uri="{FF2B5EF4-FFF2-40B4-BE49-F238E27FC236}">
                <a16:creationId xmlns:a16="http://schemas.microsoft.com/office/drawing/2014/main" id="{CBDF951F-B0DC-4A43-9CE2-74DE866C90A2}"/>
              </a:ext>
            </a:extLst>
          </p:cNvPr>
          <p:cNvPicPr>
            <a:picLocks noChangeAspect="1"/>
          </p:cNvPicPr>
          <p:nvPr/>
        </p:nvPicPr>
        <p:blipFill>
          <a:blip r:embed="rId4"/>
          <a:stretch>
            <a:fillRect/>
          </a:stretch>
        </p:blipFill>
        <p:spPr>
          <a:xfrm>
            <a:off x="1233047" y="1919532"/>
            <a:ext cx="4273033" cy="4787711"/>
          </a:xfrm>
          <a:prstGeom prst="rect">
            <a:avLst/>
          </a:prstGeom>
        </p:spPr>
      </p:pic>
      <p:sp>
        <p:nvSpPr>
          <p:cNvPr id="54" name="Title 1">
            <a:extLst>
              <a:ext uri="{FF2B5EF4-FFF2-40B4-BE49-F238E27FC236}">
                <a16:creationId xmlns:a16="http://schemas.microsoft.com/office/drawing/2014/main" id="{92828003-9F52-4FF5-BE5C-205DBAC5D2A7}"/>
              </a:ext>
            </a:extLst>
          </p:cNvPr>
          <p:cNvSpPr txBox="1">
            <a:spLocks/>
          </p:cNvSpPr>
          <p:nvPr/>
        </p:nvSpPr>
        <p:spPr>
          <a:xfrm>
            <a:off x="6321406" y="405575"/>
            <a:ext cx="5001768"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401346"/>
                </a:solidFill>
                <a:latin typeface="Metropolis Semi Bold" panose="00000700000000000000" pitchFamily="2" charset="0"/>
                <a:ea typeface="+mj-ea"/>
                <a:cs typeface="+mj-cs"/>
              </a:defRPr>
            </a:lvl1pPr>
          </a:lstStyle>
          <a:p>
            <a:pPr>
              <a:spcAft>
                <a:spcPts val="600"/>
              </a:spcAft>
            </a:pPr>
            <a:r>
              <a:rPr lang="en-US" sz="2000" dirty="0" err="1">
                <a:solidFill>
                  <a:schemeClr val="tx1"/>
                </a:solidFill>
                <a:latin typeface="+mj-lt"/>
              </a:rPr>
              <a:t>Parcours</a:t>
            </a:r>
            <a:r>
              <a:rPr lang="en-US" sz="2000" dirty="0">
                <a:solidFill>
                  <a:schemeClr val="tx1"/>
                </a:solidFill>
                <a:latin typeface="+mj-lt"/>
              </a:rPr>
              <a:t> de </a:t>
            </a:r>
            <a:r>
              <a:rPr lang="en-US" sz="2000" dirty="0" err="1">
                <a:solidFill>
                  <a:schemeClr val="tx1"/>
                </a:solidFill>
                <a:latin typeface="+mj-lt"/>
              </a:rPr>
              <a:t>soin</a:t>
            </a:r>
            <a:r>
              <a:rPr lang="en-US" sz="2000" dirty="0">
                <a:solidFill>
                  <a:schemeClr val="tx1"/>
                </a:solidFill>
                <a:latin typeface="+mj-lt"/>
              </a:rPr>
              <a:t> pour la </a:t>
            </a:r>
            <a:r>
              <a:rPr lang="en-US" sz="2000" dirty="0" err="1">
                <a:solidFill>
                  <a:schemeClr val="tx1"/>
                </a:solidFill>
                <a:latin typeface="+mj-lt"/>
              </a:rPr>
              <a:t>maltraitance</a:t>
            </a:r>
            <a:r>
              <a:rPr lang="en-US" sz="2000" dirty="0">
                <a:solidFill>
                  <a:schemeClr val="tx1"/>
                </a:solidFill>
                <a:latin typeface="+mj-lt"/>
              </a:rPr>
              <a:t> </a:t>
            </a:r>
            <a:r>
              <a:rPr lang="en-US" sz="2000" dirty="0" err="1">
                <a:solidFill>
                  <a:schemeClr val="tx1"/>
                </a:solidFill>
                <a:latin typeface="+mj-lt"/>
              </a:rPr>
              <a:t>envers</a:t>
            </a:r>
            <a:r>
              <a:rPr lang="en-US" sz="2000" dirty="0">
                <a:solidFill>
                  <a:schemeClr val="tx1"/>
                </a:solidFill>
                <a:latin typeface="+mj-lt"/>
              </a:rPr>
              <a:t> un enfant</a:t>
            </a:r>
          </a:p>
        </p:txBody>
      </p:sp>
      <p:cxnSp>
        <p:nvCxnSpPr>
          <p:cNvPr id="56" name="Straight Connector 55">
            <a:extLst>
              <a:ext uri="{FF2B5EF4-FFF2-40B4-BE49-F238E27FC236}">
                <a16:creationId xmlns:a16="http://schemas.microsoft.com/office/drawing/2014/main" id="{59FBE246-D483-444C-B8F6-4333367FF1EA}"/>
              </a:ext>
            </a:extLst>
          </p:cNvPr>
          <p:cNvCxnSpPr>
            <a:cxnSpLocks/>
          </p:cNvCxnSpPr>
          <p:nvPr/>
        </p:nvCxnSpPr>
        <p:spPr>
          <a:xfrm>
            <a:off x="6115347" y="2503637"/>
            <a:ext cx="0" cy="3528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51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0951591-FE0C-4379-9D15-92ADC4DA571A}"/>
              </a:ext>
            </a:extLst>
          </p:cNvPr>
          <p:cNvSpPr/>
          <p:nvPr/>
        </p:nvSpPr>
        <p:spPr>
          <a:xfrm>
            <a:off x="2631204" y="0"/>
            <a:ext cx="9560796" cy="685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43ADF0A2-981A-470E-A503-499688F3348D}"/>
              </a:ext>
            </a:extLst>
          </p:cNvPr>
          <p:cNvSpPr txBox="1"/>
          <p:nvPr/>
        </p:nvSpPr>
        <p:spPr>
          <a:xfrm>
            <a:off x="2650297" y="330331"/>
            <a:ext cx="4746227" cy="6294031"/>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ts val="1200"/>
              </a:spcBef>
              <a:spcAft>
                <a:spcPts val="0"/>
              </a:spcAft>
              <a:buClrTx/>
              <a:buSzTx/>
              <a:buFontTx/>
              <a:buNone/>
              <a:tabLst/>
              <a:defRPr/>
            </a:pPr>
            <a:endParaRPr lang="en-CA" sz="1000" dirty="0">
              <a:solidFill>
                <a:srgbClr val="38143D"/>
              </a:solidFill>
              <a:latin typeface="Metropolis" panose="00000500000000000000" pitchFamily="50" charset="0"/>
            </a:endParaRP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CA" sz="1400" b="0" i="0" u="none" strike="noStrike" kern="1200" cap="none" spc="0" normalizeH="0" baseline="0" noProof="0" dirty="0">
                <a:ln>
                  <a:noFill/>
                </a:ln>
                <a:solidFill>
                  <a:srgbClr val="38143D"/>
                </a:solidFill>
                <a:effectLst/>
                <a:uLnTx/>
                <a:uFillTx/>
                <a:latin typeface="Metropolis" panose="00000500000000000000" pitchFamily="50" charset="0"/>
              </a:rPr>
              <a:t>Ask the child who is in their household. Once the child indicates who is in their family, you may ask</a:t>
            </a:r>
            <a:r>
              <a:rPr lang="fr-FR" sz="1400" dirty="0">
                <a:solidFill>
                  <a:srgbClr val="38143D"/>
                </a:solidFill>
                <a:latin typeface="Metropolis" panose="00000500000000000000" pitchFamily="50" charset="0"/>
              </a:rPr>
              <a:t>:</a:t>
            </a:r>
            <a:endParaRPr kumimoji="0" lang="en-CA" sz="1400" b="0" i="1" u="none" strike="noStrike" kern="1200" cap="none" spc="0" normalizeH="0" baseline="0" noProof="0" dirty="0">
              <a:ln>
                <a:noFill/>
              </a:ln>
              <a:solidFill>
                <a:srgbClr val="38143D"/>
              </a:solidFill>
              <a:effectLst/>
              <a:uLnTx/>
              <a:uFillTx/>
              <a:latin typeface="Metropolis" panose="00000500000000000000" pitchFamily="50" charset="0"/>
            </a:endParaRPr>
          </a:p>
          <a:p>
            <a:pPr algn="ctr" fontAlgn="base">
              <a:defRPr/>
            </a:pPr>
            <a:endParaRPr kumimoji="0" lang="en-CA" sz="1400" b="0" i="1" u="none" strike="noStrike" kern="1200" cap="none" spc="0" normalizeH="0" baseline="0" noProof="0" dirty="0">
              <a:ln>
                <a:noFill/>
              </a:ln>
              <a:solidFill>
                <a:srgbClr val="612991"/>
              </a:solidFill>
              <a:effectLst/>
              <a:uLnTx/>
              <a:uFillTx/>
              <a:latin typeface="Metropolis" panose="00000500000000000000" pitchFamily="50" charset="0"/>
            </a:endParaRPr>
          </a:p>
          <a:p>
            <a:pPr algn="ctr" fontAlgn="base">
              <a:defRPr/>
            </a:pPr>
            <a:endParaRPr kumimoji="0" lang="en-CA" sz="1400" b="0" i="1" u="none" strike="noStrike" kern="1200" cap="none" spc="0" normalizeH="0" baseline="0" noProof="0" dirty="0">
              <a:ln>
                <a:noFill/>
              </a:ln>
              <a:solidFill>
                <a:srgbClr val="612991"/>
              </a:solidFill>
              <a:effectLst/>
              <a:uLnTx/>
              <a:uFillTx/>
              <a:latin typeface="Metropolis" panose="00000500000000000000" pitchFamily="50" charset="0"/>
            </a:endParaRPr>
          </a:p>
          <a:p>
            <a:pPr algn="ctr" fontAlgn="base">
              <a:defRPr/>
            </a:pPr>
            <a:r>
              <a:rPr kumimoji="0" lang="en-CA" sz="1400" b="0" i="1" u="none" strike="noStrike" kern="1200" cap="none" spc="0" normalizeH="0" baseline="0" noProof="0" dirty="0">
                <a:ln>
                  <a:noFill/>
                </a:ln>
                <a:solidFill>
                  <a:srgbClr val="612991"/>
                </a:solidFill>
                <a:effectLst/>
                <a:uLnTx/>
                <a:uFillTx/>
                <a:latin typeface="Metropolis" panose="00000500000000000000" pitchFamily="50" charset="0"/>
              </a:rPr>
              <a:t>“How do the people in your family get along?” </a:t>
            </a:r>
            <a:endParaRPr kumimoji="0" lang="en-CA" sz="1400" b="0" i="0" u="none" strike="noStrike" kern="1200" cap="none" spc="0" normalizeH="0" baseline="0" noProof="0" dirty="0">
              <a:ln>
                <a:noFill/>
              </a:ln>
              <a:solidFill>
                <a:srgbClr val="38143D"/>
              </a:solidFill>
              <a:effectLst/>
              <a:uLnTx/>
              <a:uFillTx/>
              <a:latin typeface="Metropolis" panose="00000500000000000000" pitchFamily="50"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38143D"/>
                </a:solidFill>
                <a:effectLst/>
                <a:uLnTx/>
                <a:uFillTx/>
                <a:latin typeface="Metropolis" panose="00000500000000000000" pitchFamily="50"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38143D"/>
                </a:solidFill>
                <a:effectLst/>
                <a:uLnTx/>
                <a:uFillTx/>
                <a:latin typeface="Metropolis" panose="00000500000000000000" pitchFamily="50" charset="0"/>
              </a:rPr>
              <a:t> </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CA" sz="1400" b="0" i="1" u="none" strike="noStrike" kern="1200" cap="none" spc="0" normalizeH="0" baseline="0" noProof="0" dirty="0">
              <a:ln>
                <a:noFill/>
              </a:ln>
              <a:solidFill>
                <a:srgbClr val="612991"/>
              </a:solidFill>
              <a:effectLst/>
              <a:uLnTx/>
              <a:uFillTx/>
              <a:latin typeface="Metropolis" panose="00000500000000000000" pitchFamily="50" charset="0"/>
            </a:endParaRPr>
          </a:p>
          <a:p>
            <a:pPr lvl="0" algn="ctr" fontAlgn="base">
              <a:spcAft>
                <a:spcPts val="1400"/>
              </a:spcAft>
              <a:defRPr/>
            </a:pPr>
            <a:r>
              <a:rPr lang="en-CA" sz="1400" i="1" dirty="0">
                <a:solidFill>
                  <a:srgbClr val="612991"/>
                </a:solidFill>
                <a:latin typeface="Metropolis" panose="00000500000000000000" pitchFamily="50" charset="0"/>
              </a:rPr>
              <a:t>“What do you like about [each person in the family]?” “What do you dislike about [each person in the family]?” </a:t>
            </a:r>
          </a:p>
          <a:p>
            <a:pPr lvl="0" algn="ctr" fontAlgn="base">
              <a:spcAft>
                <a:spcPts val="1400"/>
              </a:spcAft>
              <a:defRPr/>
            </a:pPr>
            <a:r>
              <a:rPr lang="en-CA" sz="1400" i="1" dirty="0">
                <a:solidFill>
                  <a:srgbClr val="612991"/>
                </a:solidFill>
                <a:latin typeface="Metropolis" panose="00000500000000000000" pitchFamily="50" charset="0"/>
              </a:rPr>
              <a:t>“Has anyone ever made you feel afraid? Can you tell me about that?” </a:t>
            </a:r>
          </a:p>
          <a:p>
            <a:pPr lvl="0" algn="ctr" fontAlgn="base">
              <a:spcAft>
                <a:spcPts val="1400"/>
              </a:spcAft>
              <a:defRPr/>
            </a:pPr>
            <a:r>
              <a:rPr lang="en-CA" sz="1400" i="1" dirty="0">
                <a:solidFill>
                  <a:srgbClr val="612991"/>
                </a:solidFill>
                <a:latin typeface="Metropolis" panose="00000500000000000000" pitchFamily="50" charset="0"/>
              </a:rPr>
              <a:t>“What happens when people in your family get mad/angry?” </a:t>
            </a:r>
          </a:p>
          <a:p>
            <a:pPr lvl="0" algn="ctr" fontAlgn="base">
              <a:spcAft>
                <a:spcPts val="1400"/>
              </a:spcAft>
              <a:defRPr/>
            </a:pPr>
            <a:r>
              <a:rPr lang="en-CA" sz="1400" i="1" dirty="0">
                <a:solidFill>
                  <a:srgbClr val="612991"/>
                </a:solidFill>
                <a:latin typeface="Metropolis" panose="00000500000000000000" pitchFamily="50" charset="0"/>
              </a:rPr>
              <a:t>“What do they do?” </a:t>
            </a:r>
          </a:p>
          <a:p>
            <a:pPr lvl="0" algn="ctr" fontAlgn="base">
              <a:spcAft>
                <a:spcPts val="1400"/>
              </a:spcAft>
              <a:defRPr/>
            </a:pPr>
            <a:r>
              <a:rPr lang="en-CA" sz="1400" i="1" dirty="0">
                <a:solidFill>
                  <a:srgbClr val="612991"/>
                </a:solidFill>
                <a:latin typeface="Metropolis" panose="00000500000000000000" pitchFamily="50" charset="0"/>
              </a:rPr>
              <a:t>“Do people in your family ever fight?" "If so, who?” “What does that look like?” </a:t>
            </a:r>
          </a:p>
          <a:p>
            <a:pPr lvl="0" algn="ctr" fontAlgn="base">
              <a:spcAft>
                <a:spcPts val="1400"/>
              </a:spcAft>
              <a:defRPr/>
            </a:pPr>
            <a:r>
              <a:rPr lang="en-CA" sz="1400" i="1" dirty="0">
                <a:solidFill>
                  <a:srgbClr val="612991"/>
                </a:solidFill>
                <a:latin typeface="Metropolis" panose="00000500000000000000" pitchFamily="50" charset="0"/>
              </a:rPr>
              <a:t>“Does anything else happen?”</a:t>
            </a:r>
            <a:endParaRPr lang="en-CA" sz="1400" dirty="0">
              <a:solidFill>
                <a:srgbClr val="612991"/>
              </a:solidFill>
              <a:latin typeface="Metropolis" panose="00000500000000000000" pitchFamily="50" charset="0"/>
            </a:endParaRPr>
          </a:p>
          <a:p>
            <a:pPr algn="ctr" fontAlgn="base">
              <a:spcAft>
                <a:spcPts val="1200"/>
              </a:spcAft>
              <a:defRPr/>
            </a:pPr>
            <a:r>
              <a:rPr lang="en-CA" sz="1400" i="1" dirty="0">
                <a:solidFill>
                  <a:srgbClr val="612991"/>
                </a:solidFill>
                <a:latin typeface="Metropolis" panose="00000500000000000000" pitchFamily="50" charset="0"/>
              </a:rPr>
              <a:t>“What is the worst thing that happens?” </a:t>
            </a:r>
            <a:endParaRPr lang="fr-FR" sz="1400" i="1" dirty="0">
              <a:solidFill>
                <a:srgbClr val="612991"/>
              </a:solidFill>
              <a:latin typeface="Metropolis" panose="00000500000000000000" pitchFamily="50" charset="0"/>
            </a:endParaRPr>
          </a:p>
          <a:p>
            <a:pPr algn="ctr" fontAlgn="base">
              <a:spcAft>
                <a:spcPts val="1200"/>
              </a:spcAft>
              <a:defRPr/>
            </a:pPr>
            <a:r>
              <a:rPr lang="en-CA" sz="1400" i="1" dirty="0">
                <a:solidFill>
                  <a:srgbClr val="612991"/>
                </a:solidFill>
                <a:latin typeface="Metropolis" panose="00000500000000000000" pitchFamily="50" charset="0"/>
              </a:rPr>
              <a:t>“What happens when you get in trouble or don’t listen to [your caregivers]?”</a:t>
            </a:r>
          </a:p>
        </p:txBody>
      </p:sp>
      <p:sp>
        <p:nvSpPr>
          <p:cNvPr id="6" name="TextBox 5">
            <a:extLst>
              <a:ext uri="{FF2B5EF4-FFF2-40B4-BE49-F238E27FC236}">
                <a16:creationId xmlns:a16="http://schemas.microsoft.com/office/drawing/2014/main" id="{4D29C8ED-93AB-45BF-9D6D-93E9A1E41F61}"/>
              </a:ext>
            </a:extLst>
          </p:cNvPr>
          <p:cNvSpPr txBox="1"/>
          <p:nvPr/>
        </p:nvSpPr>
        <p:spPr>
          <a:xfrm>
            <a:off x="281216" y="3429814"/>
            <a:ext cx="225439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i="0" u="none" strike="noStrike" kern="1200" cap="none" spc="0" normalizeH="0" baseline="0" noProof="0" dirty="0">
                <a:ln>
                  <a:noFill/>
                </a:ln>
                <a:solidFill>
                  <a:srgbClr val="38143D"/>
                </a:solidFill>
                <a:effectLst/>
                <a:uLnTx/>
                <a:uFillTx/>
                <a:latin typeface="Metropolis Semi Bold" panose="00000700000000000000" pitchFamily="50" charset="0"/>
              </a:rPr>
              <a:t>Questions for </a:t>
            </a:r>
          </a:p>
          <a:p>
            <a:pPr algn="ctr">
              <a:defRPr/>
            </a:pPr>
            <a:r>
              <a:rPr kumimoji="0" lang="en-CA" sz="2400" i="0" u="none" strike="noStrike" kern="1200" cap="none" spc="0" normalizeH="0" baseline="0" noProof="0" dirty="0">
                <a:ln>
                  <a:noFill/>
                </a:ln>
                <a:solidFill>
                  <a:srgbClr val="38143D"/>
                </a:solidFill>
                <a:effectLst/>
                <a:uLnTx/>
                <a:uFillTx/>
                <a:latin typeface="Metropolis Semi Bold" panose="00000700000000000000" pitchFamily="50" charset="0"/>
              </a:rPr>
              <a:t>Children / </a:t>
            </a:r>
            <a:r>
              <a:rPr lang="fr-CA" sz="2400" dirty="0">
                <a:solidFill>
                  <a:srgbClr val="38143D"/>
                </a:solidFill>
                <a:latin typeface="Metropolis Semi Bold" panose="00000700000000000000" pitchFamily="50" charset="0"/>
              </a:rPr>
              <a:t>Questions à poser aux enfants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i="0" u="none" strike="noStrike" kern="1200" cap="none" spc="0" normalizeH="0" baseline="0" noProof="0" dirty="0">
              <a:ln>
                <a:noFill/>
              </a:ln>
              <a:solidFill>
                <a:srgbClr val="38143D"/>
              </a:solidFill>
              <a:effectLst/>
              <a:uLnTx/>
              <a:uFillTx/>
              <a:latin typeface="Metropolis Semi Bold" panose="00000700000000000000" pitchFamily="50" charset="0"/>
            </a:endParaRPr>
          </a:p>
        </p:txBody>
      </p:sp>
      <p:pic>
        <p:nvPicPr>
          <p:cNvPr id="1026" name="Picture 2">
            <a:extLst>
              <a:ext uri="{FF2B5EF4-FFF2-40B4-BE49-F238E27FC236}">
                <a16:creationId xmlns:a16="http://schemas.microsoft.com/office/drawing/2014/main" id="{CE52A1A4-D0F3-4881-B85E-BED572F225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77" t="14525" r="25148" b="47564"/>
          <a:stretch/>
        </p:blipFill>
        <p:spPr bwMode="auto">
          <a:xfrm>
            <a:off x="115474" y="750530"/>
            <a:ext cx="2420141" cy="2426561"/>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3E3C039-44F1-4285-8639-CD90A5A28B7F}"/>
              </a:ext>
            </a:extLst>
          </p:cNvPr>
          <p:cNvSpPr txBox="1"/>
          <p:nvPr/>
        </p:nvSpPr>
        <p:spPr>
          <a:xfrm>
            <a:off x="7396526" y="330331"/>
            <a:ext cx="4795474" cy="6304290"/>
          </a:xfrm>
          <a:prstGeom prst="rect">
            <a:avLst/>
          </a:prstGeom>
          <a:solidFill>
            <a:schemeClr val="bg1"/>
          </a:solidFill>
        </p:spPr>
        <p:txBody>
          <a:bodyPr wrap="square" rtlCol="0">
            <a:spAutoFit/>
          </a:bodyPr>
          <a:lstStyle/>
          <a:p>
            <a:pPr fontAlgn="base">
              <a:defRPr/>
            </a:pPr>
            <a:endParaRPr lang="fr-FR" sz="1400" dirty="0">
              <a:solidFill>
                <a:srgbClr val="38143D"/>
              </a:solidFill>
              <a:latin typeface="Metropolis" panose="00000500000000000000" pitchFamily="50" charset="0"/>
            </a:endParaRPr>
          </a:p>
          <a:p>
            <a:pPr fontAlgn="base">
              <a:defRPr/>
            </a:pPr>
            <a:r>
              <a:rPr lang="fr-FR" sz="1400" dirty="0">
                <a:solidFill>
                  <a:srgbClr val="38143D"/>
                </a:solidFill>
                <a:latin typeface="Metropolis" panose="00000500000000000000" pitchFamily="50" charset="0"/>
              </a:rPr>
              <a:t>Demandez à l’enfant qui habite à la maison. Une fois que l’enfant a nommé les membres de sa famille, vous pouvez demander :</a:t>
            </a:r>
            <a:endParaRPr kumimoji="0" lang="en-CA" sz="1400" b="0" i="1" u="none" strike="noStrike" kern="1200" cap="none" spc="0" normalizeH="0" baseline="0" noProof="0" dirty="0">
              <a:ln>
                <a:noFill/>
              </a:ln>
              <a:solidFill>
                <a:srgbClr val="38143D"/>
              </a:solidFill>
              <a:effectLst/>
              <a:uLnTx/>
              <a:uFillTx/>
              <a:latin typeface="Metropolis" panose="00000500000000000000" pitchFamily="50"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CA" sz="1400" b="0" i="1" u="none" strike="noStrike" kern="1200" cap="none" spc="0" normalizeH="0" baseline="0" noProof="0" dirty="0">
              <a:ln>
                <a:noFill/>
              </a:ln>
              <a:solidFill>
                <a:srgbClr val="38143D"/>
              </a:solidFill>
              <a:effectLst/>
              <a:uLnTx/>
              <a:uFillTx/>
              <a:latin typeface="Metropolis" panose="00000500000000000000" pitchFamily="50" charset="0"/>
            </a:endParaRPr>
          </a:p>
          <a:p>
            <a:pPr algn="ctr" fontAlgn="base">
              <a:defRPr/>
            </a:pPr>
            <a:r>
              <a:rPr kumimoji="0" lang="en-CA" sz="1400" b="0" i="1" u="none" strike="noStrike" kern="1200" cap="none" spc="0" normalizeH="0" baseline="0" noProof="0" dirty="0">
                <a:ln>
                  <a:noFill/>
                </a:ln>
                <a:solidFill>
                  <a:srgbClr val="612991"/>
                </a:solidFill>
                <a:effectLst/>
                <a:uLnTx/>
                <a:uFillTx/>
                <a:latin typeface="Metropolis" panose="00000500000000000000" pitchFamily="50" charset="0"/>
              </a:rPr>
              <a:t> </a:t>
            </a:r>
            <a:r>
              <a:rPr lang="fr-FR" sz="1400" i="1" dirty="0">
                <a:solidFill>
                  <a:srgbClr val="612991"/>
                </a:solidFill>
                <a:latin typeface="Metropolis" panose="00000500000000000000" pitchFamily="50" charset="0"/>
              </a:rPr>
              <a:t>« Est-ce que les membres de ta famille s’entendent bien entre eux? »</a:t>
            </a:r>
            <a:endParaRPr kumimoji="0" lang="en-CA" sz="1400" b="0" i="0" u="none" strike="noStrike" kern="1200" cap="none" spc="0" normalizeH="0" baseline="0" noProof="0" dirty="0">
              <a:ln>
                <a:noFill/>
              </a:ln>
              <a:solidFill>
                <a:srgbClr val="38143D"/>
              </a:solidFill>
              <a:effectLst/>
              <a:uLnTx/>
              <a:uFillTx/>
              <a:latin typeface="Metropolis" panose="00000500000000000000" pitchFamily="50"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38143D"/>
                </a:solidFill>
                <a:effectLst/>
                <a:uLnTx/>
                <a:uFillTx/>
                <a:latin typeface="Metropolis" panose="00000500000000000000" pitchFamily="50" charset="0"/>
              </a:rPr>
              <a:t> </a:t>
            </a:r>
            <a:endParaRPr lang="en-CA" sz="1400" b="1" dirty="0">
              <a:solidFill>
                <a:srgbClr val="38143D"/>
              </a:solidFill>
              <a:latin typeface="Metropolis" panose="00000500000000000000" pitchFamily="50"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38143D"/>
              </a:solidFill>
              <a:effectLst/>
              <a:uLnTx/>
              <a:uFillTx/>
              <a:latin typeface="Metropolis" panose="00000500000000000000" pitchFamily="50" charset="0"/>
            </a:endParaRPr>
          </a:p>
          <a:p>
            <a:pPr lvl="0" algn="ctr" fontAlgn="base">
              <a:spcAft>
                <a:spcPts val="1400"/>
              </a:spcAft>
              <a:defRPr/>
            </a:pPr>
            <a:r>
              <a:rPr lang="fr-FR" sz="1400" i="1" dirty="0">
                <a:solidFill>
                  <a:srgbClr val="612991"/>
                </a:solidFill>
                <a:latin typeface="Metropolis" panose="00000500000000000000" pitchFamily="50" charset="0"/>
              </a:rPr>
              <a:t>« Qu’est-ce que tu aimes de [chaque membre de la famille]? » « Qu’est-ce que tu n’aimes pas de [chaque membre de la famille]? »</a:t>
            </a:r>
            <a:endParaRPr lang="en-CA" sz="1400" dirty="0">
              <a:solidFill>
                <a:srgbClr val="612991"/>
              </a:solidFill>
              <a:latin typeface="Metropolis" panose="00000500000000000000" pitchFamily="50" charset="0"/>
            </a:endParaRPr>
          </a:p>
          <a:p>
            <a:pPr lvl="0" algn="ctr" fontAlgn="base">
              <a:spcAft>
                <a:spcPts val="1400"/>
              </a:spcAft>
              <a:defRPr/>
            </a:pPr>
            <a:r>
              <a:rPr lang="fr-FR" sz="1400" i="1" dirty="0">
                <a:solidFill>
                  <a:srgbClr val="612991"/>
                </a:solidFill>
                <a:latin typeface="Metropolis" panose="00000500000000000000" pitchFamily="50" charset="0"/>
              </a:rPr>
              <a:t>« Est-ce que tu as déjà eu peur de quelqu’un? Peux-tu m’en parler? »</a:t>
            </a:r>
            <a:endParaRPr lang="en-CA" sz="1400" dirty="0">
              <a:solidFill>
                <a:srgbClr val="612991"/>
              </a:solidFill>
              <a:latin typeface="Metropolis" panose="00000500000000000000" pitchFamily="50" charset="0"/>
            </a:endParaRPr>
          </a:p>
          <a:p>
            <a:pPr algn="ctr" fontAlgn="base">
              <a:spcAft>
                <a:spcPts val="1400"/>
              </a:spcAft>
              <a:defRPr/>
            </a:pPr>
            <a:r>
              <a:rPr lang="fr-FR" sz="1400" i="1" dirty="0">
                <a:solidFill>
                  <a:srgbClr val="612991"/>
                </a:solidFill>
                <a:latin typeface="Metropolis" panose="00000500000000000000" pitchFamily="50" charset="0"/>
              </a:rPr>
              <a:t>« Que se passe-t-il lorsque des membres de ta famille se fâchent ou sont en colère? »</a:t>
            </a:r>
            <a:endParaRPr lang="en-CA" sz="1400" dirty="0">
              <a:solidFill>
                <a:srgbClr val="612991"/>
              </a:solidFill>
              <a:latin typeface="Metropolis" panose="00000500000000000000" pitchFamily="50" charset="0"/>
            </a:endParaRPr>
          </a:p>
          <a:p>
            <a:pPr algn="ctr" fontAlgn="base">
              <a:spcAft>
                <a:spcPts val="1400"/>
              </a:spcAft>
              <a:defRPr/>
            </a:pPr>
            <a:r>
              <a:rPr lang="fr-FR" sz="1400" i="1" dirty="0">
                <a:solidFill>
                  <a:srgbClr val="612991"/>
                </a:solidFill>
                <a:latin typeface="Metropolis" panose="00000500000000000000" pitchFamily="50" charset="0"/>
              </a:rPr>
              <a:t>« Que font-ils? »</a:t>
            </a:r>
            <a:endParaRPr lang="en-CA" sz="1400" dirty="0">
              <a:solidFill>
                <a:srgbClr val="612991"/>
              </a:solidFill>
              <a:latin typeface="Metropolis" panose="00000500000000000000" pitchFamily="50" charset="0"/>
            </a:endParaRPr>
          </a:p>
          <a:p>
            <a:pPr algn="ctr" fontAlgn="base">
              <a:spcAft>
                <a:spcPts val="1400"/>
              </a:spcAft>
              <a:defRPr/>
            </a:pPr>
            <a:r>
              <a:rPr lang="fr-FR" sz="1400" i="1" dirty="0">
                <a:solidFill>
                  <a:srgbClr val="612991"/>
                </a:solidFill>
                <a:latin typeface="Metropolis" panose="00000500000000000000" pitchFamily="50" charset="0"/>
              </a:rPr>
              <a:t>« Est-ce qu’il y a des chicanes dans ta famille? Qui se chicanent? » « Peux-tu me donner un exemple? »</a:t>
            </a:r>
            <a:endParaRPr lang="en-CA" sz="1400" dirty="0">
              <a:solidFill>
                <a:srgbClr val="612991"/>
              </a:solidFill>
              <a:latin typeface="Metropolis" panose="00000500000000000000" pitchFamily="50" charset="0"/>
            </a:endParaRPr>
          </a:p>
          <a:p>
            <a:pPr algn="ctr" fontAlgn="base">
              <a:spcAft>
                <a:spcPts val="1400"/>
              </a:spcAft>
              <a:defRPr/>
            </a:pPr>
            <a:r>
              <a:rPr lang="fr-FR" sz="1400" i="1" dirty="0">
                <a:solidFill>
                  <a:srgbClr val="612991"/>
                </a:solidFill>
                <a:latin typeface="Metropolis" panose="00000500000000000000" pitchFamily="50" charset="0"/>
              </a:rPr>
              <a:t>« Se produit-il autre chose? »</a:t>
            </a:r>
            <a:endParaRPr lang="en-CA" sz="1400" dirty="0">
              <a:solidFill>
                <a:srgbClr val="612991"/>
              </a:solidFill>
              <a:latin typeface="Metropolis" panose="00000500000000000000" pitchFamily="50" charset="0"/>
            </a:endParaRPr>
          </a:p>
          <a:p>
            <a:pPr algn="ctr" fontAlgn="base">
              <a:spcAft>
                <a:spcPts val="1400"/>
              </a:spcAft>
              <a:defRPr/>
            </a:pPr>
            <a:r>
              <a:rPr lang="en-CA" sz="1400" i="1" dirty="0">
                <a:solidFill>
                  <a:srgbClr val="612991"/>
                </a:solidFill>
                <a:latin typeface="Metropolis" panose="00000500000000000000" pitchFamily="50" charset="0"/>
              </a:rPr>
              <a:t> </a:t>
            </a:r>
            <a:r>
              <a:rPr lang="fr-FR" sz="1400" i="1" dirty="0">
                <a:solidFill>
                  <a:srgbClr val="612991"/>
                </a:solidFill>
                <a:latin typeface="Metropolis" panose="00000500000000000000" pitchFamily="50" charset="0"/>
              </a:rPr>
              <a:t>« Quelle est la pire chose qui se produit? »</a:t>
            </a:r>
            <a:endParaRPr lang="en-CA" sz="1400" dirty="0">
              <a:solidFill>
                <a:srgbClr val="612991"/>
              </a:solidFill>
              <a:latin typeface="Metropolis" panose="00000500000000000000" pitchFamily="50" charset="0"/>
            </a:endParaRPr>
          </a:p>
          <a:p>
            <a:pPr algn="ctr" fontAlgn="base">
              <a:spcAft>
                <a:spcPts val="1400"/>
              </a:spcAft>
              <a:defRPr/>
            </a:pPr>
            <a:r>
              <a:rPr lang="fr-FR" sz="1400" i="1" dirty="0">
                <a:solidFill>
                  <a:srgbClr val="612991"/>
                </a:solidFill>
                <a:latin typeface="Metropolis" panose="00000500000000000000" pitchFamily="50" charset="0"/>
              </a:rPr>
              <a:t>« Que se passe-t-il lorsque tu fais une bêtise ou n’écoutes pas [tes figures parentales]? »</a:t>
            </a:r>
          </a:p>
        </p:txBody>
      </p:sp>
      <p:sp>
        <p:nvSpPr>
          <p:cNvPr id="4" name="TextBox 3">
            <a:extLst>
              <a:ext uri="{FF2B5EF4-FFF2-40B4-BE49-F238E27FC236}">
                <a16:creationId xmlns:a16="http://schemas.microsoft.com/office/drawing/2014/main" id="{79E7F02C-B469-4F52-AEB6-3D9607580DEA}"/>
              </a:ext>
            </a:extLst>
          </p:cNvPr>
          <p:cNvSpPr txBox="1"/>
          <p:nvPr/>
        </p:nvSpPr>
        <p:spPr>
          <a:xfrm flipH="1">
            <a:off x="2674921" y="145665"/>
            <a:ext cx="4746227" cy="369332"/>
          </a:xfrm>
          <a:prstGeom prst="rect">
            <a:avLst/>
          </a:prstGeom>
          <a:solidFill>
            <a:schemeClr val="bg1"/>
          </a:solidFill>
        </p:spPr>
        <p:txBody>
          <a:bodyPr wrap="square" rtlCol="0">
            <a:spAutoFit/>
          </a:bodyPr>
          <a:lstStyle/>
          <a:p>
            <a:r>
              <a:rPr lang="en-CA" dirty="0">
                <a:latin typeface="Metropolis Semi Bold" panose="00000700000000000000" pitchFamily="50" charset="0"/>
              </a:rPr>
              <a:t>Preamble:</a:t>
            </a:r>
          </a:p>
        </p:txBody>
      </p:sp>
      <p:sp>
        <p:nvSpPr>
          <p:cNvPr id="9" name="TextBox 8">
            <a:extLst>
              <a:ext uri="{FF2B5EF4-FFF2-40B4-BE49-F238E27FC236}">
                <a16:creationId xmlns:a16="http://schemas.microsoft.com/office/drawing/2014/main" id="{3A6783FB-7635-4461-9598-12F2DFD30C14}"/>
              </a:ext>
            </a:extLst>
          </p:cNvPr>
          <p:cNvSpPr txBox="1"/>
          <p:nvPr/>
        </p:nvSpPr>
        <p:spPr>
          <a:xfrm flipH="1">
            <a:off x="2647387" y="1893444"/>
            <a:ext cx="876299" cy="369332"/>
          </a:xfrm>
          <a:prstGeom prst="rect">
            <a:avLst/>
          </a:prstGeom>
          <a:solidFill>
            <a:schemeClr val="bg1"/>
          </a:solidFill>
        </p:spPr>
        <p:txBody>
          <a:bodyPr wrap="square" rtlCol="0">
            <a:spAutoFit/>
          </a:bodyPr>
          <a:lstStyle/>
          <a:p>
            <a:r>
              <a:rPr lang="en-CA" dirty="0">
                <a:latin typeface="Metropolis Semi Bold" panose="00000700000000000000" pitchFamily="50" charset="0"/>
              </a:rPr>
              <a:t>Then:</a:t>
            </a:r>
          </a:p>
        </p:txBody>
      </p:sp>
      <p:cxnSp>
        <p:nvCxnSpPr>
          <p:cNvPr id="10" name="Straight Connector 9">
            <a:extLst>
              <a:ext uri="{FF2B5EF4-FFF2-40B4-BE49-F238E27FC236}">
                <a16:creationId xmlns:a16="http://schemas.microsoft.com/office/drawing/2014/main" id="{67EFDE59-F033-4715-A4B9-6AB795DF00B9}"/>
              </a:ext>
            </a:extLst>
          </p:cNvPr>
          <p:cNvCxnSpPr>
            <a:cxnSpLocks/>
          </p:cNvCxnSpPr>
          <p:nvPr/>
        </p:nvCxnSpPr>
        <p:spPr>
          <a:xfrm flipH="1">
            <a:off x="7374809" y="0"/>
            <a:ext cx="24624" cy="6897001"/>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A6C20B-04BD-46BB-8DB1-FCEEF61C895B}"/>
              </a:ext>
            </a:extLst>
          </p:cNvPr>
          <p:cNvSpPr txBox="1"/>
          <p:nvPr/>
        </p:nvSpPr>
        <p:spPr>
          <a:xfrm flipH="1">
            <a:off x="7421149" y="145665"/>
            <a:ext cx="4746227" cy="369332"/>
          </a:xfrm>
          <a:prstGeom prst="rect">
            <a:avLst/>
          </a:prstGeom>
          <a:solidFill>
            <a:schemeClr val="bg1"/>
          </a:solidFill>
        </p:spPr>
        <p:txBody>
          <a:bodyPr wrap="square" rtlCol="0">
            <a:spAutoFit/>
          </a:bodyPr>
          <a:lstStyle/>
          <a:p>
            <a:r>
              <a:rPr lang="en-CA" dirty="0">
                <a:latin typeface="Metropolis Semi Bold" panose="00000700000000000000" pitchFamily="50" charset="0"/>
              </a:rPr>
              <a:t>Préambule :</a:t>
            </a:r>
          </a:p>
        </p:txBody>
      </p:sp>
      <p:sp>
        <p:nvSpPr>
          <p:cNvPr id="16" name="TextBox 15">
            <a:extLst>
              <a:ext uri="{FF2B5EF4-FFF2-40B4-BE49-F238E27FC236}">
                <a16:creationId xmlns:a16="http://schemas.microsoft.com/office/drawing/2014/main" id="{C806B39C-BFC0-4C4E-A9C1-627DBC7C44AE}"/>
              </a:ext>
            </a:extLst>
          </p:cNvPr>
          <p:cNvSpPr txBox="1"/>
          <p:nvPr/>
        </p:nvSpPr>
        <p:spPr>
          <a:xfrm flipH="1">
            <a:off x="7511206" y="1893444"/>
            <a:ext cx="1470869" cy="369332"/>
          </a:xfrm>
          <a:prstGeom prst="rect">
            <a:avLst/>
          </a:prstGeom>
          <a:solidFill>
            <a:schemeClr val="bg1"/>
          </a:solidFill>
        </p:spPr>
        <p:txBody>
          <a:bodyPr wrap="square" rtlCol="0">
            <a:spAutoFit/>
          </a:bodyPr>
          <a:lstStyle/>
          <a:p>
            <a:r>
              <a:rPr lang="en-CA" i="0" dirty="0">
                <a:effectLst/>
                <a:latin typeface="Metropolis Semi Bold" panose="00000700000000000000" pitchFamily="50" charset="0"/>
              </a:rPr>
              <a:t>Ensuite :</a:t>
            </a:r>
            <a:endParaRPr lang="en-CA" dirty="0">
              <a:latin typeface="Metropolis Semi Bold" panose="00000700000000000000" pitchFamily="50" charset="0"/>
            </a:endParaRPr>
          </a:p>
        </p:txBody>
      </p:sp>
    </p:spTree>
    <p:extLst>
      <p:ext uri="{BB962C8B-B14F-4D97-AF65-F5344CB8AC3E}">
        <p14:creationId xmlns:p14="http://schemas.microsoft.com/office/powerpoint/2010/main" val="1319982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4545836E-B050-4955-B80E-C5A35AC2F5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62">
            <a:extLst>
              <a:ext uri="{FF2B5EF4-FFF2-40B4-BE49-F238E27FC236}">
                <a16:creationId xmlns:a16="http://schemas.microsoft.com/office/drawing/2014/main" id="{5E6024A1-5F3D-4233-865A-57F6E86056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2473" y="-4805300"/>
            <a:ext cx="2587052"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9D5535E-84E1-4B50-8B16-F96425B8874C}"/>
              </a:ext>
            </a:extLst>
          </p:cNvPr>
          <p:cNvSpPr/>
          <p:nvPr/>
        </p:nvSpPr>
        <p:spPr>
          <a:xfrm>
            <a:off x="634501" y="974558"/>
            <a:ext cx="11003280" cy="932081"/>
          </a:xfrm>
          <a:prstGeom prst="rect">
            <a:avLst/>
          </a:prstGeom>
        </p:spPr>
        <p:txBody>
          <a:bodyPr vert="horz" lIns="91440" tIns="45720" rIns="91440" bIns="45720" rtlCol="0" anchor="t">
            <a:noAutofit/>
          </a:bodyPr>
          <a:lstStyle/>
          <a:p>
            <a:pPr lvl="0" algn="ctr">
              <a:lnSpc>
                <a:spcPct val="90000"/>
              </a:lnSpc>
              <a:spcBef>
                <a:spcPct val="0"/>
              </a:spcBef>
              <a:spcAft>
                <a:spcPts val="1200"/>
              </a:spcAft>
              <a:defRPr/>
            </a:pPr>
            <a:r>
              <a:rPr kumimoji="0" lang="en-US" sz="2800" b="0" i="0" u="none" strike="noStrike" cap="none" spc="0" normalizeH="0" baseline="0" noProof="0" dirty="0">
                <a:ln>
                  <a:noFill/>
                </a:ln>
                <a:effectLst/>
                <a:uLnTx/>
                <a:uFillTx/>
                <a:latin typeface="Metropolis Semi Bold" panose="00000700000000000000" pitchFamily="50" charset="0"/>
                <a:ea typeface="+mj-ea"/>
                <a:cs typeface="+mj-cs"/>
              </a:rPr>
              <a:t>Child Maltreatment How-to Videos </a:t>
            </a:r>
          </a:p>
          <a:p>
            <a:pPr lvl="0" algn="ctr">
              <a:lnSpc>
                <a:spcPct val="90000"/>
              </a:lnSpc>
              <a:spcBef>
                <a:spcPct val="0"/>
              </a:spcBef>
              <a:spcAft>
                <a:spcPts val="600"/>
              </a:spcAft>
              <a:defRPr/>
            </a:pPr>
            <a:r>
              <a:rPr lang="fr-FR" sz="2800" dirty="0">
                <a:latin typeface="Metropolis Semi Bold" panose="00000700000000000000" pitchFamily="50" charset="0"/>
                <a:ea typeface="+mj-ea"/>
                <a:cs typeface="+mj-cs"/>
              </a:rPr>
              <a:t>Vidéos didactiques sur la maltraitance envers les enfants</a:t>
            </a:r>
          </a:p>
        </p:txBody>
      </p:sp>
      <p:grpSp>
        <p:nvGrpSpPr>
          <p:cNvPr id="176" name="Group 117">
            <a:extLst>
              <a:ext uri="{FF2B5EF4-FFF2-40B4-BE49-F238E27FC236}">
                <a16:creationId xmlns:a16="http://schemas.microsoft.com/office/drawing/2014/main" id="{1E0B6C5E-DDD9-4A13-9800-3D49EF4A74B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570" y="73152"/>
            <a:ext cx="1340860" cy="223819"/>
            <a:chOff x="5394960" y="73152"/>
            <a:chExt cx="1340860" cy="223819"/>
          </a:xfrm>
        </p:grpSpPr>
        <p:sp>
          <p:nvSpPr>
            <p:cNvPr id="119" name="Rectangle 64">
              <a:extLst>
                <a:ext uri="{FF2B5EF4-FFF2-40B4-BE49-F238E27FC236}">
                  <a16:creationId xmlns:a16="http://schemas.microsoft.com/office/drawing/2014/main" id="{1C5189C0-11B3-4F02-AD68-236B97A90C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6341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66">
              <a:extLst>
                <a:ext uri="{FF2B5EF4-FFF2-40B4-BE49-F238E27FC236}">
                  <a16:creationId xmlns:a16="http://schemas.microsoft.com/office/drawing/2014/main" id="{E340FE3F-D1C6-4F04-A6BC-02D884D517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6341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64">
              <a:extLst>
                <a:ext uri="{FF2B5EF4-FFF2-40B4-BE49-F238E27FC236}">
                  <a16:creationId xmlns:a16="http://schemas.microsoft.com/office/drawing/2014/main" id="{43369AB0-38EF-4FA1-B421-5C1E1D5BE0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21302"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66">
              <a:extLst>
                <a:ext uri="{FF2B5EF4-FFF2-40B4-BE49-F238E27FC236}">
                  <a16:creationId xmlns:a16="http://schemas.microsoft.com/office/drawing/2014/main" id="{C1133C01-0CBD-4C88-B1FE-F2A0B5FC8B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21302"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64">
              <a:extLst>
                <a:ext uri="{FF2B5EF4-FFF2-40B4-BE49-F238E27FC236}">
                  <a16:creationId xmlns:a16="http://schemas.microsoft.com/office/drawing/2014/main" id="{6BF3402E-C527-41D8-9CE6-610D0D5B86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7918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66">
              <a:extLst>
                <a:ext uri="{FF2B5EF4-FFF2-40B4-BE49-F238E27FC236}">
                  <a16:creationId xmlns:a16="http://schemas.microsoft.com/office/drawing/2014/main" id="{C55FA82F-F553-43E0-8D6D-E7FD3C17BC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7918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64">
              <a:extLst>
                <a:ext uri="{FF2B5EF4-FFF2-40B4-BE49-F238E27FC236}">
                  <a16:creationId xmlns:a16="http://schemas.microsoft.com/office/drawing/2014/main" id="{B66ED163-A979-4CEB-ACD2-5EC30B0B59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537074"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66">
              <a:extLst>
                <a:ext uri="{FF2B5EF4-FFF2-40B4-BE49-F238E27FC236}">
                  <a16:creationId xmlns:a16="http://schemas.microsoft.com/office/drawing/2014/main" id="{45A2DEB9-F649-4444-8DEA-3B7C3F61FE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537074"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64">
              <a:extLst>
                <a:ext uri="{FF2B5EF4-FFF2-40B4-BE49-F238E27FC236}">
                  <a16:creationId xmlns:a16="http://schemas.microsoft.com/office/drawing/2014/main" id="{D72774A2-4D85-4587-B924-B0B9692482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394960"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66">
              <a:extLst>
                <a:ext uri="{FF2B5EF4-FFF2-40B4-BE49-F238E27FC236}">
                  <a16:creationId xmlns:a16="http://schemas.microsoft.com/office/drawing/2014/main" id="{49F912DB-0537-4BEF-925D-68320382D9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394960"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64">
              <a:extLst>
                <a:ext uri="{FF2B5EF4-FFF2-40B4-BE49-F238E27FC236}">
                  <a16:creationId xmlns:a16="http://schemas.microsoft.com/office/drawing/2014/main" id="{B7A19C94-DD69-4CD7-9E6C-BB7E1375B3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673986"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66">
              <a:extLst>
                <a:ext uri="{FF2B5EF4-FFF2-40B4-BE49-F238E27FC236}">
                  <a16:creationId xmlns:a16="http://schemas.microsoft.com/office/drawing/2014/main" id="{B3DB7244-56D2-4F58-AF3C-8F94C3BAAC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673986"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64">
              <a:extLst>
                <a:ext uri="{FF2B5EF4-FFF2-40B4-BE49-F238E27FC236}">
                  <a16:creationId xmlns:a16="http://schemas.microsoft.com/office/drawing/2014/main" id="{5B21E4F4-B76C-4450-A5E9-16228E34A3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31873"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66">
              <a:extLst>
                <a:ext uri="{FF2B5EF4-FFF2-40B4-BE49-F238E27FC236}">
                  <a16:creationId xmlns:a16="http://schemas.microsoft.com/office/drawing/2014/main" id="{77A6DBBF-BEC9-48F0-B79A-F4E16FCA71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31873"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64">
              <a:extLst>
                <a:ext uri="{FF2B5EF4-FFF2-40B4-BE49-F238E27FC236}">
                  <a16:creationId xmlns:a16="http://schemas.microsoft.com/office/drawing/2014/main" id="{124B0717-5326-4BAF-ACD2-EAB61E02DD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9759"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66">
              <a:extLst>
                <a:ext uri="{FF2B5EF4-FFF2-40B4-BE49-F238E27FC236}">
                  <a16:creationId xmlns:a16="http://schemas.microsoft.com/office/drawing/2014/main" id="{D936008B-7A70-4C98-8516-2649041325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9759"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64">
              <a:extLst>
                <a:ext uri="{FF2B5EF4-FFF2-40B4-BE49-F238E27FC236}">
                  <a16:creationId xmlns:a16="http://schemas.microsoft.com/office/drawing/2014/main" id="{9A52D630-68E6-4244-9512-2145F6C699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4764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66">
              <a:extLst>
                <a:ext uri="{FF2B5EF4-FFF2-40B4-BE49-F238E27FC236}">
                  <a16:creationId xmlns:a16="http://schemas.microsoft.com/office/drawing/2014/main" id="{8951EAF5-C904-498D-8CD4-40F9DDEEE6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4764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64">
              <a:extLst>
                <a:ext uri="{FF2B5EF4-FFF2-40B4-BE49-F238E27FC236}">
                  <a16:creationId xmlns:a16="http://schemas.microsoft.com/office/drawing/2014/main" id="{AE84EBEA-F60C-4F03-AFC9-97FDC7B0A7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05531"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66">
              <a:extLst>
                <a:ext uri="{FF2B5EF4-FFF2-40B4-BE49-F238E27FC236}">
                  <a16:creationId xmlns:a16="http://schemas.microsoft.com/office/drawing/2014/main" id="{C7D1B797-2404-4431-8D75-FC8DF65085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05531"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AC089FCA-7566-4FD6-85AC-7C25B2B969C8}"/>
              </a:ext>
            </a:extLst>
          </p:cNvPr>
          <p:cNvPicPr>
            <a:picLocks noChangeAspect="1"/>
          </p:cNvPicPr>
          <p:nvPr/>
        </p:nvPicPr>
        <p:blipFill rotWithShape="1">
          <a:blip r:embed="rId3"/>
          <a:srcRect r="3" b="5347"/>
          <a:stretch/>
        </p:blipFill>
        <p:spPr>
          <a:xfrm>
            <a:off x="228600" y="3392180"/>
            <a:ext cx="3794760" cy="2379674"/>
          </a:xfrm>
          <a:prstGeom prst="rect">
            <a:avLst/>
          </a:prstGeom>
        </p:spPr>
      </p:pic>
      <p:pic>
        <p:nvPicPr>
          <p:cNvPr id="4" name="Picture 3">
            <a:extLst>
              <a:ext uri="{FF2B5EF4-FFF2-40B4-BE49-F238E27FC236}">
                <a16:creationId xmlns:a16="http://schemas.microsoft.com/office/drawing/2014/main" id="{C232C3A9-96C6-432C-ACF7-6347245455F9}"/>
              </a:ext>
            </a:extLst>
          </p:cNvPr>
          <p:cNvPicPr>
            <a:picLocks noChangeAspect="1"/>
          </p:cNvPicPr>
          <p:nvPr/>
        </p:nvPicPr>
        <p:blipFill rotWithShape="1">
          <a:blip r:embed="rId4"/>
          <a:srcRect r="11362" b="1"/>
          <a:stretch/>
        </p:blipFill>
        <p:spPr>
          <a:xfrm>
            <a:off x="4197096" y="3390561"/>
            <a:ext cx="3794760" cy="2379710"/>
          </a:xfrm>
          <a:prstGeom prst="rect">
            <a:avLst/>
          </a:prstGeom>
        </p:spPr>
      </p:pic>
      <p:sp>
        <p:nvSpPr>
          <p:cNvPr id="192" name="Rectangle 191">
            <a:extLst>
              <a:ext uri="{FF2B5EF4-FFF2-40B4-BE49-F238E27FC236}">
                <a16:creationId xmlns:a16="http://schemas.microsoft.com/office/drawing/2014/main" id="{A628292D-0555-4158-9B1A-07414B27FB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a:extLst>
              <a:ext uri="{FF2B5EF4-FFF2-40B4-BE49-F238E27FC236}">
                <a16:creationId xmlns:a16="http://schemas.microsoft.com/office/drawing/2014/main" id="{5D1E2B95-CF23-494D-B525-1D48CC7F6336}"/>
              </a:ext>
            </a:extLst>
          </p:cNvPr>
          <p:cNvPicPr>
            <a:picLocks noChangeAspect="1"/>
          </p:cNvPicPr>
          <p:nvPr/>
        </p:nvPicPr>
        <p:blipFill rotWithShape="1">
          <a:blip r:embed="rId5"/>
          <a:srcRect l="9646" r="4244" b="2"/>
          <a:stretch/>
        </p:blipFill>
        <p:spPr>
          <a:xfrm>
            <a:off x="8194548" y="3390598"/>
            <a:ext cx="3794760" cy="2379673"/>
          </a:xfrm>
          <a:prstGeom prst="rect">
            <a:avLst/>
          </a:prstGeom>
        </p:spPr>
      </p:pic>
      <p:cxnSp>
        <p:nvCxnSpPr>
          <p:cNvPr id="5" name="Straight Connector 4">
            <a:extLst>
              <a:ext uri="{FF2B5EF4-FFF2-40B4-BE49-F238E27FC236}">
                <a16:creationId xmlns:a16="http://schemas.microsoft.com/office/drawing/2014/main" id="{8D85FA10-F9D6-422C-B947-3D70E8CD8C0F}"/>
              </a:ext>
            </a:extLst>
          </p:cNvPr>
          <p:cNvCxnSpPr>
            <a:cxnSpLocks/>
          </p:cNvCxnSpPr>
          <p:nvPr/>
        </p:nvCxnSpPr>
        <p:spPr>
          <a:xfrm>
            <a:off x="5335487" y="1469173"/>
            <a:ext cx="1430943"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5854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D55CD764-972B-4CA5-A885-53E55C63E1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34165AB3-7006-4430-BCE3-25476BE133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703FA0D-7DA2-4747-8AE0-A3D10734E4A7}"/>
              </a:ext>
            </a:extLst>
          </p:cNvPr>
          <p:cNvSpPr txBox="1">
            <a:spLocks/>
          </p:cNvSpPr>
          <p:nvPr/>
        </p:nvSpPr>
        <p:spPr>
          <a:xfrm>
            <a:off x="463147" y="1420601"/>
            <a:ext cx="4585823" cy="4064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401346"/>
                </a:solidFill>
                <a:latin typeface="Metropolis Semi Bold" panose="000007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etropolis" panose="00000500000000000000" pitchFamily="50" charset="0"/>
                <a:ea typeface="+mj-ea"/>
                <a:cs typeface="+mj-cs"/>
              </a:rPr>
              <a:t>Educational Scenario:</a:t>
            </a:r>
            <a:endParaRPr lang="en-US" sz="3200" dirty="0">
              <a:solidFill>
                <a:schemeClr val="tx1"/>
              </a:solidFill>
              <a:latin typeface="Metropolis" panose="00000500000000000000" pitchFamily="50" charset="0"/>
            </a:endParaRPr>
          </a:p>
          <a:p>
            <a:pPr lvl="0">
              <a:spcAft>
                <a:spcPts val="600"/>
              </a:spcAft>
              <a:defRPr/>
            </a:pPr>
            <a:r>
              <a:rPr lang="en-US" sz="2600" dirty="0">
                <a:solidFill>
                  <a:schemeClr val="tx1"/>
                </a:solidFill>
                <a:latin typeface="Metropolis" panose="00000500000000000000" pitchFamily="50" charset="0"/>
              </a:rPr>
              <a:t>Recognizing and Responding Safely to Child Maltreatment </a:t>
            </a:r>
          </a:p>
          <a:p>
            <a:pPr lvl="0">
              <a:spcAft>
                <a:spcPts val="600"/>
              </a:spcAft>
              <a:defRPr/>
            </a:pPr>
            <a:endParaRPr lang="en-US" sz="3400" dirty="0">
              <a:solidFill>
                <a:schemeClr val="tx1"/>
              </a:solidFill>
              <a:latin typeface="Metropolis" panose="00000500000000000000" pitchFamily="50" charset="0"/>
            </a:endParaRPr>
          </a:p>
          <a:p>
            <a:pPr lvl="0">
              <a:spcAft>
                <a:spcPts val="600"/>
              </a:spcAft>
              <a:defRPr/>
            </a:pPr>
            <a:r>
              <a:rPr lang="en-US" sz="3200" dirty="0" err="1">
                <a:solidFill>
                  <a:schemeClr val="tx1"/>
                </a:solidFill>
                <a:latin typeface="Metropolis" panose="00000500000000000000" pitchFamily="50" charset="0"/>
              </a:rPr>
              <a:t>Scénario</a:t>
            </a:r>
            <a:r>
              <a:rPr lang="en-US" sz="3200" dirty="0">
                <a:solidFill>
                  <a:schemeClr val="tx1"/>
                </a:solidFill>
                <a:latin typeface="Metropolis" panose="00000500000000000000" pitchFamily="50" charset="0"/>
              </a:rPr>
              <a:t> </a:t>
            </a:r>
            <a:r>
              <a:rPr lang="en-US" sz="3200" dirty="0" err="1">
                <a:solidFill>
                  <a:schemeClr val="tx1"/>
                </a:solidFill>
                <a:latin typeface="Metropolis" panose="00000500000000000000" pitchFamily="50" charset="0"/>
              </a:rPr>
              <a:t>éducatif</a:t>
            </a:r>
            <a:r>
              <a:rPr lang="en-US" sz="3200" dirty="0">
                <a:solidFill>
                  <a:schemeClr val="tx1"/>
                </a:solidFill>
                <a:latin typeface="Metropolis" panose="00000500000000000000" pitchFamily="50" charset="0"/>
              </a:rPr>
              <a:t>:</a:t>
            </a:r>
          </a:p>
          <a:p>
            <a:pPr lvl="0">
              <a:spcAft>
                <a:spcPts val="600"/>
              </a:spcAft>
              <a:defRPr/>
            </a:pPr>
            <a:r>
              <a:rPr lang="fr-FR" sz="2600" dirty="0">
                <a:solidFill>
                  <a:schemeClr val="tx1"/>
                </a:solidFill>
                <a:latin typeface="Metropolis" panose="00000500000000000000" pitchFamily="50" charset="0"/>
              </a:rPr>
              <a:t>Reconnaître la maltraitance envers les enfants et répondre en toute sécurité</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800" b="0" i="0" u="none" strike="noStrike" kern="1200" cap="none" spc="0" normalizeH="0" baseline="0" noProof="0" dirty="0">
              <a:ln>
                <a:noFill/>
              </a:ln>
              <a:solidFill>
                <a:srgbClr val="38143D"/>
              </a:solidFill>
              <a:effectLst/>
              <a:uLnTx/>
              <a:uFillTx/>
              <a:latin typeface="Metropolis" panose="00000500000000000000" pitchFamily="50" charset="0"/>
              <a:ea typeface="+mj-ea"/>
              <a:cs typeface="+mj-cs"/>
            </a:endParaRPr>
          </a:p>
        </p:txBody>
      </p:sp>
      <p:grpSp>
        <p:nvGrpSpPr>
          <p:cNvPr id="194" name="Group 193">
            <a:extLst>
              <a:ext uri="{FF2B5EF4-FFF2-40B4-BE49-F238E27FC236}">
                <a16:creationId xmlns:a16="http://schemas.microsoft.com/office/drawing/2014/main" id="{11999B20-6058-4C55-882E-A1FB050B69D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95"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6"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7"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8"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9"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0"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1"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2"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3"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4"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5"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6"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7"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8"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9"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0"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1"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2"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3"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4"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5" name="Rectangle 214">
            <a:extLst>
              <a:ext uri="{FF2B5EF4-FFF2-40B4-BE49-F238E27FC236}">
                <a16:creationId xmlns:a16="http://schemas.microsoft.com/office/drawing/2014/main" id="{E3E51905-F374-4E1A-97CF-B741584B74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5EDF16C4-6C9C-4E2C-BA99-697F132C48FE}"/>
              </a:ext>
            </a:extLst>
          </p:cNvPr>
          <p:cNvGrpSpPr/>
          <p:nvPr/>
        </p:nvGrpSpPr>
        <p:grpSpPr>
          <a:xfrm>
            <a:off x="5484034" y="1"/>
            <a:ext cx="6704918" cy="6392324"/>
            <a:chOff x="5773752" y="92881"/>
            <a:chExt cx="6415200" cy="6299443"/>
          </a:xfrm>
        </p:grpSpPr>
        <p:pic>
          <p:nvPicPr>
            <p:cNvPr id="2" name="Picture 1">
              <a:extLst>
                <a:ext uri="{FF2B5EF4-FFF2-40B4-BE49-F238E27FC236}">
                  <a16:creationId xmlns:a16="http://schemas.microsoft.com/office/drawing/2014/main" id="{7039060A-C948-4CD1-B733-C5E0CC90ED84}"/>
                </a:ext>
              </a:extLst>
            </p:cNvPr>
            <p:cNvPicPr>
              <a:picLocks noChangeAspect="1"/>
            </p:cNvPicPr>
            <p:nvPr/>
          </p:nvPicPr>
          <p:blipFill>
            <a:blip r:embed="rId3"/>
            <a:stretch>
              <a:fillRect/>
            </a:stretch>
          </p:blipFill>
          <p:spPr>
            <a:xfrm>
              <a:off x="5774631" y="92881"/>
              <a:ext cx="6414321" cy="4953164"/>
            </a:xfrm>
            <a:prstGeom prst="rect">
              <a:avLst/>
            </a:prstGeom>
          </p:spPr>
        </p:pic>
        <p:pic>
          <p:nvPicPr>
            <p:cNvPr id="7" name="Picture 6">
              <a:extLst>
                <a:ext uri="{FF2B5EF4-FFF2-40B4-BE49-F238E27FC236}">
                  <a16:creationId xmlns:a16="http://schemas.microsoft.com/office/drawing/2014/main" id="{F2D0C463-AAC4-410F-8810-E2EC45E627EE}"/>
                </a:ext>
              </a:extLst>
            </p:cNvPr>
            <p:cNvPicPr>
              <a:picLocks noChangeAspect="1"/>
            </p:cNvPicPr>
            <p:nvPr/>
          </p:nvPicPr>
          <p:blipFill>
            <a:blip r:embed="rId4"/>
            <a:stretch>
              <a:fillRect/>
            </a:stretch>
          </p:blipFill>
          <p:spPr>
            <a:xfrm>
              <a:off x="5773752" y="5055824"/>
              <a:ext cx="6415200" cy="1336500"/>
            </a:xfrm>
            <a:prstGeom prst="rect">
              <a:avLst/>
            </a:prstGeom>
          </p:spPr>
        </p:pic>
      </p:grpSp>
      <p:cxnSp>
        <p:nvCxnSpPr>
          <p:cNvPr id="30" name="Straight Connector 29">
            <a:extLst>
              <a:ext uri="{FF2B5EF4-FFF2-40B4-BE49-F238E27FC236}">
                <a16:creationId xmlns:a16="http://schemas.microsoft.com/office/drawing/2014/main" id="{99625F8A-5431-4C6B-91B8-A3BF5FC77EED}"/>
              </a:ext>
            </a:extLst>
          </p:cNvPr>
          <p:cNvCxnSpPr>
            <a:cxnSpLocks/>
          </p:cNvCxnSpPr>
          <p:nvPr/>
        </p:nvCxnSpPr>
        <p:spPr>
          <a:xfrm>
            <a:off x="615349" y="3199754"/>
            <a:ext cx="150605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21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6080187" y="971550"/>
            <a:ext cx="28575" cy="3147125"/>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F7B7A201-B87A-4130-9B46-125704EE0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44" y="135276"/>
            <a:ext cx="5080338" cy="4465094"/>
          </a:xfrm>
          <a:prstGeom prst="rect">
            <a:avLst/>
          </a:prstGeom>
        </p:spPr>
      </p:pic>
      <p:pic>
        <p:nvPicPr>
          <p:cNvPr id="8" name="Picture 7" descr="Logo, company name&#10;&#10;Description automatically generated">
            <a:extLst>
              <a:ext uri="{FF2B5EF4-FFF2-40B4-BE49-F238E27FC236}">
                <a16:creationId xmlns:a16="http://schemas.microsoft.com/office/drawing/2014/main" id="{9D08637D-AB99-472E-B176-B468396ED50D}"/>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6467476" y="0"/>
            <a:ext cx="5230176" cy="4602555"/>
          </a:xfrm>
          <a:prstGeom prst="rect">
            <a:avLst/>
          </a:prstGeom>
        </p:spPr>
      </p:pic>
      <p:sp>
        <p:nvSpPr>
          <p:cNvPr id="12" name="Subtitle 2">
            <a:extLst>
              <a:ext uri="{FF2B5EF4-FFF2-40B4-BE49-F238E27FC236}">
                <a16:creationId xmlns:a16="http://schemas.microsoft.com/office/drawing/2014/main" id="{900659F7-33F8-4395-A753-CA1A8091F5EC}"/>
              </a:ext>
            </a:extLst>
          </p:cNvPr>
          <p:cNvSpPr txBox="1">
            <a:spLocks/>
          </p:cNvSpPr>
          <p:nvPr/>
        </p:nvSpPr>
        <p:spPr>
          <a:xfrm>
            <a:off x="647762" y="5476951"/>
            <a:ext cx="10921999" cy="8104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tropolis S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tropolis Semi Bold" panose="000007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tropolis Semi Bold" panose="000007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Semi Bold" panose="000007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Funding provided by the Public Health Agency of Canada / </a:t>
            </a:r>
            <a:r>
              <a:rPr lang="fr-CA" dirty="0"/>
              <a:t>Financé par l’Agence de la santé publique du Canada</a:t>
            </a:r>
            <a:endParaRPr lang="en-US" dirty="0"/>
          </a:p>
          <a:p>
            <a:pPr marL="0" indent="0" algn="ctr">
              <a:buNone/>
            </a:pPr>
            <a:r>
              <a:rPr lang="en-US" sz="2000" dirty="0"/>
              <a:t>2019-2023</a:t>
            </a:r>
          </a:p>
        </p:txBody>
      </p:sp>
    </p:spTree>
    <p:extLst>
      <p:ext uri="{BB962C8B-B14F-4D97-AF65-F5344CB8AC3E}">
        <p14:creationId xmlns:p14="http://schemas.microsoft.com/office/powerpoint/2010/main" val="1844924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5CEC-B33F-324C-9E82-BC2382ADD111}"/>
              </a:ext>
            </a:extLst>
          </p:cNvPr>
          <p:cNvSpPr>
            <a:spLocks noGrp="1"/>
          </p:cNvSpPr>
          <p:nvPr>
            <p:ph type="title"/>
          </p:nvPr>
        </p:nvSpPr>
        <p:spPr>
          <a:xfrm>
            <a:off x="819149" y="158993"/>
            <a:ext cx="10553700" cy="1333644"/>
          </a:xfrm>
        </p:spPr>
        <p:txBody>
          <a:bodyPr>
            <a:normAutofit/>
          </a:bodyPr>
          <a:lstStyle/>
          <a:p>
            <a:pPr algn="ctr"/>
            <a:r>
              <a:rPr lang="en-US" sz="4000" dirty="0"/>
              <a:t>Objectives of the RISE Project </a:t>
            </a:r>
            <a:br>
              <a:rPr lang="en-US" sz="4000" dirty="0"/>
            </a:br>
            <a:r>
              <a:rPr lang="en-US" sz="4000" dirty="0"/>
              <a:t>    </a:t>
            </a:r>
            <a:r>
              <a:rPr lang="fr-CA" sz="4000" dirty="0"/>
              <a:t>Objectifs du projet RISE</a:t>
            </a:r>
            <a:endParaRPr lang="en-US" sz="4000" dirty="0"/>
          </a:p>
        </p:txBody>
      </p:sp>
      <p:sp>
        <p:nvSpPr>
          <p:cNvPr id="3" name="Content Placeholder 2">
            <a:extLst>
              <a:ext uri="{FF2B5EF4-FFF2-40B4-BE49-F238E27FC236}">
                <a16:creationId xmlns:a16="http://schemas.microsoft.com/office/drawing/2014/main" id="{770397C4-E349-F740-AE73-FD6074DB4D23}"/>
              </a:ext>
            </a:extLst>
          </p:cNvPr>
          <p:cNvSpPr>
            <a:spLocks noGrp="1"/>
          </p:cNvSpPr>
          <p:nvPr>
            <p:ph idx="1"/>
          </p:nvPr>
        </p:nvSpPr>
        <p:spPr>
          <a:xfrm>
            <a:off x="220573" y="1777953"/>
            <a:ext cx="5604572" cy="4519613"/>
          </a:xfrm>
        </p:spPr>
        <p:txBody>
          <a:bodyPr>
            <a:noAutofit/>
          </a:bodyPr>
          <a:lstStyle/>
          <a:p>
            <a:pPr marL="531813" indent="-350838">
              <a:lnSpc>
                <a:spcPct val="150000"/>
              </a:lnSpc>
              <a:spcBef>
                <a:spcPts val="0"/>
              </a:spcBef>
              <a:spcAft>
                <a:spcPts val="600"/>
              </a:spcAft>
              <a:buFontTx/>
              <a:buAutoNum type="arabicPeriod"/>
            </a:pPr>
            <a:r>
              <a:rPr lang="en-CA" sz="1500" dirty="0">
                <a:latin typeface="Metropolis Semi Bold" panose="00000700000000000000" charset="0"/>
                <a:cs typeface="Metropolis" panose="020B0604020202020204" charset="0"/>
              </a:rPr>
              <a:t>Identify &amp; create implementation drivers for the pan-Canadian uptake of VEGA as a health professional education intervention </a:t>
            </a:r>
            <a:r>
              <a:rPr lang="en-CA" sz="1500" i="1" dirty="0">
                <a:latin typeface="Metropolis Semi Bold" panose="00000700000000000000" charset="0"/>
                <a:cs typeface="Metropolis" panose="020B0604020202020204" charset="0"/>
              </a:rPr>
              <a:t>(current funding</a:t>
            </a:r>
            <a:r>
              <a:rPr lang="en-CA" sz="1500" dirty="0">
                <a:latin typeface="Metropolis Semi Bold" panose="00000700000000000000" charset="0"/>
                <a:cs typeface="Metropolis" panose="020B0604020202020204" charset="0"/>
              </a:rPr>
              <a:t>)</a:t>
            </a:r>
            <a:r>
              <a:rPr lang="en-CA" sz="1500" i="1" dirty="0">
                <a:latin typeface="Metropolis Semi Bold" panose="00000700000000000000" charset="0"/>
                <a:cs typeface="Metropolis" panose="020B0604020202020204" charset="0"/>
              </a:rPr>
              <a:t>. </a:t>
            </a:r>
            <a:endParaRPr lang="en-CA" sz="1500" dirty="0">
              <a:latin typeface="Metropolis Semi Bold" panose="00000700000000000000" charset="0"/>
              <a:cs typeface="Metropolis" panose="020B0604020202020204" charset="0"/>
            </a:endParaRPr>
          </a:p>
          <a:p>
            <a:pPr marL="538163" indent="-357188">
              <a:lnSpc>
                <a:spcPct val="150000"/>
              </a:lnSpc>
              <a:spcBef>
                <a:spcPts val="0"/>
              </a:spcBef>
              <a:spcAft>
                <a:spcPts val="600"/>
              </a:spcAft>
              <a:buFontTx/>
              <a:buAutoNum type="arabicPeriod" startAt="2"/>
              <a:tabLst>
                <a:tab pos="441325" algn="l"/>
              </a:tabLst>
            </a:pPr>
            <a:r>
              <a:rPr lang="en-CA" sz="1500" dirty="0">
                <a:latin typeface="Metropolis Semi Bold" panose="00000700000000000000" charset="0"/>
                <a:cs typeface="Metropolis" panose="020B0604020202020204" charset="0"/>
              </a:rPr>
              <a:t>Evaluate the perceived value &amp; impact of VEGA to lead to improvements in:</a:t>
            </a:r>
          </a:p>
          <a:p>
            <a:pPr marL="995363" lvl="1" indent="-457200">
              <a:lnSpc>
                <a:spcPct val="150000"/>
              </a:lnSpc>
              <a:spcBef>
                <a:spcPts val="0"/>
              </a:spcBef>
              <a:spcAft>
                <a:spcPts val="2800"/>
              </a:spcAft>
              <a:buFont typeface="+mj-lt"/>
              <a:buAutoNum type="alphaLcParenR"/>
              <a:tabLst>
                <a:tab pos="441325" algn="l"/>
              </a:tabLst>
            </a:pPr>
            <a:r>
              <a:rPr lang="en-CA" sz="1500" dirty="0">
                <a:latin typeface="Metropolis Semi Bold" panose="00000700000000000000" charset="0"/>
                <a:cs typeface="Metropolis" panose="020B0604020202020204" charset="0"/>
              </a:rPr>
              <a:t>practitioner recognition and response to family violence (</a:t>
            </a:r>
            <a:r>
              <a:rPr lang="en-CA" sz="1500" i="1" dirty="0">
                <a:latin typeface="Metropolis Semi Bold" panose="00000700000000000000" charset="0"/>
                <a:cs typeface="Metropolis" panose="020B0604020202020204" charset="0"/>
              </a:rPr>
              <a:t>current funding</a:t>
            </a:r>
            <a:r>
              <a:rPr lang="en-CA" sz="1500" dirty="0">
                <a:latin typeface="Metropolis Semi Bold" panose="00000700000000000000" charset="0"/>
                <a:cs typeface="Metropolis" panose="020B0604020202020204" charset="0"/>
              </a:rPr>
              <a:t>)</a:t>
            </a:r>
          </a:p>
          <a:p>
            <a:pPr marL="995363" lvl="1" indent="-457200">
              <a:lnSpc>
                <a:spcPct val="150000"/>
              </a:lnSpc>
              <a:spcBef>
                <a:spcPts val="0"/>
              </a:spcBef>
              <a:buFont typeface="+mj-lt"/>
              <a:buAutoNum type="alphaLcParenR"/>
              <a:tabLst>
                <a:tab pos="441325" algn="l"/>
              </a:tabLst>
            </a:pPr>
            <a:r>
              <a:rPr lang="en-CA" sz="1500" dirty="0">
                <a:latin typeface="Metropolis Semi Bold" panose="00000700000000000000" charset="0"/>
                <a:cs typeface="Metropolis" panose="020B0604020202020204" charset="0"/>
              </a:rPr>
              <a:t>the well-being of individuals and families who have experienced or who are at risk of experiencing family violence (</a:t>
            </a:r>
            <a:r>
              <a:rPr lang="en-CA" sz="1500" i="1" dirty="0">
                <a:latin typeface="Metropolis Semi Bold" panose="00000700000000000000" charset="0"/>
                <a:cs typeface="Metropolis" panose="020B0604020202020204" charset="0"/>
              </a:rPr>
              <a:t>future funding</a:t>
            </a:r>
            <a:r>
              <a:rPr lang="en-CA" sz="1500" dirty="0">
                <a:latin typeface="Metropolis Semi Bold" panose="00000700000000000000" charset="0"/>
                <a:cs typeface="Metropolis" panose="020B0604020202020204" charset="0"/>
              </a:rPr>
              <a:t>)</a:t>
            </a:r>
          </a:p>
          <a:p>
            <a:endParaRPr lang="en-US" sz="1500" dirty="0">
              <a:latin typeface="Metropolis Semi Bold" panose="00000700000000000000" charset="0"/>
              <a:cs typeface="Metropolis" panose="020B0604020202020204" charset="0"/>
            </a:endParaRPr>
          </a:p>
        </p:txBody>
      </p:sp>
      <p:sp>
        <p:nvSpPr>
          <p:cNvPr id="6" name="Content Placeholder 2">
            <a:extLst>
              <a:ext uri="{FF2B5EF4-FFF2-40B4-BE49-F238E27FC236}">
                <a16:creationId xmlns:a16="http://schemas.microsoft.com/office/drawing/2014/main" id="{770397C4-E349-F740-AE73-FD6074DB4D23}"/>
              </a:ext>
            </a:extLst>
          </p:cNvPr>
          <p:cNvSpPr txBox="1">
            <a:spLocks/>
          </p:cNvSpPr>
          <p:nvPr>
            <p:custDataLst>
              <p:tags r:id="rId1"/>
            </p:custDataLst>
          </p:nvPr>
        </p:nvSpPr>
        <p:spPr>
          <a:xfrm>
            <a:off x="5912694" y="1777953"/>
            <a:ext cx="6159050" cy="45196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8555B"/>
                </a:solidFill>
                <a:latin typeface="Metropolis S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8555B"/>
                </a:solidFill>
                <a:latin typeface="Metropolis Semi Bold" panose="000007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8555B"/>
                </a:solidFill>
                <a:latin typeface="Metropolis Semi Bold" panose="000007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8555B"/>
                </a:solidFill>
                <a:latin typeface="Metropolis Semi Bold" panose="000007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8555B"/>
                </a:solidFill>
                <a:latin typeface="Metropolis Semi Bold" panose="000007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1813" indent="-350838">
              <a:lnSpc>
                <a:spcPct val="150000"/>
              </a:lnSpc>
              <a:spcBef>
                <a:spcPts val="0"/>
              </a:spcBef>
              <a:spcAft>
                <a:spcPts val="600"/>
              </a:spcAft>
              <a:buFontTx/>
              <a:buAutoNum type="arabicPeriod"/>
            </a:pPr>
            <a:r>
              <a:rPr lang="fr-CA" sz="1500" dirty="0">
                <a:latin typeface="Metropolis Semi Bold" panose="00000700000000000000" charset="0"/>
                <a:cs typeface="Metropolis" panose="020B0604020202020204" charset="0"/>
              </a:rPr>
              <a:t>Déterminer et créer des facteurs de mise en œuvre pour l’adoption pancanadienne de VEGA comme intervention d’éducation des professionnels de la santé (financement actuel).</a:t>
            </a:r>
          </a:p>
          <a:p>
            <a:pPr marL="538163" indent="-357188">
              <a:lnSpc>
                <a:spcPct val="150000"/>
              </a:lnSpc>
              <a:spcBef>
                <a:spcPts val="0"/>
              </a:spcBef>
              <a:spcAft>
                <a:spcPts val="600"/>
              </a:spcAft>
              <a:buFontTx/>
              <a:buAutoNum type="arabicPeriod" startAt="2"/>
              <a:tabLst>
                <a:tab pos="441325" algn="l"/>
              </a:tabLst>
            </a:pPr>
            <a:r>
              <a:rPr lang="fr-CA" sz="1500" dirty="0">
                <a:latin typeface="Metropolis Semi Bold" panose="00000700000000000000" charset="0"/>
                <a:cs typeface="Metropolis" panose="020B0604020202020204" charset="0"/>
              </a:rPr>
              <a:t>Évaluer la valeur et l’impact perçus de VEGA pour améliorer : </a:t>
            </a:r>
          </a:p>
          <a:p>
            <a:pPr marL="995363" lvl="1" indent="-457200">
              <a:lnSpc>
                <a:spcPct val="150000"/>
              </a:lnSpc>
              <a:spcBef>
                <a:spcPts val="0"/>
              </a:spcBef>
              <a:buFont typeface="+mj-lt"/>
              <a:buAutoNum type="alphaLcParenR"/>
              <a:tabLst>
                <a:tab pos="441325" algn="l"/>
              </a:tabLst>
            </a:pPr>
            <a:r>
              <a:rPr lang="fr-CA" sz="1500" dirty="0">
                <a:latin typeface="Metropolis Semi Bold" panose="00000700000000000000" charset="0"/>
                <a:cs typeface="Metropolis" panose="020B0604020202020204" charset="0"/>
              </a:rPr>
              <a:t>la capacité des praticiens à reconnaître la violence familiale et à y répondre (financement actuel);</a:t>
            </a:r>
          </a:p>
          <a:p>
            <a:pPr marL="538163" lvl="1" indent="0">
              <a:lnSpc>
                <a:spcPct val="150000"/>
              </a:lnSpc>
              <a:spcBef>
                <a:spcPts val="0"/>
              </a:spcBef>
              <a:buNone/>
              <a:tabLst>
                <a:tab pos="441325" algn="l"/>
              </a:tabLst>
            </a:pPr>
            <a:endParaRPr lang="fr-CA" sz="1500" dirty="0">
              <a:latin typeface="Metropolis Semi Bold" panose="00000700000000000000" charset="0"/>
              <a:cs typeface="Metropolis" panose="020B0604020202020204" charset="0"/>
            </a:endParaRPr>
          </a:p>
          <a:p>
            <a:pPr marL="995363" lvl="1" indent="-457200">
              <a:lnSpc>
                <a:spcPct val="150000"/>
              </a:lnSpc>
              <a:spcBef>
                <a:spcPts val="0"/>
              </a:spcBef>
              <a:buFont typeface="+mj-lt"/>
              <a:buAutoNum type="alphaLcParenR"/>
              <a:tabLst>
                <a:tab pos="441325" algn="l"/>
              </a:tabLst>
            </a:pPr>
            <a:r>
              <a:rPr lang="fr-CA" sz="1500" dirty="0">
                <a:latin typeface="Metropolis Semi Bold" panose="00000700000000000000" charset="0"/>
                <a:cs typeface="Metropolis" panose="020B0604020202020204" charset="0"/>
              </a:rPr>
              <a:t>le bien-être des personnes et des familles qui ont été victimes de violence familiale ou qui risquent de l’être (financement futur).</a:t>
            </a:r>
          </a:p>
        </p:txBody>
      </p:sp>
      <p:cxnSp>
        <p:nvCxnSpPr>
          <p:cNvPr id="7" name="Straight Connector 6"/>
          <p:cNvCxnSpPr/>
          <p:nvPr/>
        </p:nvCxnSpPr>
        <p:spPr>
          <a:xfrm flipH="1">
            <a:off x="5883208" y="2041723"/>
            <a:ext cx="29486" cy="3992071"/>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751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5CEC-B33F-324C-9E82-BC2382ADD111}"/>
              </a:ext>
            </a:extLst>
          </p:cNvPr>
          <p:cNvSpPr>
            <a:spLocks noGrp="1"/>
          </p:cNvSpPr>
          <p:nvPr>
            <p:ph type="title"/>
          </p:nvPr>
        </p:nvSpPr>
        <p:spPr>
          <a:xfrm>
            <a:off x="838200" y="305292"/>
            <a:ext cx="10515600" cy="1333644"/>
          </a:xfrm>
        </p:spPr>
        <p:txBody>
          <a:bodyPr>
            <a:normAutofit/>
          </a:bodyPr>
          <a:lstStyle/>
          <a:p>
            <a:pPr algn="ctr"/>
            <a:r>
              <a:rPr lang="en-US" sz="4000" dirty="0"/>
              <a:t>Collaborating Organizations / </a:t>
            </a:r>
            <a:r>
              <a:rPr lang="fr-CA" sz="4000" dirty="0"/>
              <a:t>Organisations collaboratrices</a:t>
            </a:r>
            <a:endParaRPr lang="en-US" sz="4000" dirty="0"/>
          </a:p>
        </p:txBody>
      </p:sp>
      <p:sp>
        <p:nvSpPr>
          <p:cNvPr id="3" name="Content Placeholder 2">
            <a:extLst>
              <a:ext uri="{FF2B5EF4-FFF2-40B4-BE49-F238E27FC236}">
                <a16:creationId xmlns:a16="http://schemas.microsoft.com/office/drawing/2014/main" id="{770397C4-E349-F740-AE73-FD6074DB4D23}"/>
              </a:ext>
            </a:extLst>
          </p:cNvPr>
          <p:cNvSpPr>
            <a:spLocks noGrp="1"/>
          </p:cNvSpPr>
          <p:nvPr>
            <p:ph idx="1"/>
          </p:nvPr>
        </p:nvSpPr>
        <p:spPr>
          <a:xfrm>
            <a:off x="304800" y="1979721"/>
            <a:ext cx="11582400" cy="4021029"/>
          </a:xfrm>
        </p:spPr>
        <p:txBody>
          <a:bodyPr>
            <a:noAutofit/>
          </a:bodyPr>
          <a:lstStyle/>
          <a:p>
            <a:pPr marL="0" indent="0" algn="ctr" defTabSz="685800">
              <a:lnSpc>
                <a:spcPct val="100000"/>
              </a:lnSpc>
              <a:spcBef>
                <a:spcPts val="0"/>
              </a:spcBef>
              <a:buNone/>
              <a:defRPr/>
            </a:pPr>
            <a:r>
              <a:rPr kumimoji="0" lang="en-CA" sz="1600" b="0" i="0" u="none" strike="noStrike" kern="1200" cap="none" spc="0" normalizeH="0" baseline="0" noProof="0" dirty="0">
                <a:ln>
                  <a:noFill/>
                </a:ln>
                <a:effectLst/>
                <a:uLnTx/>
                <a:uFillTx/>
                <a:latin typeface="Metropolis Semi Bold" panose="00000700000000000000" charset="0"/>
              </a:rPr>
              <a:t>Canadian Paediatrics Society</a:t>
            </a:r>
            <a:r>
              <a:rPr kumimoji="0" lang="en-CA" sz="1600" b="0" i="0" u="none" strike="noStrike" kern="1200" cap="none" spc="0" normalizeH="0" noProof="0" dirty="0">
                <a:ln>
                  <a:noFill/>
                </a:ln>
                <a:effectLst/>
                <a:uLnTx/>
                <a:uFillTx/>
                <a:latin typeface="Metropolis Semi Bold" panose="00000700000000000000" charset="0"/>
              </a:rPr>
              <a:t> / </a:t>
            </a:r>
            <a:r>
              <a:rPr lang="fr-CA" sz="1600" dirty="0"/>
              <a:t>Société canadienne de pédiatrie</a:t>
            </a:r>
          </a:p>
          <a:p>
            <a:pPr marL="0" indent="0" algn="ctr" defTabSz="685800">
              <a:lnSpc>
                <a:spcPct val="100000"/>
              </a:lnSpc>
              <a:spcBef>
                <a:spcPts val="0"/>
              </a:spcBef>
              <a:buNone/>
              <a:defRPr/>
            </a:pPr>
            <a:endParaRPr kumimoji="0" lang="en-CA" sz="1600" b="0" i="0" u="none" strike="noStrike" kern="1200" cap="none" spc="0" normalizeH="0" baseline="0" noProof="0" dirty="0">
              <a:ln>
                <a:noFill/>
              </a:ln>
              <a:effectLst/>
              <a:uLnTx/>
              <a:uFillTx/>
              <a:latin typeface="Metropolis Semi Bold" panose="00000700000000000000" charset="0"/>
            </a:endParaRPr>
          </a:p>
          <a:p>
            <a:pPr marL="0" indent="0" algn="ctr" defTabSz="685800">
              <a:lnSpc>
                <a:spcPct val="100000"/>
              </a:lnSpc>
              <a:spcBef>
                <a:spcPts val="0"/>
              </a:spcBef>
              <a:buNone/>
              <a:defRPr/>
            </a:pPr>
            <a:r>
              <a:rPr kumimoji="0" lang="en-CA" sz="1600" b="0" i="0" u="none" strike="noStrike" kern="1200" cap="none" spc="0" normalizeH="0" baseline="0" noProof="0" dirty="0">
                <a:ln>
                  <a:noFill/>
                </a:ln>
                <a:effectLst/>
                <a:uLnTx/>
                <a:uFillTx/>
                <a:latin typeface="Metropolis Semi Bold" panose="00000700000000000000" charset="0"/>
              </a:rPr>
              <a:t>Canadian Psychiatric Association / </a:t>
            </a:r>
            <a:r>
              <a:rPr lang="fr-CA" sz="1600" dirty="0"/>
              <a:t>Association des psychiatres du Canada</a:t>
            </a:r>
          </a:p>
          <a:p>
            <a:pPr marL="0" indent="0" algn="ctr" defTabSz="685800">
              <a:lnSpc>
                <a:spcPct val="100000"/>
              </a:lnSpc>
              <a:spcBef>
                <a:spcPts val="0"/>
              </a:spcBef>
              <a:buNone/>
              <a:defRPr/>
            </a:pPr>
            <a:endParaRPr kumimoji="0" lang="en-CA" sz="1600" b="0" i="0" u="none" strike="noStrike" kern="1200" cap="none" spc="0" normalizeH="0" baseline="0" noProof="0" dirty="0">
              <a:ln>
                <a:noFill/>
              </a:ln>
              <a:effectLst/>
              <a:uLnTx/>
              <a:uFillTx/>
              <a:latin typeface="Metropolis Semi Bold" panose="00000700000000000000" charset="0"/>
            </a:endParaRPr>
          </a:p>
          <a:p>
            <a:pPr marL="0" indent="0" algn="ctr" defTabSz="685800">
              <a:lnSpc>
                <a:spcPct val="100000"/>
              </a:lnSpc>
              <a:spcBef>
                <a:spcPts val="0"/>
              </a:spcBef>
              <a:buNone/>
              <a:defRPr/>
            </a:pPr>
            <a:r>
              <a:rPr kumimoji="0" lang="en-CA" sz="1600" b="0" i="0" u="none" strike="noStrike" kern="1200" cap="none" spc="0" normalizeH="0" baseline="0" noProof="0" dirty="0">
                <a:ln>
                  <a:noFill/>
                </a:ln>
                <a:effectLst/>
                <a:uLnTx/>
                <a:uFillTx/>
                <a:latin typeface="Metropolis Semi Bold" panose="00000700000000000000" charset="0"/>
              </a:rPr>
              <a:t>Child Welfare League of Canada / </a:t>
            </a:r>
            <a:r>
              <a:rPr lang="fr-CA" sz="1600" dirty="0"/>
              <a:t>Ligue pour le bien-être de l’enfance du Canada</a:t>
            </a:r>
          </a:p>
          <a:p>
            <a:pPr marL="0" indent="0" algn="ctr" defTabSz="685800">
              <a:lnSpc>
                <a:spcPct val="100000"/>
              </a:lnSpc>
              <a:spcBef>
                <a:spcPts val="0"/>
              </a:spcBef>
              <a:buNone/>
              <a:defRPr/>
            </a:pPr>
            <a:endParaRPr kumimoji="0" lang="en-CA" sz="1600" b="0" i="0" u="none" strike="noStrike" kern="1200" cap="none" spc="0" normalizeH="0" baseline="0" noProof="0" dirty="0">
              <a:ln>
                <a:noFill/>
              </a:ln>
              <a:effectLst/>
              <a:uLnTx/>
              <a:uFillTx/>
              <a:latin typeface="Metropolis Semi Bold" panose="00000700000000000000" charset="0"/>
            </a:endParaRPr>
          </a:p>
          <a:p>
            <a:pPr marL="0" indent="0" algn="ctr" defTabSz="685800">
              <a:lnSpc>
                <a:spcPct val="100000"/>
              </a:lnSpc>
              <a:spcBef>
                <a:spcPts val="0"/>
              </a:spcBef>
              <a:buNone/>
              <a:defRPr/>
            </a:pPr>
            <a:r>
              <a:rPr kumimoji="0" lang="en-CA" sz="1600" b="0" i="0" u="none" strike="noStrike" kern="1200" cap="none" spc="0" normalizeH="0" baseline="0" noProof="0" dirty="0">
                <a:ln>
                  <a:noFill/>
                </a:ln>
                <a:effectLst/>
                <a:uLnTx/>
                <a:uFillTx/>
                <a:latin typeface="Metropolis Semi Bold" panose="00000700000000000000" charset="0"/>
              </a:rPr>
              <a:t>College of Family Physicians Canada / Le</a:t>
            </a:r>
            <a:r>
              <a:rPr kumimoji="0" lang="en-CA" sz="1600" b="0" i="0" u="none" strike="noStrike" kern="1200" cap="none" spc="0" normalizeH="0" noProof="0" dirty="0">
                <a:ln>
                  <a:noFill/>
                </a:ln>
                <a:effectLst/>
                <a:uLnTx/>
                <a:uFillTx/>
                <a:latin typeface="Metropolis Semi Bold" panose="00000700000000000000" charset="0"/>
              </a:rPr>
              <a:t> </a:t>
            </a:r>
            <a:r>
              <a:rPr lang="fr-CA" sz="1600" dirty="0"/>
              <a:t>Collège des médecins de famille du Canada</a:t>
            </a:r>
          </a:p>
          <a:p>
            <a:pPr marL="0" indent="0" algn="ctr" defTabSz="685800">
              <a:lnSpc>
                <a:spcPct val="100000"/>
              </a:lnSpc>
              <a:spcBef>
                <a:spcPts val="0"/>
              </a:spcBef>
              <a:buNone/>
              <a:defRPr/>
            </a:pPr>
            <a:endParaRPr kumimoji="0" lang="en-CA" sz="1600" b="0" i="0" u="none" strike="noStrike" kern="1200" cap="none" spc="0" normalizeH="0" baseline="0" noProof="0" dirty="0">
              <a:ln>
                <a:noFill/>
              </a:ln>
              <a:effectLst/>
              <a:uLnTx/>
              <a:uFillTx/>
              <a:latin typeface="Metropolis Semi Bold" panose="00000700000000000000" charset="0"/>
            </a:endParaRPr>
          </a:p>
          <a:p>
            <a:pPr marL="0" indent="0" algn="ctr" defTabSz="685800">
              <a:lnSpc>
                <a:spcPct val="100000"/>
              </a:lnSpc>
              <a:spcBef>
                <a:spcPts val="0"/>
              </a:spcBef>
              <a:buNone/>
              <a:defRPr/>
            </a:pPr>
            <a:r>
              <a:rPr kumimoji="0" lang="en-CA" sz="1600" b="0" i="0" u="none" strike="noStrike" kern="1200" cap="none" spc="0" normalizeH="0" baseline="0" noProof="0" dirty="0">
                <a:ln>
                  <a:noFill/>
                </a:ln>
                <a:effectLst/>
                <a:uLnTx/>
                <a:uFillTx/>
                <a:latin typeface="Metropolis Semi Bold" panose="00000700000000000000" charset="0"/>
              </a:rPr>
              <a:t>Canadian Association for Emergency Physicians / </a:t>
            </a:r>
            <a:r>
              <a:rPr lang="fr-CA" sz="1600" dirty="0"/>
              <a:t>Association canadienne des médecins d’urgence</a:t>
            </a:r>
          </a:p>
          <a:p>
            <a:pPr marL="0" indent="0" algn="ctr" defTabSz="685800">
              <a:lnSpc>
                <a:spcPct val="100000"/>
              </a:lnSpc>
              <a:spcBef>
                <a:spcPts val="0"/>
              </a:spcBef>
              <a:buNone/>
              <a:defRPr/>
            </a:pPr>
            <a:endParaRPr kumimoji="0" lang="en-CA" sz="1600" b="0" i="0" u="none" strike="noStrike" kern="1200" cap="none" spc="0" normalizeH="0" baseline="0" noProof="0" dirty="0">
              <a:ln>
                <a:noFill/>
              </a:ln>
              <a:effectLst/>
              <a:uLnTx/>
              <a:uFillTx/>
              <a:latin typeface="Metropolis Semi Bold" panose="00000700000000000000" charset="0"/>
            </a:endParaRPr>
          </a:p>
          <a:p>
            <a:pPr marL="0" indent="0" algn="ctr" defTabSz="685800">
              <a:lnSpc>
                <a:spcPct val="100000"/>
              </a:lnSpc>
              <a:spcBef>
                <a:spcPts val="0"/>
              </a:spcBef>
              <a:buNone/>
              <a:defRPr/>
            </a:pPr>
            <a:r>
              <a:rPr kumimoji="0" lang="en-CA" sz="1600" b="0" i="0" u="none" strike="noStrike" kern="1200" cap="none" spc="0" normalizeH="0" baseline="0" noProof="0" dirty="0">
                <a:ln>
                  <a:noFill/>
                </a:ln>
                <a:effectLst/>
                <a:uLnTx/>
                <a:uFillTx/>
                <a:latin typeface="Metropolis Semi Bold" panose="00000700000000000000" charset="0"/>
              </a:rPr>
              <a:t>Association of Faculties of Medicine Canada / </a:t>
            </a:r>
            <a:r>
              <a:rPr lang="fr-CA" sz="1600" dirty="0"/>
              <a:t>L’association des facultés de médecine du Canada</a:t>
            </a:r>
          </a:p>
          <a:p>
            <a:pPr marL="0" indent="0" algn="ctr" defTabSz="685800">
              <a:lnSpc>
                <a:spcPct val="100000"/>
              </a:lnSpc>
              <a:spcBef>
                <a:spcPts val="0"/>
              </a:spcBef>
              <a:buNone/>
              <a:defRPr/>
            </a:pPr>
            <a:endParaRPr kumimoji="0" lang="en-CA" sz="1600" b="0" i="0" u="none" strike="noStrike" kern="1200" cap="none" spc="0" normalizeH="0" baseline="0" noProof="0" dirty="0">
              <a:ln>
                <a:noFill/>
              </a:ln>
              <a:effectLst/>
              <a:uLnTx/>
              <a:uFillTx/>
              <a:latin typeface="Metropolis Semi Bold" panose="00000700000000000000" charset="0"/>
            </a:endParaRPr>
          </a:p>
          <a:p>
            <a:pPr marL="0" indent="0" algn="ctr" defTabSz="685800">
              <a:lnSpc>
                <a:spcPct val="100000"/>
              </a:lnSpc>
              <a:spcBef>
                <a:spcPts val="0"/>
              </a:spcBef>
              <a:buNone/>
              <a:defRPr/>
            </a:pPr>
            <a:r>
              <a:rPr kumimoji="0" lang="en-CA" sz="1600" b="0" i="0" u="none" strike="noStrike" kern="1200" cap="none" spc="0" normalizeH="0" baseline="0" noProof="0" dirty="0">
                <a:ln>
                  <a:noFill/>
                </a:ln>
                <a:effectLst/>
                <a:uLnTx/>
                <a:uFillTx/>
                <a:latin typeface="Metropolis Semi Bold" panose="00000700000000000000" charset="0"/>
              </a:rPr>
              <a:t>Royal College of Physicians &amp; Surgeons of Canada / </a:t>
            </a:r>
            <a:r>
              <a:rPr lang="fr-CA" sz="1600" dirty="0"/>
              <a:t>Collège royal des médecins et chirurgiens du Canada</a:t>
            </a:r>
          </a:p>
          <a:p>
            <a:pPr marL="0" indent="0" algn="ctr" defTabSz="685800">
              <a:lnSpc>
                <a:spcPct val="100000"/>
              </a:lnSpc>
              <a:spcBef>
                <a:spcPts val="0"/>
              </a:spcBef>
              <a:buNone/>
              <a:defRPr/>
            </a:pPr>
            <a:endParaRPr kumimoji="0" lang="en-CA" sz="1600" b="0" i="0" u="none" strike="noStrike" kern="1200" cap="none" spc="0" normalizeH="0" baseline="0" noProof="0" dirty="0">
              <a:ln>
                <a:noFill/>
              </a:ln>
              <a:effectLst/>
              <a:uLnTx/>
              <a:uFillTx/>
              <a:latin typeface="Metropolis Semi Bold" panose="00000700000000000000" charset="0"/>
            </a:endParaRPr>
          </a:p>
          <a:p>
            <a:pPr marL="0" indent="0" algn="ctr" defTabSz="685800">
              <a:lnSpc>
                <a:spcPct val="100000"/>
              </a:lnSpc>
              <a:spcBef>
                <a:spcPts val="0"/>
              </a:spcBef>
              <a:buNone/>
              <a:defRPr/>
            </a:pPr>
            <a:r>
              <a:rPr kumimoji="0" lang="en-CA" sz="1600" b="0" i="0" u="none" strike="noStrike" kern="1200" cap="none" spc="0" normalizeH="0" baseline="0" noProof="0" dirty="0">
                <a:ln>
                  <a:noFill/>
                </a:ln>
                <a:effectLst/>
                <a:uLnTx/>
                <a:uFillTx/>
                <a:latin typeface="Metropolis Semi Bold" panose="00000700000000000000" charset="0"/>
              </a:rPr>
              <a:t>Canadian Association of Social Workers / </a:t>
            </a:r>
            <a:r>
              <a:rPr lang="fr-CA" sz="1600" dirty="0"/>
              <a:t>Association canadienne des travailleuses et travailleurs sociaux</a:t>
            </a:r>
            <a:endParaRPr kumimoji="0" lang="en-CA" sz="1600" b="0" i="0" u="none" strike="noStrike" kern="1200" cap="none" spc="0" normalizeH="0" baseline="0" noProof="0" dirty="0">
              <a:ln>
                <a:noFill/>
              </a:ln>
              <a:effectLst/>
              <a:uLnTx/>
              <a:uFillTx/>
              <a:latin typeface="Metropolis Semi Bold" panose="00000700000000000000" charset="0"/>
            </a:endParaRPr>
          </a:p>
          <a:p>
            <a:endParaRPr lang="en-US" sz="2400" dirty="0">
              <a:latin typeface="Metropolis Semi Bold" panose="00000700000000000000" charset="0"/>
            </a:endParaRPr>
          </a:p>
        </p:txBody>
      </p:sp>
    </p:spTree>
    <p:extLst>
      <p:ext uri="{BB962C8B-B14F-4D97-AF65-F5344CB8AC3E}">
        <p14:creationId xmlns:p14="http://schemas.microsoft.com/office/powerpoint/2010/main" val="2719880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5CEC-B33F-324C-9E82-BC2382ADD111}"/>
              </a:ext>
            </a:extLst>
          </p:cNvPr>
          <p:cNvSpPr>
            <a:spLocks noGrp="1"/>
          </p:cNvSpPr>
          <p:nvPr>
            <p:ph type="title"/>
          </p:nvPr>
        </p:nvSpPr>
        <p:spPr/>
        <p:txBody>
          <a:bodyPr>
            <a:normAutofit/>
          </a:bodyPr>
          <a:lstStyle/>
          <a:p>
            <a:pPr algn="ctr"/>
            <a:r>
              <a:rPr lang="en-US" sz="4000" dirty="0"/>
              <a:t>The RISE Project / Le </a:t>
            </a:r>
            <a:r>
              <a:rPr lang="en-US" sz="4000" dirty="0" err="1"/>
              <a:t>projet</a:t>
            </a:r>
            <a:r>
              <a:rPr lang="en-US" sz="4000" dirty="0"/>
              <a:t> RISE</a:t>
            </a:r>
          </a:p>
        </p:txBody>
      </p:sp>
      <p:graphicFrame>
        <p:nvGraphicFramePr>
          <p:cNvPr id="6" name="Diagram 5">
            <a:extLst>
              <a:ext uri="{FF2B5EF4-FFF2-40B4-BE49-F238E27FC236}">
                <a16:creationId xmlns:a16="http://schemas.microsoft.com/office/drawing/2014/main" id="{39BE9974-4B52-4D09-BA88-7C00DDAF5E4B}"/>
              </a:ext>
            </a:extLst>
          </p:cNvPr>
          <p:cNvGraphicFramePr/>
          <p:nvPr>
            <p:extLst>
              <p:ext uri="{D42A27DB-BD31-4B8C-83A1-F6EECF244321}">
                <p14:modId xmlns:p14="http://schemas.microsoft.com/office/powerpoint/2010/main" val="32530869"/>
              </p:ext>
            </p:extLst>
          </p:nvPr>
        </p:nvGraphicFramePr>
        <p:xfrm>
          <a:off x="746760" y="1405450"/>
          <a:ext cx="10698480" cy="4998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8075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4" name="Picture 13" descr="A picture containing table, cake, food, birthday&#10;&#10;Description automatically generated">
            <a:extLst>
              <a:ext uri="{FF2B5EF4-FFF2-40B4-BE49-F238E27FC236}">
                <a16:creationId xmlns:a16="http://schemas.microsoft.com/office/drawing/2014/main" id="{9C457B23-C360-4159-B035-52E6DC15F634}"/>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7730" b="17270"/>
          <a:stretch/>
        </p:blipFill>
        <p:spPr>
          <a:xfrm>
            <a:off x="0" y="10"/>
            <a:ext cx="12191980" cy="6857990"/>
          </a:xfrm>
          <a:prstGeom prst="rect">
            <a:avLst/>
          </a:prstGeom>
        </p:spPr>
      </p:pic>
      <p:grpSp>
        <p:nvGrpSpPr>
          <p:cNvPr id="15" name="Group 14">
            <a:extLst>
              <a:ext uri="{FF2B5EF4-FFF2-40B4-BE49-F238E27FC236}">
                <a16:creationId xmlns:a16="http://schemas.microsoft.com/office/drawing/2014/main" id="{092A8B9F-1A12-4E7A-90D6-8E388B0712E1}"/>
              </a:ext>
            </a:extLst>
          </p:cNvPr>
          <p:cNvGrpSpPr/>
          <p:nvPr/>
        </p:nvGrpSpPr>
        <p:grpSpPr>
          <a:xfrm>
            <a:off x="439082" y="351000"/>
            <a:ext cx="5434148" cy="6431254"/>
            <a:chOff x="420032" y="502721"/>
            <a:chExt cx="5434148" cy="6431254"/>
          </a:xfrm>
        </p:grpSpPr>
        <p:sp>
          <p:nvSpPr>
            <p:cNvPr id="4" name="Rectangle 3">
              <a:extLst>
                <a:ext uri="{FF2B5EF4-FFF2-40B4-BE49-F238E27FC236}">
                  <a16:creationId xmlns:a16="http://schemas.microsoft.com/office/drawing/2014/main" id="{287F5859-6A0F-4703-A2C6-61BE10F24225}"/>
                </a:ext>
              </a:extLst>
            </p:cNvPr>
            <p:cNvSpPr/>
            <p:nvPr/>
          </p:nvSpPr>
          <p:spPr>
            <a:xfrm>
              <a:off x="491106" y="502721"/>
              <a:ext cx="5292000" cy="61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4">
              <a:extLst>
                <a:ext uri="{FF2B5EF4-FFF2-40B4-BE49-F238E27FC236}">
                  <a16:creationId xmlns:a16="http://schemas.microsoft.com/office/drawing/2014/main" id="{86502942-BD81-4B40-8F43-549A0B3E3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94" y="1164401"/>
              <a:ext cx="2413981" cy="1332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11">
              <a:extLst>
                <a:ext uri="{FF2B5EF4-FFF2-40B4-BE49-F238E27FC236}">
                  <a16:creationId xmlns:a16="http://schemas.microsoft.com/office/drawing/2014/main" id="{658AC683-DF1E-4088-A7CC-84FC3A07AB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3207" y="1058158"/>
              <a:ext cx="2616494" cy="1544486"/>
            </a:xfrm>
            <a:prstGeom prst="rect">
              <a:avLst/>
            </a:prstGeom>
          </p:spPr>
        </p:pic>
        <p:sp>
          <p:nvSpPr>
            <p:cNvPr id="8" name="TextBox 7">
              <a:extLst>
                <a:ext uri="{FF2B5EF4-FFF2-40B4-BE49-F238E27FC236}">
                  <a16:creationId xmlns:a16="http://schemas.microsoft.com/office/drawing/2014/main" id="{D0BAB9C5-03CD-4D1F-9127-0FC66E6D184A}"/>
                </a:ext>
              </a:extLst>
            </p:cNvPr>
            <p:cNvSpPr txBox="1"/>
            <p:nvPr/>
          </p:nvSpPr>
          <p:spPr>
            <a:xfrm>
              <a:off x="420032" y="3539200"/>
              <a:ext cx="5434148" cy="339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8143D"/>
                  </a:solidFill>
                  <a:effectLst/>
                  <a:uLnTx/>
                  <a:uFillTx/>
                  <a:latin typeface="Metropolis" panose="00000500000000000000" pitchFamily="50" charset="0"/>
                  <a:ea typeface="+mn-ea"/>
                  <a:cs typeface="+mn-cs"/>
                </a:rPr>
                <a:t>https://vegaproject.mcmaster.ca/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8143D"/>
                </a:solidFill>
                <a:effectLst/>
                <a:uLnTx/>
                <a:uFillTx/>
                <a:latin typeface="Metropolis" panose="000005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8143D"/>
                  </a:solidFill>
                  <a:effectLst/>
                  <a:uLnTx/>
                  <a:uFillTx/>
                  <a:latin typeface="Metropolis" panose="00000500000000000000" pitchFamily="50" charset="0"/>
                  <a:ea typeface="+mn-ea"/>
                  <a:cs typeface="+mn-cs"/>
                </a:rPr>
                <a:t>For more information, contact /          </a:t>
              </a:r>
              <a:r>
                <a:rPr lang="fr-CA" sz="2000" b="1" dirty="0">
                  <a:solidFill>
                    <a:srgbClr val="38143D"/>
                  </a:solidFill>
                  <a:latin typeface="Metropolis" panose="00000500000000000000" pitchFamily="50" charset="0"/>
                </a:rPr>
                <a:t>Pour de plus amples renseignements, communiquez avec </a:t>
              </a:r>
              <a:r>
                <a:rPr kumimoji="0" lang="en-US" sz="2000" b="1" i="0" u="none" strike="noStrike" kern="1200" cap="none" spc="0" normalizeH="0" baseline="0" noProof="0" dirty="0">
                  <a:ln>
                    <a:noFill/>
                  </a:ln>
                  <a:solidFill>
                    <a:srgbClr val="38143D"/>
                  </a:solidFill>
                  <a:effectLst/>
                  <a:uLnTx/>
                  <a:uFillTx/>
                  <a:latin typeface="Metropolis" panose="00000500000000000000" pitchFamily="50"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8143D"/>
                </a:solidFill>
                <a:effectLst/>
                <a:uLnTx/>
                <a:uFillTx/>
                <a:latin typeface="Metropolis" panose="000005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8143D"/>
                  </a:solidFill>
                  <a:effectLst/>
                  <a:uLnTx/>
                  <a:uFillTx/>
                  <a:latin typeface="Metropolis" panose="00000500000000000000" pitchFamily="50" charset="0"/>
                  <a:ea typeface="+mn-ea"/>
                  <a:cs typeface="+mn-cs"/>
                </a:rPr>
                <a:t>Harriet MacMillan,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8143D"/>
                  </a:solidFill>
                  <a:effectLst/>
                  <a:uLnTx/>
                  <a:uFillTx/>
                  <a:latin typeface="Metropolis" panose="00000500000000000000" pitchFamily="50" charset="0"/>
                  <a:ea typeface="+mn-ea"/>
                  <a:cs typeface="+mn-cs"/>
                </a:rPr>
                <a:t>vega@mcmaster.ca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8143D"/>
                </a:solidFill>
                <a:effectLst/>
                <a:uLnTx/>
                <a:uFillTx/>
                <a:latin typeface="Metropolis" panose="000005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8143D"/>
                  </a:solidFill>
                  <a:effectLst/>
                  <a:uLnTx/>
                  <a:uFillTx/>
                  <a:latin typeface="Metropolis" panose="00000500000000000000" pitchFamily="50" charset="0"/>
                  <a:ea typeface="+mn-ea"/>
                  <a:cs typeface="+mn-cs"/>
                </a:rPr>
                <a:t>@VEGA_Canada</a:t>
              </a:r>
              <a:endParaRPr kumimoji="0" lang="en-CA" sz="2000" b="1" i="0" u="none" strike="noStrike" kern="1200" cap="none" spc="0" normalizeH="0" baseline="0" noProof="0" dirty="0">
                <a:ln>
                  <a:noFill/>
                </a:ln>
                <a:solidFill>
                  <a:srgbClr val="38143D"/>
                </a:solidFill>
                <a:effectLst/>
                <a:uLnTx/>
                <a:uFillTx/>
                <a:latin typeface="Metropolis" panose="00000500000000000000" pitchFamily="50"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CA" sz="2000" b="1" i="0" u="none" strike="noStrike" kern="1200" cap="none" spc="0" normalizeH="0" baseline="0" noProof="0" dirty="0">
                <a:ln>
                  <a:noFill/>
                </a:ln>
                <a:solidFill>
                  <a:srgbClr val="38143D"/>
                </a:solidFill>
                <a:effectLst/>
                <a:uLnTx/>
                <a:uFillTx/>
                <a:latin typeface="Metropolis" panose="00000500000000000000" pitchFamily="50" charset="0"/>
                <a:ea typeface="+mn-ea"/>
                <a:cs typeface="+mn-cs"/>
              </a:endParaRPr>
            </a:p>
          </p:txBody>
        </p:sp>
        <p:sp>
          <p:nvSpPr>
            <p:cNvPr id="9" name="TextBox 8">
              <a:extLst>
                <a:ext uri="{FF2B5EF4-FFF2-40B4-BE49-F238E27FC236}">
                  <a16:creationId xmlns:a16="http://schemas.microsoft.com/office/drawing/2014/main" id="{7BD76618-601A-48A3-98FC-C34925CF0FA5}"/>
                </a:ext>
              </a:extLst>
            </p:cNvPr>
            <p:cNvSpPr txBox="1"/>
            <p:nvPr/>
          </p:nvSpPr>
          <p:spPr>
            <a:xfrm>
              <a:off x="910939" y="2723179"/>
              <a:ext cx="4722768" cy="707886"/>
            </a:xfrm>
            <a:prstGeom prst="rect">
              <a:avLst/>
            </a:prstGeom>
            <a:noFill/>
          </p:spPr>
          <p:txBody>
            <a:bodyPr wrap="none" rtlCol="0">
              <a:spAutoFit/>
            </a:bodyPr>
            <a:lstStyle/>
            <a:p>
              <a:pPr lvl="0">
                <a:defRPr/>
              </a:pPr>
              <a:r>
                <a:rPr kumimoji="0" lang="en-US" sz="2000" b="1" i="0" strike="noStrike" kern="1200" cap="none" spc="0" normalizeH="0" baseline="0" noProof="0" dirty="0">
                  <a:ln>
                    <a:noFill/>
                  </a:ln>
                  <a:solidFill>
                    <a:srgbClr val="38143D"/>
                  </a:solidFill>
                  <a:effectLst/>
                  <a:uLnTx/>
                  <a:uFillTx/>
                  <a:latin typeface="Metropolis" panose="00000500000000000000" pitchFamily="50" charset="0"/>
                </a:rPr>
                <a:t>Register for free </a:t>
              </a:r>
              <a:r>
                <a:rPr lang="en-US" sz="2000" b="1" dirty="0">
                  <a:solidFill>
                    <a:srgbClr val="38143D"/>
                  </a:solidFill>
                  <a:latin typeface="Metropolis" panose="00000500000000000000" pitchFamily="50" charset="0"/>
                </a:rPr>
                <a:t>at / </a:t>
              </a:r>
              <a:r>
                <a:rPr lang="en-US" sz="2000" b="1" dirty="0" err="1">
                  <a:solidFill>
                    <a:srgbClr val="38143D"/>
                  </a:solidFill>
                  <a:latin typeface="Metropolis" panose="00000500000000000000" pitchFamily="50" charset="0"/>
                </a:rPr>
                <a:t>Inscrivez-vous</a:t>
              </a:r>
              <a:r>
                <a:rPr lang="en-US" sz="2000" b="1" dirty="0">
                  <a:solidFill>
                    <a:srgbClr val="38143D"/>
                  </a:solidFill>
                  <a:latin typeface="Metropolis" panose="00000500000000000000" pitchFamily="50" charset="0"/>
                </a:rPr>
                <a:t> </a:t>
              </a:r>
            </a:p>
            <a:p>
              <a:pPr lvl="0" algn="ctr">
                <a:defRPr/>
              </a:pPr>
              <a:r>
                <a:rPr lang="en-US" sz="2000" b="1" dirty="0" err="1">
                  <a:solidFill>
                    <a:srgbClr val="38143D"/>
                  </a:solidFill>
                  <a:latin typeface="Metropolis" panose="00000500000000000000" pitchFamily="50" charset="0"/>
                </a:rPr>
                <a:t>gratuitement</a:t>
              </a:r>
              <a:r>
                <a:rPr lang="en-US" sz="2000" b="1" dirty="0">
                  <a:solidFill>
                    <a:srgbClr val="38143D"/>
                  </a:solidFill>
                  <a:latin typeface="Metropolis" panose="00000500000000000000" pitchFamily="50" charset="0"/>
                </a:rPr>
                <a:t> :</a:t>
              </a:r>
            </a:p>
          </p:txBody>
        </p:sp>
      </p:grpSp>
      <p:grpSp>
        <p:nvGrpSpPr>
          <p:cNvPr id="16" name="Group 15">
            <a:extLst>
              <a:ext uri="{FF2B5EF4-FFF2-40B4-BE49-F238E27FC236}">
                <a16:creationId xmlns:a16="http://schemas.microsoft.com/office/drawing/2014/main" id="{5CEC84BD-AF88-4A4F-8693-A66B32D0FC2C}"/>
              </a:ext>
            </a:extLst>
          </p:cNvPr>
          <p:cNvGrpSpPr/>
          <p:nvPr/>
        </p:nvGrpSpPr>
        <p:grpSpPr>
          <a:xfrm>
            <a:off x="6362331" y="351000"/>
            <a:ext cx="5378469" cy="6156000"/>
            <a:chOff x="6343281" y="502721"/>
            <a:chExt cx="5378469" cy="6156000"/>
          </a:xfrm>
        </p:grpSpPr>
        <p:sp>
          <p:nvSpPr>
            <p:cNvPr id="5" name="Rectangle 4">
              <a:extLst>
                <a:ext uri="{FF2B5EF4-FFF2-40B4-BE49-F238E27FC236}">
                  <a16:creationId xmlns:a16="http://schemas.microsoft.com/office/drawing/2014/main" id="{FDA903D5-83C0-44D7-AE5F-EA5DA82007AF}"/>
                </a:ext>
              </a:extLst>
            </p:cNvPr>
            <p:cNvSpPr/>
            <p:nvPr/>
          </p:nvSpPr>
          <p:spPr>
            <a:xfrm>
              <a:off x="6429750" y="502721"/>
              <a:ext cx="5292000" cy="61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descr="Logo&#10;&#10;Description automatically generated">
              <a:extLst>
                <a:ext uri="{FF2B5EF4-FFF2-40B4-BE49-F238E27FC236}">
                  <a16:creationId xmlns:a16="http://schemas.microsoft.com/office/drawing/2014/main" id="{DA602B11-9615-46BF-88C5-4A775C3350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7117" y="701785"/>
              <a:ext cx="2746300" cy="2413715"/>
            </a:xfrm>
            <a:prstGeom prst="rect">
              <a:avLst/>
            </a:prstGeom>
          </p:spPr>
        </p:pic>
        <p:pic>
          <p:nvPicPr>
            <p:cNvPr id="11" name="Picture 2" descr="RISE - Recherche sur l'impact de la formation des professionnels de la santé et des services sociaux">
              <a:extLst>
                <a:ext uri="{FF2B5EF4-FFF2-40B4-BE49-F238E27FC236}">
                  <a16:creationId xmlns:a16="http://schemas.microsoft.com/office/drawing/2014/main" id="{8917D20F-0F0B-403E-86C8-7FEF45D22A2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156"/>
            <a:stretch/>
          </p:blipFill>
          <p:spPr bwMode="auto">
            <a:xfrm>
              <a:off x="9190784" y="2214023"/>
              <a:ext cx="2180391" cy="6642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B727FDC0-41FE-42F0-90F2-52FDF4D90E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046"/>
            <a:stretch/>
          </p:blipFill>
          <p:spPr>
            <a:xfrm>
              <a:off x="8900358" y="728074"/>
              <a:ext cx="2688124" cy="1818096"/>
            </a:xfrm>
            <a:prstGeom prst="rect">
              <a:avLst/>
            </a:prstGeom>
          </p:spPr>
        </p:pic>
        <p:sp>
          <p:nvSpPr>
            <p:cNvPr id="13" name="TextBox 12">
              <a:extLst>
                <a:ext uri="{FF2B5EF4-FFF2-40B4-BE49-F238E27FC236}">
                  <a16:creationId xmlns:a16="http://schemas.microsoft.com/office/drawing/2014/main" id="{249FB30B-C135-4738-B079-2FC3AFD64BF3}"/>
                </a:ext>
              </a:extLst>
            </p:cNvPr>
            <p:cNvSpPr txBox="1"/>
            <p:nvPr/>
          </p:nvSpPr>
          <p:spPr>
            <a:xfrm>
              <a:off x="6343281" y="3231011"/>
              <a:ext cx="5364256"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5D63"/>
                </a:solidFill>
                <a:effectLst/>
                <a:uLnTx/>
                <a:uFillTx/>
                <a:latin typeface="Metropolis" panose="000005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D63"/>
                  </a:solidFill>
                  <a:effectLst/>
                  <a:uLnTx/>
                  <a:uFillTx/>
                  <a:latin typeface="Metropolis" panose="00000500000000000000" pitchFamily="50" charset="0"/>
                  <a:ea typeface="+mn-ea"/>
                  <a:cs typeface="+mn-cs"/>
                </a:rPr>
                <a:t>https://riseproject.mcmaster.ca/ </a:t>
              </a:r>
              <a:endParaRPr kumimoji="0" lang="en-US" sz="1400" b="1" i="0" u="none" strike="noStrike" kern="1200" cap="none" spc="0" normalizeH="0" baseline="0" noProof="0" dirty="0">
                <a:ln>
                  <a:noFill/>
                </a:ln>
                <a:solidFill>
                  <a:srgbClr val="005D63"/>
                </a:solidFill>
                <a:effectLst/>
                <a:uLnTx/>
                <a:uFillTx/>
                <a:latin typeface="Metropolis" panose="000005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5D63"/>
                </a:solidFill>
                <a:effectLst/>
                <a:uLnTx/>
                <a:uFillTx/>
                <a:latin typeface="Metropolis" panose="00000500000000000000" pitchFamily="50" charset="0"/>
                <a:ea typeface="+mn-ea"/>
                <a:cs typeface="+mn-cs"/>
              </a:endParaRPr>
            </a:p>
            <a:p>
              <a:pPr algn="ctr">
                <a:defRPr/>
              </a:pPr>
              <a:r>
                <a:rPr kumimoji="0" lang="en-US" sz="2000" b="1" i="0" u="none" strike="noStrike" kern="1200" cap="none" spc="0" normalizeH="0" baseline="0" noProof="0" dirty="0">
                  <a:ln>
                    <a:noFill/>
                  </a:ln>
                  <a:solidFill>
                    <a:srgbClr val="005D63"/>
                  </a:solidFill>
                  <a:effectLst/>
                  <a:uLnTx/>
                  <a:uFillTx/>
                  <a:latin typeface="Metropolis" panose="00000500000000000000" pitchFamily="50" charset="0"/>
                  <a:ea typeface="+mn-ea"/>
                  <a:cs typeface="+mn-cs"/>
                </a:rPr>
                <a:t>For more information, contact /</a:t>
              </a:r>
              <a:r>
                <a:rPr kumimoji="0" lang="en-US" sz="2000" b="1" i="0" u="none" strike="noStrike" kern="1200" cap="none" spc="0" normalizeH="0" noProof="0" dirty="0">
                  <a:ln>
                    <a:noFill/>
                  </a:ln>
                  <a:solidFill>
                    <a:srgbClr val="005D63"/>
                  </a:solidFill>
                  <a:effectLst/>
                  <a:uLnTx/>
                  <a:uFillTx/>
                  <a:latin typeface="Metropolis" panose="00000500000000000000" pitchFamily="50" charset="0"/>
                  <a:ea typeface="+mn-ea"/>
                  <a:cs typeface="+mn-cs"/>
                </a:rPr>
                <a:t>                  </a:t>
              </a:r>
              <a:r>
                <a:rPr lang="fr-CA" sz="2000" b="1" dirty="0">
                  <a:solidFill>
                    <a:srgbClr val="005D63"/>
                  </a:solidFill>
                  <a:latin typeface="Metropolis" panose="00000500000000000000" pitchFamily="50" charset="0"/>
                </a:rPr>
                <a:t>Pour de plus amples renseignements, communiquez avec :</a:t>
              </a:r>
              <a:r>
                <a:rPr kumimoji="0" lang="en-US" sz="2000" b="1" i="0" u="none" strike="noStrike" kern="1200" cap="none" spc="0" normalizeH="0" baseline="0" noProof="0" dirty="0">
                  <a:ln>
                    <a:noFill/>
                  </a:ln>
                  <a:solidFill>
                    <a:srgbClr val="005D63"/>
                  </a:solidFill>
                  <a:effectLst/>
                  <a:uLnTx/>
                  <a:uFillTx/>
                  <a:latin typeface="Metropolis" panose="00000500000000000000" pitchFamily="50" charset="0"/>
                  <a:ea typeface="+mn-ea"/>
                  <a:cs typeface="+mn-cs"/>
                </a:rPr>
                <a:t> </a:t>
              </a:r>
            </a:p>
            <a:p>
              <a:pPr algn="ctr">
                <a:defRPr/>
              </a:pPr>
              <a:endParaRPr kumimoji="0" lang="en-US" sz="2000" b="1" i="0" u="none" strike="noStrike" kern="1200" cap="none" spc="0" normalizeH="0" baseline="0" noProof="0" dirty="0">
                <a:ln>
                  <a:noFill/>
                </a:ln>
                <a:solidFill>
                  <a:srgbClr val="005D63"/>
                </a:solidFill>
                <a:effectLst/>
                <a:uLnTx/>
                <a:uFillTx/>
                <a:latin typeface="Metropolis" panose="000005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D63"/>
                  </a:solidFill>
                  <a:effectLst/>
                  <a:uLnTx/>
                  <a:uFillTx/>
                  <a:latin typeface="Metropolis" panose="00000500000000000000" pitchFamily="50" charset="0"/>
                  <a:ea typeface="+mn-ea"/>
                  <a:cs typeface="+mn-cs"/>
                </a:rPr>
                <a:t>Melissa Kimber,</a:t>
              </a:r>
              <a:r>
                <a:rPr kumimoji="0" lang="en-US" sz="2000" b="1" i="0" u="none" strike="noStrike" kern="1200" cap="none" spc="0" normalizeH="0" noProof="0" dirty="0">
                  <a:ln>
                    <a:noFill/>
                  </a:ln>
                  <a:solidFill>
                    <a:srgbClr val="005D63"/>
                  </a:solidFill>
                  <a:effectLst/>
                  <a:uLnTx/>
                  <a:uFillTx/>
                  <a:latin typeface="Metropolis" panose="00000500000000000000" pitchFamily="50" charset="0"/>
                  <a:ea typeface="+mn-ea"/>
                  <a:cs typeface="+mn-cs"/>
                </a:rPr>
                <a:t> </a:t>
              </a:r>
              <a:r>
                <a:rPr kumimoji="0" lang="en-US" sz="2000" b="1" i="0" u="none" strike="noStrike" kern="1200" cap="none" spc="0" normalizeH="0" baseline="0" noProof="0" dirty="0">
                  <a:ln>
                    <a:noFill/>
                  </a:ln>
                  <a:solidFill>
                    <a:srgbClr val="005D63"/>
                  </a:solidFill>
                  <a:effectLst/>
                  <a:uLnTx/>
                  <a:uFillTx/>
                  <a:latin typeface="Metropolis" panose="00000500000000000000" pitchFamily="50" charset="0"/>
                  <a:ea typeface="+mn-ea"/>
                  <a:cs typeface="+mn-cs"/>
                </a:rPr>
                <a:t>riseproject@mcmaster.ca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5D63"/>
                </a:solidFill>
                <a:effectLst/>
                <a:uLnTx/>
                <a:uFillTx/>
                <a:latin typeface="Metropolis" panose="000005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D63"/>
                  </a:solidFill>
                  <a:effectLst/>
                  <a:uLnTx/>
                  <a:uFillTx/>
                  <a:latin typeface="Metropolis" panose="00000500000000000000" pitchFamily="50" charset="0"/>
                  <a:ea typeface="+mn-ea"/>
                  <a:cs typeface="+mn-cs"/>
                </a:rPr>
                <a:t>@RISE_McMaster</a:t>
              </a:r>
              <a:endParaRPr kumimoji="0" lang="en-CA" sz="2000" b="1" i="0" u="none" strike="noStrike" kern="1200" cap="none" spc="0" normalizeH="0" baseline="0" noProof="0" dirty="0">
                <a:ln>
                  <a:noFill/>
                </a:ln>
                <a:solidFill>
                  <a:srgbClr val="005D63"/>
                </a:solidFill>
                <a:effectLst/>
                <a:uLnTx/>
                <a:uFillTx/>
                <a:latin typeface="Metropolis" panose="00000500000000000000" pitchFamily="50" charset="0"/>
                <a:ea typeface="+mn-ea"/>
                <a:cs typeface="+mn-cs"/>
              </a:endParaRPr>
            </a:p>
          </p:txBody>
        </p:sp>
      </p:grpSp>
    </p:spTree>
    <p:extLst>
      <p:ext uri="{BB962C8B-B14F-4D97-AF65-F5344CB8AC3E}">
        <p14:creationId xmlns:p14="http://schemas.microsoft.com/office/powerpoint/2010/main" val="709893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able, cake, food, birthday&#10;&#10;Description automatically generated">
            <a:extLst>
              <a:ext uri="{FF2B5EF4-FFF2-40B4-BE49-F238E27FC236}">
                <a16:creationId xmlns:a16="http://schemas.microsoft.com/office/drawing/2014/main" id="{7AF9D959-8909-42AF-8D42-726027BEEFDB}"/>
              </a:ext>
            </a:extLst>
          </p:cNvPr>
          <p:cNvPicPr>
            <a:picLocks noChangeAspect="1"/>
          </p:cNvPicPr>
          <p:nvPr/>
        </p:nvPicPr>
        <p:blipFill rotWithShape="1">
          <a:blip r:embed="rId3">
            <a:extLst>
              <a:ext uri="{28A0092B-C50C-407E-A947-70E740481C1C}">
                <a14:useLocalDpi xmlns:a14="http://schemas.microsoft.com/office/drawing/2010/main" val="0"/>
              </a:ext>
            </a:extLst>
          </a:blip>
          <a:srcRect t="7730" b="17270"/>
          <a:stretch/>
        </p:blipFill>
        <p:spPr>
          <a:xfrm>
            <a:off x="0" y="10"/>
            <a:ext cx="12191980" cy="6857990"/>
          </a:xfrm>
          <a:prstGeom prst="rect">
            <a:avLst/>
          </a:prstGeom>
        </p:spPr>
      </p:pic>
      <p:sp>
        <p:nvSpPr>
          <p:cNvPr id="14" name="Freeform: Shape 13">
            <a:extLst>
              <a:ext uri="{FF2B5EF4-FFF2-40B4-BE49-F238E27FC236}">
                <a16:creationId xmlns:a16="http://schemas.microsoft.com/office/drawing/2014/main" id="{2E8F4267-8F09-4862-9D16-E1CB530D48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374" y="988990"/>
            <a:ext cx="6227626" cy="5869010"/>
          </a:xfrm>
          <a:custGeom>
            <a:avLst/>
            <a:gdLst>
              <a:gd name="connsiteX0" fmla="*/ 4279392 w 6227626"/>
              <a:gd name="connsiteY0" fmla="*/ 0 h 5869010"/>
              <a:gd name="connsiteX1" fmla="*/ 6087757 w 6227626"/>
              <a:gd name="connsiteY1" fmla="*/ 399734 h 5869010"/>
              <a:gd name="connsiteX2" fmla="*/ 6227626 w 6227626"/>
              <a:gd name="connsiteY2" fmla="*/ 470299 h 5869010"/>
              <a:gd name="connsiteX3" fmla="*/ 6227626 w 6227626"/>
              <a:gd name="connsiteY3" fmla="*/ 5869010 h 5869010"/>
              <a:gd name="connsiteX4" fmla="*/ 305640 w 6227626"/>
              <a:gd name="connsiteY4" fmla="*/ 5869010 h 5869010"/>
              <a:gd name="connsiteX5" fmla="*/ 296834 w 6227626"/>
              <a:gd name="connsiteY5" fmla="*/ 5848538 h 5869010"/>
              <a:gd name="connsiteX6" fmla="*/ 0 w 6227626"/>
              <a:gd name="connsiteY6" fmla="*/ 4279392 h 5869010"/>
              <a:gd name="connsiteX7" fmla="*/ 4279392 w 6227626"/>
              <a:gd name="connsiteY7" fmla="*/ 0 h 586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7626" h="5869010">
                <a:moveTo>
                  <a:pt x="4279392" y="0"/>
                </a:moveTo>
                <a:cubicBezTo>
                  <a:pt x="4925646" y="0"/>
                  <a:pt x="5538441" y="143252"/>
                  <a:pt x="6087757" y="399734"/>
                </a:cubicBezTo>
                <a:lnTo>
                  <a:pt x="6227626" y="470299"/>
                </a:lnTo>
                <a:lnTo>
                  <a:pt x="6227626" y="5869010"/>
                </a:lnTo>
                <a:lnTo>
                  <a:pt x="305640" y="5869010"/>
                </a:lnTo>
                <a:lnTo>
                  <a:pt x="296834" y="5848538"/>
                </a:lnTo>
                <a:cubicBezTo>
                  <a:pt x="105247" y="5362675"/>
                  <a:pt x="0" y="4833324"/>
                  <a:pt x="0" y="4279392"/>
                </a:cubicBezTo>
                <a:cubicBezTo>
                  <a:pt x="0" y="1915949"/>
                  <a:pt x="1915949" y="0"/>
                  <a:pt x="4279392"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6" name="Freeform: Shape 15">
            <a:extLst>
              <a:ext uri="{FF2B5EF4-FFF2-40B4-BE49-F238E27FC236}">
                <a16:creationId xmlns:a16="http://schemas.microsoft.com/office/drawing/2014/main" id="{8E74D013-6AA3-44E4-A5DD-EEC2168982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8968" y="1153582"/>
            <a:ext cx="6063033" cy="5704418"/>
          </a:xfrm>
          <a:custGeom>
            <a:avLst/>
            <a:gdLst>
              <a:gd name="connsiteX0" fmla="*/ 4114799 w 6063033"/>
              <a:gd name="connsiteY0" fmla="*/ 0 h 5704418"/>
              <a:gd name="connsiteX1" fmla="*/ 6010208 w 6063033"/>
              <a:gd name="connsiteY1" fmla="*/ 461583 h 5704418"/>
              <a:gd name="connsiteX2" fmla="*/ 6063033 w 6063033"/>
              <a:gd name="connsiteY2" fmla="*/ 491321 h 5704418"/>
              <a:gd name="connsiteX3" fmla="*/ 6063033 w 6063033"/>
              <a:gd name="connsiteY3" fmla="*/ 5704418 h 5704418"/>
              <a:gd name="connsiteX4" fmla="*/ 320183 w 6063033"/>
              <a:gd name="connsiteY4" fmla="*/ 5704418 h 5704418"/>
              <a:gd name="connsiteX5" fmla="*/ 285416 w 6063033"/>
              <a:gd name="connsiteY5" fmla="*/ 5623594 h 5704418"/>
              <a:gd name="connsiteX6" fmla="*/ 0 w 6063033"/>
              <a:gd name="connsiteY6" fmla="*/ 4114800 h 5704418"/>
              <a:gd name="connsiteX7" fmla="*/ 4114799 w 6063033"/>
              <a:gd name="connsiteY7" fmla="*/ 0 h 5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3033" h="5704418">
                <a:moveTo>
                  <a:pt x="4114799" y="0"/>
                </a:moveTo>
                <a:cubicBezTo>
                  <a:pt x="4798337" y="0"/>
                  <a:pt x="5442947" y="166668"/>
                  <a:pt x="6010208" y="461583"/>
                </a:cubicBezTo>
                <a:lnTo>
                  <a:pt x="6063033" y="491321"/>
                </a:lnTo>
                <a:lnTo>
                  <a:pt x="6063033" y="5704418"/>
                </a:lnTo>
                <a:lnTo>
                  <a:pt x="320183" y="5704418"/>
                </a:lnTo>
                <a:lnTo>
                  <a:pt x="285416" y="5623594"/>
                </a:lnTo>
                <a:cubicBezTo>
                  <a:pt x="101198" y="5156418"/>
                  <a:pt x="0" y="4647427"/>
                  <a:pt x="0" y="4114800"/>
                </a:cubicBezTo>
                <a:cubicBezTo>
                  <a:pt x="0" y="1842259"/>
                  <a:pt x="1842258" y="0"/>
                  <a:pt x="4114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TextBox 9">
            <a:extLst>
              <a:ext uri="{FF2B5EF4-FFF2-40B4-BE49-F238E27FC236}">
                <a16:creationId xmlns:a16="http://schemas.microsoft.com/office/drawing/2014/main" id="{2B3572A0-8C1D-443D-8EBB-B62F54D64D36}"/>
              </a:ext>
            </a:extLst>
          </p:cNvPr>
          <p:cNvSpPr txBox="1"/>
          <p:nvPr/>
        </p:nvSpPr>
        <p:spPr>
          <a:xfrm>
            <a:off x="6359324" y="3923495"/>
            <a:ext cx="5832676" cy="1815882"/>
          </a:xfrm>
          <a:prstGeom prst="rect">
            <a:avLst/>
          </a:prstGeom>
          <a:noFill/>
        </p:spPr>
        <p:txBody>
          <a:bodyPr wrap="square">
            <a:spAutoFit/>
          </a:bodyPr>
          <a:lstStyle/>
          <a:p>
            <a:r>
              <a:rPr kumimoji="0" lang="en-US" sz="2800" b="0" i="0" u="none" strike="noStrike" kern="1200" cap="none" spc="0" normalizeH="0" baseline="0" noProof="0" dirty="0">
                <a:ln>
                  <a:noFill/>
                </a:ln>
                <a:solidFill>
                  <a:srgbClr val="38143D"/>
                </a:solidFill>
                <a:effectLst/>
                <a:uLnTx/>
                <a:uFillTx/>
                <a:latin typeface="Metropolis Semi Bold" panose="00000700000000000000" pitchFamily="50" charset="0"/>
                <a:ea typeface="+mj-ea"/>
                <a:cs typeface="+mj-cs"/>
              </a:rPr>
              <a:t>Child maltreatment overview </a:t>
            </a:r>
          </a:p>
          <a:p>
            <a:r>
              <a:rPr kumimoji="0" lang="en-US" sz="2800" b="0" i="0" u="none" strike="noStrike" kern="1200" cap="none" spc="0" normalizeH="0" baseline="0" noProof="0" dirty="0">
                <a:ln>
                  <a:noFill/>
                </a:ln>
                <a:solidFill>
                  <a:srgbClr val="38143D"/>
                </a:solidFill>
                <a:effectLst/>
                <a:uLnTx/>
                <a:uFillTx/>
                <a:latin typeface="Metropolis Semi Bold" panose="00000700000000000000" pitchFamily="50" charset="0"/>
                <a:ea typeface="+mj-ea"/>
                <a:cs typeface="+mj-cs"/>
              </a:rPr>
              <a:t/>
            </a:r>
            <a:br>
              <a:rPr kumimoji="0" lang="en-US" sz="2800" b="0" i="0" u="none" strike="noStrike" kern="1200" cap="none" spc="0" normalizeH="0" baseline="0" noProof="0" dirty="0">
                <a:ln>
                  <a:noFill/>
                </a:ln>
                <a:solidFill>
                  <a:srgbClr val="38143D"/>
                </a:solidFill>
                <a:effectLst/>
                <a:uLnTx/>
                <a:uFillTx/>
                <a:latin typeface="Metropolis Semi Bold" panose="00000700000000000000" pitchFamily="50" charset="0"/>
                <a:ea typeface="+mj-ea"/>
                <a:cs typeface="+mj-cs"/>
              </a:rPr>
            </a:br>
            <a:r>
              <a:rPr kumimoji="0" lang="en-US" sz="2800" b="0" i="0" u="none" strike="noStrike" kern="1200" cap="none" spc="0" normalizeH="0" baseline="0" noProof="0" dirty="0">
                <a:ln>
                  <a:noFill/>
                </a:ln>
                <a:solidFill>
                  <a:srgbClr val="38143D"/>
                </a:solidFill>
                <a:effectLst/>
                <a:uLnTx/>
                <a:uFillTx/>
                <a:latin typeface="Metropolis Semi Bold" panose="00000700000000000000" pitchFamily="50" charset="0"/>
                <a:ea typeface="+mj-ea"/>
                <a:cs typeface="+mj-cs"/>
              </a:rPr>
              <a:t>Aperçu de la </a:t>
            </a:r>
            <a:r>
              <a:rPr kumimoji="0" lang="en-US" sz="2800" b="0" i="0" u="none" strike="noStrike" kern="1200" cap="none" spc="0" normalizeH="0" baseline="0" noProof="0" dirty="0" err="1">
                <a:ln>
                  <a:noFill/>
                </a:ln>
                <a:solidFill>
                  <a:srgbClr val="38143D"/>
                </a:solidFill>
                <a:effectLst/>
                <a:uLnTx/>
                <a:uFillTx/>
                <a:latin typeface="Metropolis Semi Bold" panose="00000700000000000000" pitchFamily="50" charset="0"/>
                <a:ea typeface="+mj-ea"/>
                <a:cs typeface="+mj-cs"/>
              </a:rPr>
              <a:t>maltraitance</a:t>
            </a:r>
            <a:r>
              <a:rPr kumimoji="0" lang="en-US" sz="2800" b="0" i="0" u="none" strike="noStrike" kern="1200" cap="none" spc="0" normalizeH="0" baseline="0" noProof="0" dirty="0">
                <a:ln>
                  <a:noFill/>
                </a:ln>
                <a:solidFill>
                  <a:srgbClr val="38143D"/>
                </a:solidFill>
                <a:effectLst/>
                <a:uLnTx/>
                <a:uFillTx/>
                <a:latin typeface="Metropolis Semi Bold" panose="00000700000000000000" pitchFamily="50" charset="0"/>
                <a:ea typeface="+mj-ea"/>
                <a:cs typeface="+mj-cs"/>
              </a:rPr>
              <a:t> </a:t>
            </a:r>
            <a:r>
              <a:rPr kumimoji="0" lang="en-US" sz="2800" b="0" i="0" u="none" strike="noStrike" kern="1200" cap="none" spc="0" normalizeH="0" baseline="0" noProof="0" dirty="0" err="1">
                <a:ln>
                  <a:noFill/>
                </a:ln>
                <a:solidFill>
                  <a:srgbClr val="38143D"/>
                </a:solidFill>
                <a:effectLst/>
                <a:uLnTx/>
                <a:uFillTx/>
                <a:latin typeface="Metropolis Semi Bold" panose="00000700000000000000" pitchFamily="50" charset="0"/>
                <a:ea typeface="+mj-ea"/>
                <a:cs typeface="+mj-cs"/>
              </a:rPr>
              <a:t>envers</a:t>
            </a:r>
            <a:r>
              <a:rPr kumimoji="0" lang="en-US" sz="2800" b="0" i="0" u="none" strike="noStrike" kern="1200" cap="none" spc="0" normalizeH="0" baseline="0" noProof="0" dirty="0">
                <a:ln>
                  <a:noFill/>
                </a:ln>
                <a:solidFill>
                  <a:srgbClr val="38143D"/>
                </a:solidFill>
                <a:effectLst/>
                <a:uLnTx/>
                <a:uFillTx/>
                <a:latin typeface="Metropolis Semi Bold" panose="00000700000000000000" pitchFamily="50" charset="0"/>
                <a:ea typeface="+mj-ea"/>
                <a:cs typeface="+mj-cs"/>
              </a:rPr>
              <a:t> les enfants</a:t>
            </a:r>
            <a:endParaRPr lang="en-CA" dirty="0">
              <a:latin typeface="Metropolis Semi Bold" panose="00000700000000000000" pitchFamily="50" charset="0"/>
            </a:endParaRPr>
          </a:p>
        </p:txBody>
      </p:sp>
      <p:cxnSp>
        <p:nvCxnSpPr>
          <p:cNvPr id="3" name="Straight Connector 2">
            <a:extLst>
              <a:ext uri="{FF2B5EF4-FFF2-40B4-BE49-F238E27FC236}">
                <a16:creationId xmlns:a16="http://schemas.microsoft.com/office/drawing/2014/main" id="{854B3857-0499-4AE8-A9E2-DA2F02BDE806}"/>
              </a:ext>
            </a:extLst>
          </p:cNvPr>
          <p:cNvCxnSpPr>
            <a:cxnSpLocks/>
          </p:cNvCxnSpPr>
          <p:nvPr/>
        </p:nvCxnSpPr>
        <p:spPr>
          <a:xfrm>
            <a:off x="6455384" y="4671772"/>
            <a:ext cx="16668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81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9E5E3-A207-428F-B391-9F93A83A2270}"/>
              </a:ext>
            </a:extLst>
          </p:cNvPr>
          <p:cNvPicPr>
            <a:picLocks noChangeAspect="1"/>
          </p:cNvPicPr>
          <p:nvPr/>
        </p:nvPicPr>
        <p:blipFill rotWithShape="1">
          <a:blip r:embed="rId3">
            <a:alphaModFix/>
          </a:blip>
          <a:srcRect l="29758" r="8006" b="-1"/>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4" name="Title 1">
            <a:extLst>
              <a:ext uri="{FF2B5EF4-FFF2-40B4-BE49-F238E27FC236}">
                <a16:creationId xmlns:a16="http://schemas.microsoft.com/office/drawing/2014/main" id="{5FE95C60-A4CD-4D46-9CBE-39A3ADE4FA88}"/>
              </a:ext>
            </a:extLst>
          </p:cNvPr>
          <p:cNvSpPr txBox="1">
            <a:spLocks/>
          </p:cNvSpPr>
          <p:nvPr/>
        </p:nvSpPr>
        <p:spPr>
          <a:xfrm>
            <a:off x="262033" y="387157"/>
            <a:ext cx="6005377" cy="13116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spcAft>
                <a:spcPts val="600"/>
              </a:spcAft>
              <a:defRPr/>
            </a:pPr>
            <a:r>
              <a:rPr kumimoji="0" lang="en-US" sz="2800" b="0" i="0" u="none" strike="noStrike" cap="none" spc="0" normalizeH="0" baseline="0" noProof="0" dirty="0">
                <a:ln>
                  <a:noFill/>
                </a:ln>
                <a:effectLst/>
                <a:uLnTx/>
                <a:uFillTx/>
                <a:latin typeface="Metropolis Semi Bold" panose="00000700000000000000" pitchFamily="50" charset="0"/>
              </a:rPr>
              <a:t>Child</a:t>
            </a:r>
            <a:r>
              <a:rPr kumimoji="0" lang="en-US" sz="2800" b="1" i="0" u="none" strike="noStrike" cap="none" spc="0" normalizeH="0" baseline="0" noProof="0" dirty="0">
                <a:ln>
                  <a:noFill/>
                </a:ln>
                <a:effectLst/>
                <a:uLnTx/>
                <a:uFillTx/>
                <a:latin typeface="Metropolis Semi Bold" panose="00000700000000000000" pitchFamily="50" charset="0"/>
              </a:rPr>
              <a:t> </a:t>
            </a:r>
            <a:r>
              <a:rPr kumimoji="0" lang="en-US" sz="2800" b="0" i="0" u="none" strike="noStrike" cap="none" spc="0" normalizeH="0" baseline="0" noProof="0" dirty="0">
                <a:ln>
                  <a:noFill/>
                </a:ln>
                <a:effectLst/>
                <a:uLnTx/>
                <a:uFillTx/>
                <a:latin typeface="Metropolis Semi Bold" panose="00000700000000000000" pitchFamily="50" charset="0"/>
              </a:rPr>
              <a:t>maltreatment /</a:t>
            </a:r>
            <a:r>
              <a:rPr kumimoji="0" lang="en-US" sz="2800" b="0" i="0" u="none" strike="noStrike" cap="none" spc="0" normalizeH="0" noProof="0" dirty="0">
                <a:ln>
                  <a:noFill/>
                </a:ln>
                <a:effectLst/>
                <a:uLnTx/>
                <a:uFillTx/>
                <a:latin typeface="Metropolis Semi Bold" panose="00000700000000000000" pitchFamily="50" charset="0"/>
              </a:rPr>
              <a:t>   </a:t>
            </a:r>
            <a:r>
              <a:rPr lang="en-US" sz="2800" b="0" dirty="0" err="1">
                <a:latin typeface="Metropolis Semi Bold" panose="00000700000000000000" pitchFamily="50" charset="0"/>
              </a:rPr>
              <a:t>Maltraitance</a:t>
            </a:r>
            <a:r>
              <a:rPr lang="en-US" sz="2800" b="0" dirty="0">
                <a:latin typeface="Metropolis Semi Bold" panose="00000700000000000000" pitchFamily="50" charset="0"/>
              </a:rPr>
              <a:t> </a:t>
            </a:r>
            <a:r>
              <a:rPr lang="en-US" sz="2800" b="0" dirty="0" err="1">
                <a:latin typeface="Metropolis Semi Bold" panose="00000700000000000000" pitchFamily="50" charset="0"/>
              </a:rPr>
              <a:t>envers</a:t>
            </a:r>
            <a:r>
              <a:rPr lang="en-US" sz="2800" b="0" dirty="0">
                <a:latin typeface="Metropolis Semi Bold" panose="00000700000000000000" pitchFamily="50" charset="0"/>
              </a:rPr>
              <a:t> les enfants</a:t>
            </a:r>
          </a:p>
        </p:txBody>
      </p:sp>
      <p:sp>
        <p:nvSpPr>
          <p:cNvPr id="5" name="TextBox 4">
            <a:extLst>
              <a:ext uri="{FF2B5EF4-FFF2-40B4-BE49-F238E27FC236}">
                <a16:creationId xmlns:a16="http://schemas.microsoft.com/office/drawing/2014/main" id="{536CAF3C-DD8D-4877-8BC2-970BD685A9A3}"/>
              </a:ext>
            </a:extLst>
          </p:cNvPr>
          <p:cNvSpPr txBox="1"/>
          <p:nvPr/>
        </p:nvSpPr>
        <p:spPr>
          <a:xfrm>
            <a:off x="262033" y="2265700"/>
            <a:ext cx="5273477" cy="3788830"/>
          </a:xfrm>
          <a:prstGeom prst="rect">
            <a:avLst/>
          </a:prstGeom>
        </p:spPr>
        <p:txBody>
          <a:bodyPr vert="horz" lIns="91440" tIns="45720" rIns="91440" bIns="45720" rtlCol="0" anchor="ctr">
            <a:noAutofit/>
          </a:bodyPr>
          <a:lstStyle/>
          <a:p>
            <a:pPr marL="342900" marR="0" lvl="0" indent="-228600" fontAlgn="auto">
              <a:lnSpc>
                <a:spcPct val="90000"/>
              </a:lnSpc>
              <a:spcBef>
                <a:spcPts val="0"/>
              </a:spcBef>
              <a:buClrTx/>
              <a:buSzTx/>
              <a:buFont typeface="Arial" panose="020B0604020202020204" pitchFamily="34" charset="0"/>
              <a:buChar char="•"/>
              <a:tabLst>
                <a:tab pos="457200" algn="l"/>
              </a:tabLst>
              <a:defRPr/>
            </a:pPr>
            <a:r>
              <a:rPr kumimoji="0" lang="en-US" sz="1600" b="0" i="0" u="none" strike="noStrike" cap="none" spc="0" normalizeH="0" baseline="0" noProof="0" dirty="0">
                <a:ln>
                  <a:noFill/>
                </a:ln>
                <a:effectLst/>
                <a:uLnTx/>
                <a:uFillTx/>
                <a:latin typeface="Metropolis" panose="00000500000000000000" pitchFamily="50" charset="0"/>
              </a:rPr>
              <a:t>Refers to inflicting harm on a child and also failing to protect them from harm.</a:t>
            </a:r>
          </a:p>
          <a:p>
            <a:pPr marL="114300" marR="0" lvl="0" indent="-228600" fontAlgn="auto">
              <a:lnSpc>
                <a:spcPct val="90000"/>
              </a:lnSpc>
              <a:spcBef>
                <a:spcPts val="0"/>
              </a:spcBef>
              <a:buClrTx/>
              <a:buSzTx/>
              <a:buFont typeface="Arial" panose="020B0604020202020204" pitchFamily="34" charset="0"/>
              <a:buChar char="•"/>
              <a:tabLst>
                <a:tab pos="457200" algn="l"/>
              </a:tabLst>
              <a:defRPr/>
            </a:pPr>
            <a:endParaRPr kumimoji="0" lang="en-US" sz="1600" b="0" i="0" u="none" strike="noStrike" cap="none" spc="0" normalizeH="0" baseline="0" noProof="0" dirty="0">
              <a:ln>
                <a:noFill/>
              </a:ln>
              <a:effectLst/>
              <a:uLnTx/>
              <a:uFillTx/>
              <a:latin typeface="Metropolis" panose="00000500000000000000" pitchFamily="50" charset="0"/>
            </a:endParaRPr>
          </a:p>
          <a:p>
            <a:pPr marL="342900" marR="0" lvl="0" indent="-228600" fontAlgn="auto">
              <a:lnSpc>
                <a:spcPct val="90000"/>
              </a:lnSpc>
              <a:spcBef>
                <a:spcPts val="0"/>
              </a:spcBef>
              <a:buClrTx/>
              <a:buSzTx/>
              <a:buFont typeface="Arial" panose="020B0604020202020204" pitchFamily="34" charset="0"/>
              <a:buChar char="•"/>
              <a:tabLst>
                <a:tab pos="457200" algn="l"/>
              </a:tabLst>
              <a:defRPr/>
            </a:pPr>
            <a:r>
              <a:rPr kumimoji="0" lang="en-US" sz="1600" b="0" i="0" u="none" strike="noStrike" cap="none" spc="0" normalizeH="0" baseline="0" noProof="0" dirty="0">
                <a:ln>
                  <a:noFill/>
                </a:ln>
                <a:effectLst/>
                <a:uLnTx/>
                <a:uFillTx/>
                <a:latin typeface="Metropolis" panose="00000500000000000000" pitchFamily="50" charset="0"/>
              </a:rPr>
              <a:t>Children may be abused by someone they know in a family or in an institutional or community setting or, more rarely, by someone they don’t know (e.g., through the internet).</a:t>
            </a:r>
          </a:p>
          <a:p>
            <a:pPr marL="114300" marR="0" lvl="0" fontAlgn="auto">
              <a:lnSpc>
                <a:spcPct val="90000"/>
              </a:lnSpc>
              <a:spcBef>
                <a:spcPts val="0"/>
              </a:spcBef>
              <a:buClrTx/>
              <a:buSzTx/>
              <a:tabLst>
                <a:tab pos="457200" algn="l"/>
              </a:tabLst>
              <a:defRPr/>
            </a:pPr>
            <a:endParaRPr lang="en-US" sz="1600" dirty="0">
              <a:latin typeface="Metropolis" panose="00000500000000000000" pitchFamily="50" charset="0"/>
            </a:endParaRPr>
          </a:p>
          <a:p>
            <a:pPr marL="342900" marR="0" lvl="0" indent="-228600" fontAlgn="auto">
              <a:lnSpc>
                <a:spcPct val="90000"/>
              </a:lnSpc>
              <a:spcBef>
                <a:spcPts val="0"/>
              </a:spcBef>
              <a:buClrTx/>
              <a:buSzTx/>
              <a:buFont typeface="Arial" panose="020B0604020202020204" pitchFamily="34" charset="0"/>
              <a:buChar char="•"/>
              <a:tabLst>
                <a:tab pos="457200" algn="l"/>
              </a:tabLst>
              <a:defRPr/>
            </a:pPr>
            <a:endParaRPr kumimoji="0" lang="en-US" sz="1600" b="0" i="0" u="none" strike="noStrike" cap="none" spc="0" normalizeH="0" baseline="0" noProof="0" dirty="0">
              <a:ln>
                <a:noFill/>
              </a:ln>
              <a:effectLst/>
              <a:uLnTx/>
              <a:uFillTx/>
              <a:latin typeface="Metropolis" panose="00000500000000000000" pitchFamily="50" charset="0"/>
            </a:endParaRPr>
          </a:p>
          <a:p>
            <a:pPr marL="342900" indent="-228600">
              <a:lnSpc>
                <a:spcPct val="90000"/>
              </a:lnSpc>
              <a:spcAft>
                <a:spcPts val="1800"/>
              </a:spcAft>
              <a:buFont typeface="Arial" panose="020B0604020202020204" pitchFamily="34" charset="0"/>
              <a:buChar char="•"/>
              <a:tabLst>
                <a:tab pos="457200" algn="l"/>
              </a:tabLst>
              <a:defRPr/>
            </a:pPr>
            <a:r>
              <a:rPr lang="en-US" sz="1600" dirty="0">
                <a:latin typeface="Metropolis" panose="00000500000000000000" pitchFamily="50" charset="0"/>
              </a:rPr>
              <a:t>Fait </a:t>
            </a:r>
            <a:r>
              <a:rPr lang="en-US" sz="1600" dirty="0" err="1">
                <a:latin typeface="Metropolis" panose="00000500000000000000" pitchFamily="50" charset="0"/>
              </a:rPr>
              <a:t>référence</a:t>
            </a:r>
            <a:r>
              <a:rPr lang="en-US" sz="1600" dirty="0">
                <a:latin typeface="Metropolis" panose="00000500000000000000" pitchFamily="50" charset="0"/>
              </a:rPr>
              <a:t> au fait </a:t>
            </a:r>
            <a:r>
              <a:rPr lang="en-US" sz="1600" dirty="0" err="1">
                <a:latin typeface="Metropolis" panose="00000500000000000000" pitchFamily="50" charset="0"/>
              </a:rPr>
              <a:t>d’infliger</a:t>
            </a:r>
            <a:r>
              <a:rPr lang="en-US" sz="1600" dirty="0">
                <a:latin typeface="Metropolis" panose="00000500000000000000" pitchFamily="50" charset="0"/>
              </a:rPr>
              <a:t> un </a:t>
            </a:r>
            <a:r>
              <a:rPr lang="en-US" sz="1600" dirty="0" err="1">
                <a:latin typeface="Metropolis" panose="00000500000000000000" pitchFamily="50" charset="0"/>
              </a:rPr>
              <a:t>préjudice</a:t>
            </a:r>
            <a:r>
              <a:rPr lang="en-US" sz="1600" dirty="0">
                <a:latin typeface="Metropolis" panose="00000500000000000000" pitchFamily="50" charset="0"/>
              </a:rPr>
              <a:t> à un enfant, et </a:t>
            </a:r>
            <a:r>
              <a:rPr lang="en-US" sz="1600" dirty="0" err="1">
                <a:latin typeface="Metropolis" panose="00000500000000000000" pitchFamily="50" charset="0"/>
              </a:rPr>
              <a:t>aussi</a:t>
            </a:r>
            <a:r>
              <a:rPr lang="en-US" sz="1600" dirty="0">
                <a:latin typeface="Metropolis" panose="00000500000000000000" pitchFamily="50" charset="0"/>
              </a:rPr>
              <a:t> au fait de ne pas le </a:t>
            </a:r>
            <a:r>
              <a:rPr lang="en-US" sz="1600" dirty="0" err="1">
                <a:latin typeface="Metropolis" panose="00000500000000000000" pitchFamily="50" charset="0"/>
              </a:rPr>
              <a:t>protéger</a:t>
            </a:r>
            <a:r>
              <a:rPr lang="en-US" sz="1600" dirty="0">
                <a:latin typeface="Metropolis" panose="00000500000000000000" pitchFamily="50" charset="0"/>
              </a:rPr>
              <a:t> </a:t>
            </a:r>
            <a:r>
              <a:rPr lang="en-US" sz="1600" dirty="0" err="1">
                <a:latin typeface="Metropolis" panose="00000500000000000000" pitchFamily="50" charset="0"/>
              </a:rPr>
              <a:t>contre</a:t>
            </a:r>
            <a:r>
              <a:rPr lang="en-US" sz="1600" dirty="0">
                <a:latin typeface="Metropolis" panose="00000500000000000000" pitchFamily="50" charset="0"/>
              </a:rPr>
              <a:t> un </a:t>
            </a:r>
            <a:r>
              <a:rPr lang="en-US" sz="1600" dirty="0" err="1">
                <a:latin typeface="Metropolis" panose="00000500000000000000" pitchFamily="50" charset="0"/>
              </a:rPr>
              <a:t>préjudice</a:t>
            </a:r>
            <a:r>
              <a:rPr lang="en-US" sz="1600" dirty="0">
                <a:latin typeface="Metropolis" panose="00000500000000000000" pitchFamily="50" charset="0"/>
              </a:rPr>
              <a:t>.</a:t>
            </a:r>
          </a:p>
          <a:p>
            <a:pPr marL="342900" indent="-228600">
              <a:lnSpc>
                <a:spcPct val="90000"/>
              </a:lnSpc>
              <a:spcAft>
                <a:spcPts val="1800"/>
              </a:spcAft>
              <a:buFont typeface="Arial" panose="020B0604020202020204" pitchFamily="34" charset="0"/>
              <a:buChar char="•"/>
              <a:tabLst>
                <a:tab pos="457200" algn="l"/>
              </a:tabLst>
              <a:defRPr/>
            </a:pPr>
            <a:r>
              <a:rPr lang="en-US" sz="1600" dirty="0">
                <a:latin typeface="Metropolis" panose="00000500000000000000" pitchFamily="50" charset="0"/>
              </a:rPr>
              <a:t>Les enfants </a:t>
            </a:r>
            <a:r>
              <a:rPr lang="en-US" sz="1600" dirty="0" err="1">
                <a:latin typeface="Metropolis" panose="00000500000000000000" pitchFamily="50" charset="0"/>
              </a:rPr>
              <a:t>peuvent</a:t>
            </a:r>
            <a:r>
              <a:rPr lang="en-US" sz="1600" dirty="0">
                <a:latin typeface="Metropolis" panose="00000500000000000000" pitchFamily="50" charset="0"/>
              </a:rPr>
              <a:t> </a:t>
            </a:r>
            <a:r>
              <a:rPr lang="en-US" sz="1600" dirty="0" err="1">
                <a:latin typeface="Metropolis" panose="00000500000000000000" pitchFamily="50" charset="0"/>
              </a:rPr>
              <a:t>être</a:t>
            </a:r>
            <a:r>
              <a:rPr lang="en-US" sz="1600" dirty="0">
                <a:latin typeface="Metropolis" panose="00000500000000000000" pitchFamily="50" charset="0"/>
              </a:rPr>
              <a:t> </a:t>
            </a:r>
            <a:r>
              <a:rPr lang="en-US" sz="1600" dirty="0" err="1">
                <a:latin typeface="Metropolis" panose="00000500000000000000" pitchFamily="50" charset="0"/>
              </a:rPr>
              <a:t>victimes</a:t>
            </a:r>
            <a:r>
              <a:rPr lang="en-US" sz="1600" dirty="0">
                <a:latin typeface="Metropolis" panose="00000500000000000000" pitchFamily="50" charset="0"/>
              </a:rPr>
              <a:t> de violence    de la part </a:t>
            </a:r>
            <a:r>
              <a:rPr lang="en-US" sz="1600" dirty="0" err="1">
                <a:latin typeface="Metropolis" panose="00000500000000000000" pitchFamily="50" charset="0"/>
              </a:rPr>
              <a:t>d’une</a:t>
            </a:r>
            <a:r>
              <a:rPr lang="en-US" sz="1600" dirty="0">
                <a:latin typeface="Metropolis" panose="00000500000000000000" pitchFamily="50" charset="0"/>
              </a:rPr>
              <a:t> </a:t>
            </a:r>
            <a:r>
              <a:rPr lang="en-US" sz="1600" dirty="0" err="1">
                <a:latin typeface="Metropolis" panose="00000500000000000000" pitchFamily="50" charset="0"/>
              </a:rPr>
              <a:t>personne</a:t>
            </a:r>
            <a:r>
              <a:rPr lang="en-US" sz="1600" dirty="0">
                <a:latin typeface="Metropolis" panose="00000500000000000000" pitchFamily="50" charset="0"/>
              </a:rPr>
              <a:t> </a:t>
            </a:r>
            <a:r>
              <a:rPr lang="en-US" sz="1600" dirty="0" err="1">
                <a:latin typeface="Metropolis" panose="00000500000000000000" pitchFamily="50" charset="0"/>
              </a:rPr>
              <a:t>qu’ils</a:t>
            </a:r>
            <a:r>
              <a:rPr lang="en-US" sz="1600" dirty="0">
                <a:latin typeface="Metropolis" panose="00000500000000000000" pitchFamily="50" charset="0"/>
              </a:rPr>
              <a:t> </a:t>
            </a:r>
            <a:r>
              <a:rPr lang="en-US" sz="1600" dirty="0" err="1">
                <a:latin typeface="Metropolis" panose="00000500000000000000" pitchFamily="50" charset="0"/>
              </a:rPr>
              <a:t>connaissent</a:t>
            </a:r>
            <a:r>
              <a:rPr lang="en-US" sz="1600" dirty="0">
                <a:latin typeface="Metropolis" panose="00000500000000000000" pitchFamily="50" charset="0"/>
              </a:rPr>
              <a:t>,   dans </a:t>
            </a:r>
            <a:r>
              <a:rPr lang="en-US" sz="1600" dirty="0" err="1">
                <a:latin typeface="Metropolis" panose="00000500000000000000" pitchFamily="50" charset="0"/>
              </a:rPr>
              <a:t>une</a:t>
            </a:r>
            <a:r>
              <a:rPr lang="en-US" sz="1600" dirty="0">
                <a:latin typeface="Metropolis" panose="00000500000000000000" pitchFamily="50" charset="0"/>
              </a:rPr>
              <a:t> </a:t>
            </a:r>
            <a:r>
              <a:rPr lang="en-US" sz="1600" dirty="0" err="1">
                <a:latin typeface="Metropolis" panose="00000500000000000000" pitchFamily="50" charset="0"/>
              </a:rPr>
              <a:t>famille</a:t>
            </a:r>
            <a:r>
              <a:rPr lang="en-US" sz="1600" dirty="0">
                <a:latin typeface="Metropolis" panose="00000500000000000000" pitchFamily="50" charset="0"/>
              </a:rPr>
              <a:t> </a:t>
            </a:r>
            <a:r>
              <a:rPr lang="en-US" sz="1600" dirty="0" err="1">
                <a:latin typeface="Metropolis" panose="00000500000000000000" pitchFamily="50" charset="0"/>
              </a:rPr>
              <a:t>ou</a:t>
            </a:r>
            <a:r>
              <a:rPr lang="en-US" sz="1600" dirty="0">
                <a:latin typeface="Metropolis" panose="00000500000000000000" pitchFamily="50" charset="0"/>
              </a:rPr>
              <a:t> dans un milieu </a:t>
            </a:r>
            <a:r>
              <a:rPr lang="en-US" sz="1600" dirty="0" err="1">
                <a:latin typeface="Metropolis" panose="00000500000000000000" pitchFamily="50" charset="0"/>
              </a:rPr>
              <a:t>institutionnel</a:t>
            </a:r>
            <a:r>
              <a:rPr lang="en-US" sz="1600" dirty="0">
                <a:latin typeface="Metropolis" panose="00000500000000000000" pitchFamily="50" charset="0"/>
              </a:rPr>
              <a:t> </a:t>
            </a:r>
            <a:r>
              <a:rPr lang="en-US" sz="1600" dirty="0" err="1">
                <a:latin typeface="Metropolis" panose="00000500000000000000" pitchFamily="50" charset="0"/>
              </a:rPr>
              <a:t>ou</a:t>
            </a:r>
            <a:r>
              <a:rPr lang="en-US" sz="1600" dirty="0">
                <a:latin typeface="Metropolis" panose="00000500000000000000" pitchFamily="50" charset="0"/>
              </a:rPr>
              <a:t> </a:t>
            </a:r>
            <a:r>
              <a:rPr lang="en-US" sz="1600" dirty="0" err="1">
                <a:latin typeface="Metropolis" panose="00000500000000000000" pitchFamily="50" charset="0"/>
              </a:rPr>
              <a:t>communautaire</a:t>
            </a:r>
            <a:r>
              <a:rPr lang="en-US" sz="1600" dirty="0">
                <a:latin typeface="Metropolis" panose="00000500000000000000" pitchFamily="50" charset="0"/>
              </a:rPr>
              <a:t>, </a:t>
            </a:r>
            <a:r>
              <a:rPr lang="en-US" sz="1600" dirty="0" err="1">
                <a:latin typeface="Metropolis" panose="00000500000000000000" pitchFamily="50" charset="0"/>
              </a:rPr>
              <a:t>ou</a:t>
            </a:r>
            <a:r>
              <a:rPr lang="en-US" sz="1600" dirty="0">
                <a:latin typeface="Metropolis" panose="00000500000000000000" pitchFamily="50" charset="0"/>
              </a:rPr>
              <a:t>, plus </a:t>
            </a:r>
            <a:r>
              <a:rPr lang="en-US" sz="1600" dirty="0" err="1">
                <a:latin typeface="Metropolis" panose="00000500000000000000" pitchFamily="50" charset="0"/>
              </a:rPr>
              <a:t>rarement</a:t>
            </a:r>
            <a:r>
              <a:rPr lang="en-US" sz="1600" dirty="0">
                <a:latin typeface="Metropolis" panose="00000500000000000000" pitchFamily="50" charset="0"/>
              </a:rPr>
              <a:t>, de la part </a:t>
            </a:r>
            <a:r>
              <a:rPr lang="en-US" sz="1600" dirty="0" err="1">
                <a:latin typeface="Metropolis" panose="00000500000000000000" pitchFamily="50" charset="0"/>
              </a:rPr>
              <a:t>d’une</a:t>
            </a:r>
            <a:r>
              <a:rPr lang="en-US" sz="1600" dirty="0">
                <a:latin typeface="Metropolis" panose="00000500000000000000" pitchFamily="50" charset="0"/>
              </a:rPr>
              <a:t> </a:t>
            </a:r>
            <a:r>
              <a:rPr lang="en-US" sz="1600" dirty="0" err="1">
                <a:latin typeface="Metropolis" panose="00000500000000000000" pitchFamily="50" charset="0"/>
              </a:rPr>
              <a:t>personne</a:t>
            </a:r>
            <a:r>
              <a:rPr lang="en-US" sz="1600" dirty="0">
                <a:latin typeface="Metropolis" panose="00000500000000000000" pitchFamily="50" charset="0"/>
              </a:rPr>
              <a:t> </a:t>
            </a:r>
            <a:r>
              <a:rPr lang="en-US" sz="1600" dirty="0" err="1">
                <a:latin typeface="Metropolis" panose="00000500000000000000" pitchFamily="50" charset="0"/>
              </a:rPr>
              <a:t>qu’ils</a:t>
            </a:r>
            <a:r>
              <a:rPr lang="en-US" sz="1600" dirty="0">
                <a:latin typeface="Metropolis" panose="00000500000000000000" pitchFamily="50" charset="0"/>
              </a:rPr>
              <a:t> ne </a:t>
            </a:r>
            <a:r>
              <a:rPr lang="en-US" sz="1600" dirty="0" err="1">
                <a:latin typeface="Metropolis" panose="00000500000000000000" pitchFamily="50" charset="0"/>
              </a:rPr>
              <a:t>connaissent</a:t>
            </a:r>
            <a:r>
              <a:rPr lang="en-US" sz="1600" dirty="0">
                <a:latin typeface="Metropolis" panose="00000500000000000000" pitchFamily="50" charset="0"/>
              </a:rPr>
              <a:t> pas (p. ex., par Internet).</a:t>
            </a:r>
            <a:endParaRPr kumimoji="0" lang="en-US" sz="1600" b="0" i="0" u="none" strike="noStrike" cap="none" spc="0" normalizeH="0" baseline="0" noProof="0" dirty="0">
              <a:ln>
                <a:noFill/>
              </a:ln>
              <a:effectLst/>
              <a:uLnTx/>
              <a:uFillTx/>
              <a:latin typeface="Metropolis" panose="00000500000000000000" pitchFamily="50" charset="0"/>
            </a:endParaRPr>
          </a:p>
        </p:txBody>
      </p:sp>
      <p:cxnSp>
        <p:nvCxnSpPr>
          <p:cNvPr id="8" name="Straight Connector 7">
            <a:extLst>
              <a:ext uri="{FF2B5EF4-FFF2-40B4-BE49-F238E27FC236}">
                <a16:creationId xmlns:a16="http://schemas.microsoft.com/office/drawing/2014/main" id="{05113292-D2FA-49A7-A1CB-6466E68E7CB5}"/>
              </a:ext>
            </a:extLst>
          </p:cNvPr>
          <p:cNvCxnSpPr>
            <a:cxnSpLocks/>
          </p:cNvCxnSpPr>
          <p:nvPr/>
        </p:nvCxnSpPr>
        <p:spPr>
          <a:xfrm>
            <a:off x="892342" y="3809298"/>
            <a:ext cx="38766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252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F93924A-10DF-4647-8C7A-115C017577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548702" y="86007"/>
            <a:ext cx="5564005" cy="1671567"/>
          </a:xfrm>
        </p:spPr>
        <p:txBody>
          <a:bodyPr vert="horz" lIns="91440" tIns="45720" rIns="91440" bIns="45720" rtlCol="0" anchor="ctr">
            <a:normAutofit/>
          </a:bodyPr>
          <a:lstStyle/>
          <a:p>
            <a:r>
              <a:rPr lang="en-US" sz="2000" b="1" kern="1200" dirty="0">
                <a:solidFill>
                  <a:schemeClr val="tx1"/>
                </a:solidFill>
                <a:latin typeface="Metropolis" panose="00000500000000000000" pitchFamily="50" charset="0"/>
              </a:rPr>
              <a:t>Children’s Exposure to Intimate Partner </a:t>
            </a:r>
            <a:br>
              <a:rPr lang="en-US" sz="2000" b="1" kern="1200" dirty="0">
                <a:solidFill>
                  <a:schemeClr val="tx1"/>
                </a:solidFill>
                <a:latin typeface="Metropolis" panose="00000500000000000000" pitchFamily="50" charset="0"/>
              </a:rPr>
            </a:br>
            <a:r>
              <a:rPr lang="en-US" sz="2000" b="1" kern="1200" dirty="0">
                <a:solidFill>
                  <a:schemeClr val="tx1"/>
                </a:solidFill>
                <a:latin typeface="Metropolis" panose="00000500000000000000" pitchFamily="50" charset="0"/>
              </a:rPr>
              <a:t/>
            </a:r>
            <a:br>
              <a:rPr lang="en-US" sz="2000" b="1" kern="1200" dirty="0">
                <a:solidFill>
                  <a:schemeClr val="tx1"/>
                </a:solidFill>
                <a:latin typeface="Metropolis" panose="00000500000000000000" pitchFamily="50" charset="0"/>
              </a:rPr>
            </a:br>
            <a:r>
              <a:rPr lang="en-US" sz="2000" b="1" kern="1200" dirty="0">
                <a:solidFill>
                  <a:schemeClr val="tx1"/>
                </a:solidFill>
                <a:latin typeface="Metropolis" panose="00000500000000000000" pitchFamily="50" charset="0"/>
              </a:rPr>
              <a:t>Violence (IPV) / Exposition </a:t>
            </a:r>
            <a:r>
              <a:rPr lang="fr-CA" sz="2000" b="1" dirty="0">
                <a:solidFill>
                  <a:schemeClr val="tx1"/>
                </a:solidFill>
                <a:latin typeface="Metropolis" panose="00000500000000000000" pitchFamily="50" charset="0"/>
              </a:rPr>
              <a:t>à </a:t>
            </a:r>
            <a:r>
              <a:rPr lang="fr-FR" sz="2000" b="1" dirty="0">
                <a:solidFill>
                  <a:schemeClr val="tx1"/>
                </a:solidFill>
                <a:latin typeface="Metropolis" panose="00000500000000000000" pitchFamily="50" charset="0"/>
              </a:rPr>
              <a:t>la violence conjugale (VC)</a:t>
            </a:r>
            <a:r>
              <a:rPr lang="en-US" sz="2000" b="1" kern="1200" dirty="0">
                <a:solidFill>
                  <a:schemeClr val="tx1"/>
                </a:solidFill>
                <a:latin typeface="Metropolis" panose="00000500000000000000" pitchFamily="50" charset="0"/>
              </a:rPr>
              <a:t/>
            </a:r>
            <a:br>
              <a:rPr lang="en-US" sz="2000" b="1" kern="1200" dirty="0">
                <a:solidFill>
                  <a:schemeClr val="tx1"/>
                </a:solidFill>
                <a:latin typeface="Metropolis" panose="00000500000000000000" pitchFamily="50" charset="0"/>
              </a:rPr>
            </a:br>
            <a:endParaRPr lang="en-US" sz="2000" b="1" kern="1200" dirty="0">
              <a:solidFill>
                <a:schemeClr val="tx1"/>
              </a:solidFill>
              <a:latin typeface="Metropolis" panose="00000500000000000000" pitchFamily="50" charset="0"/>
            </a:endParaRPr>
          </a:p>
        </p:txBody>
      </p:sp>
      <p:sp>
        <p:nvSpPr>
          <p:cNvPr id="12" name="TextBox 11">
            <a:extLst>
              <a:ext uri="{FF2B5EF4-FFF2-40B4-BE49-F238E27FC236}">
                <a16:creationId xmlns:a16="http://schemas.microsoft.com/office/drawing/2014/main" id="{EC465638-B21C-4A22-B0F5-C4D7908105F5}"/>
              </a:ext>
            </a:extLst>
          </p:cNvPr>
          <p:cNvSpPr txBox="1"/>
          <p:nvPr/>
        </p:nvSpPr>
        <p:spPr>
          <a:xfrm>
            <a:off x="6164107" y="1679509"/>
            <a:ext cx="5847526" cy="3728611"/>
          </a:xfrm>
          <a:prstGeom prst="rect">
            <a:avLst/>
          </a:prstGeom>
        </p:spPr>
        <p:txBody>
          <a:bodyPr vert="horz" lIns="91440" tIns="45720" rIns="91440" bIns="45720" rtlCol="0">
            <a:noAutofit/>
          </a:bodyPr>
          <a:lstStyle/>
          <a:p>
            <a:pPr marL="342900" indent="-228600">
              <a:buFont typeface="Arial" panose="020B0604020202020204" pitchFamily="34" charset="0"/>
              <a:buChar char="•"/>
            </a:pPr>
            <a:r>
              <a:rPr lang="en-US" sz="1600" dirty="0">
                <a:latin typeface="Metropolis" panose="00000500000000000000" pitchFamily="50" charset="0"/>
              </a:rPr>
              <a:t>Children or adolescents’ </a:t>
            </a:r>
            <a:r>
              <a:rPr lang="en-US" sz="1600" b="1" i="1" dirty="0">
                <a:latin typeface="Metropolis" panose="00000500000000000000" pitchFamily="50" charset="0"/>
              </a:rPr>
              <a:t>exposure to or awareness of </a:t>
            </a:r>
            <a:r>
              <a:rPr lang="en-US" sz="1600" dirty="0">
                <a:latin typeface="Metropolis" panose="00000500000000000000" pitchFamily="50" charset="0"/>
              </a:rPr>
              <a:t>any incident of violent or threatening behaviour between adults who are or have been intimate partners or family members.</a:t>
            </a:r>
          </a:p>
          <a:p>
            <a:pPr marL="114300"/>
            <a:endParaRPr lang="en-US" altLang="en-US" sz="1600" dirty="0">
              <a:latin typeface="Metropolis" panose="00000500000000000000" pitchFamily="50" charset="0"/>
            </a:endParaRPr>
          </a:p>
          <a:p>
            <a:pPr marL="342900" indent="-228600">
              <a:buFont typeface="Arial" panose="020B0604020202020204" pitchFamily="34" charset="0"/>
              <a:buChar char="•"/>
            </a:pPr>
            <a:r>
              <a:rPr kumimoji="0" lang="en-US" altLang="en-US" sz="1600" b="0" i="0" u="none" strike="noStrike" cap="none" spc="0" normalizeH="0" baseline="0" noProof="0" dirty="0">
                <a:ln>
                  <a:noFill/>
                </a:ln>
                <a:effectLst/>
                <a:uLnTx/>
                <a:uFillTx/>
                <a:latin typeface="Metropolis" panose="00000500000000000000" pitchFamily="50" charset="0"/>
              </a:rPr>
              <a:t>Children exposed to IPV are at increased risk of other types of maltreatment including physical and sexual abuse.</a:t>
            </a:r>
            <a:r>
              <a:rPr lang="en-US" altLang="en-US" sz="1600" dirty="0">
                <a:latin typeface="Metropolis" panose="00000500000000000000" pitchFamily="50" charset="0"/>
              </a:rPr>
              <a:t> 	</a:t>
            </a:r>
            <a:endParaRPr lang="en-US" sz="1600" dirty="0">
              <a:latin typeface="Metropolis" panose="00000500000000000000" pitchFamily="50" charset="0"/>
            </a:endParaRPr>
          </a:p>
        </p:txBody>
      </p:sp>
      <p:sp>
        <p:nvSpPr>
          <p:cNvPr id="11" name="TextBox 10">
            <a:extLst>
              <a:ext uri="{FF2B5EF4-FFF2-40B4-BE49-F238E27FC236}">
                <a16:creationId xmlns:a16="http://schemas.microsoft.com/office/drawing/2014/main" id="{EC465638-B21C-4A22-B0F5-C4D7908105F5}"/>
              </a:ext>
            </a:extLst>
          </p:cNvPr>
          <p:cNvSpPr txBox="1"/>
          <p:nvPr>
            <p:custDataLst>
              <p:tags r:id="rId1"/>
            </p:custDataLst>
          </p:nvPr>
        </p:nvSpPr>
        <p:spPr>
          <a:xfrm>
            <a:off x="6182694" y="4042602"/>
            <a:ext cx="5995438" cy="3749733"/>
          </a:xfrm>
          <a:prstGeom prst="rect">
            <a:avLst/>
          </a:prstGeom>
        </p:spPr>
        <p:txBody>
          <a:bodyPr vert="horz" lIns="91440" tIns="45720" rIns="91440" bIns="45720" rtlCol="0">
            <a:noAutofit/>
          </a:bodyPr>
          <a:lstStyle/>
          <a:p>
            <a:pPr marL="342900" indent="-228600">
              <a:buFont typeface="Arial" panose="020B0604020202020204" pitchFamily="34" charset="0"/>
              <a:buChar char="•"/>
            </a:pPr>
            <a:r>
              <a:rPr lang="fr-CA" sz="1600" b="1" i="1" dirty="0">
                <a:latin typeface="Metropolis" panose="00000500000000000000" pitchFamily="50" charset="0"/>
              </a:rPr>
              <a:t>Exposition</a:t>
            </a:r>
            <a:r>
              <a:rPr lang="fr-CA" sz="1600" dirty="0">
                <a:latin typeface="Metropolis" panose="00000500000000000000" pitchFamily="50" charset="0"/>
              </a:rPr>
              <a:t> d’enfants ou d’adolescents à tout incident impliquant un comportement menaçant ou violent survenu entre des adultes qui sont des membres de la famille ou qui sont des partenaires intimes ou l’ont déjà été, </a:t>
            </a:r>
            <a:r>
              <a:rPr lang="fr-CA" sz="1600" b="1" i="1" dirty="0">
                <a:latin typeface="Metropolis" panose="00000500000000000000" pitchFamily="50" charset="0"/>
              </a:rPr>
              <a:t>ou conscience </a:t>
            </a:r>
            <a:r>
              <a:rPr lang="fr-CA" sz="1600" dirty="0">
                <a:latin typeface="Metropolis" panose="00000500000000000000" pitchFamily="50" charset="0"/>
              </a:rPr>
              <a:t>qu’un tel incident est survenu.</a:t>
            </a:r>
          </a:p>
          <a:p>
            <a:endParaRPr lang="fr-CA" altLang="en-US" sz="1600" dirty="0">
              <a:latin typeface="Metropolis" panose="00000500000000000000" pitchFamily="50" charset="0"/>
            </a:endParaRPr>
          </a:p>
          <a:p>
            <a:pPr marL="342900" indent="-228600">
              <a:buFont typeface="Arial" panose="020B0604020202020204" pitchFamily="34" charset="0"/>
              <a:buChar char="•"/>
            </a:pPr>
            <a:r>
              <a:rPr kumimoji="0" lang="fr-CA" altLang="en-US" sz="1600" b="0" i="0" u="none" strike="noStrike" cap="none" spc="0" normalizeH="0" baseline="0" noProof="0" dirty="0">
                <a:ln>
                  <a:noFill/>
                </a:ln>
                <a:effectLst/>
                <a:uLnTx/>
                <a:uFillTx/>
                <a:latin typeface="Metropolis" panose="00000500000000000000" pitchFamily="50" charset="0"/>
              </a:rPr>
              <a:t>Les enfants exposés à la VC sont davantage</a:t>
            </a:r>
            <a:r>
              <a:rPr kumimoji="0" lang="fr-CA" altLang="en-US" sz="1600" b="0" i="0" u="none" strike="noStrike" cap="none" spc="0" normalizeH="0" noProof="0" dirty="0">
                <a:ln>
                  <a:noFill/>
                </a:ln>
                <a:effectLst/>
                <a:uLnTx/>
                <a:uFillTx/>
                <a:latin typeface="Metropolis" panose="00000500000000000000" pitchFamily="50" charset="0"/>
              </a:rPr>
              <a:t> à risque de subir d’autres formes de maltraitance, y compris la violence physique et la violence sexuelle.</a:t>
            </a:r>
            <a:endParaRPr lang="fr-CA" sz="1600" dirty="0">
              <a:latin typeface="Metropolis" panose="00000500000000000000" pitchFamily="50" charset="0"/>
            </a:endParaRPr>
          </a:p>
        </p:txBody>
      </p:sp>
      <p:cxnSp>
        <p:nvCxnSpPr>
          <p:cNvPr id="13" name="Straight Connector 12"/>
          <p:cNvCxnSpPr/>
          <p:nvPr/>
        </p:nvCxnSpPr>
        <p:spPr>
          <a:xfrm>
            <a:off x="7196605" y="3856053"/>
            <a:ext cx="3815008" cy="90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089BE26-D0EF-40F0-AA0D-4B1AA9F5EC02}"/>
              </a:ext>
            </a:extLst>
          </p:cNvPr>
          <p:cNvPicPr>
            <a:picLocks noChangeAspect="1"/>
          </p:cNvPicPr>
          <p:nvPr/>
        </p:nvPicPr>
        <p:blipFill>
          <a:blip r:embed="rId4"/>
          <a:stretch>
            <a:fillRect/>
          </a:stretch>
        </p:blipFill>
        <p:spPr>
          <a:xfrm>
            <a:off x="3049" y="0"/>
            <a:ext cx="6193537" cy="6858000"/>
          </a:xfrm>
          <a:prstGeom prst="rect">
            <a:avLst/>
          </a:prstGeom>
        </p:spPr>
      </p:pic>
      <p:cxnSp>
        <p:nvCxnSpPr>
          <p:cNvPr id="4" name="Straight Connector 3">
            <a:extLst>
              <a:ext uri="{FF2B5EF4-FFF2-40B4-BE49-F238E27FC236}">
                <a16:creationId xmlns:a16="http://schemas.microsoft.com/office/drawing/2014/main" id="{BAA9C4AB-71FD-4552-A258-86341FB3CA25}"/>
              </a:ext>
            </a:extLst>
          </p:cNvPr>
          <p:cNvCxnSpPr>
            <a:cxnSpLocks/>
          </p:cNvCxnSpPr>
          <p:nvPr/>
        </p:nvCxnSpPr>
        <p:spPr>
          <a:xfrm>
            <a:off x="8143875" y="619125"/>
            <a:ext cx="192405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83972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288C6B4-AFC3-407F-A595-EFFD38D4CC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CF236821-17FE-429B-8D2C-08E13A64E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C0BDBCD2-E081-43AB-9119-C55465E59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8E79BE4-34FE-485A-98A5-92CE8F7C47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68548398-DCD9-43BD-BB97-4BB317A53AF0}"/>
              </a:ext>
            </a:extLst>
          </p:cNvPr>
          <p:cNvGrpSpPr>
            <a:grpSpLocks noChangeAspect="1"/>
          </p:cNvGrpSpPr>
          <p:nvPr/>
        </p:nvGrpSpPr>
        <p:grpSpPr>
          <a:xfrm>
            <a:off x="4281325" y="259238"/>
            <a:ext cx="7650178" cy="6078529"/>
            <a:chOff x="1714500" y="1023756"/>
            <a:chExt cx="6858000" cy="4843644"/>
          </a:xfrm>
        </p:grpSpPr>
        <p:sp>
          <p:nvSpPr>
            <p:cNvPr id="24" name="Rectangle 23">
              <a:extLst>
                <a:ext uri="{FF2B5EF4-FFF2-40B4-BE49-F238E27FC236}">
                  <a16:creationId xmlns:a16="http://schemas.microsoft.com/office/drawing/2014/main" id="{E1E21C62-B290-4DD6-A84B-F1C3C5DAEE59}"/>
                </a:ext>
              </a:extLst>
            </p:cNvPr>
            <p:cNvSpPr/>
            <p:nvPr/>
          </p:nvSpPr>
          <p:spPr>
            <a:xfrm>
              <a:off x="1714500" y="1143000"/>
              <a:ext cx="6858000" cy="4724400"/>
            </a:xfrm>
            <a:prstGeom prst="rect">
              <a:avLst/>
            </a:prstGeom>
            <a:noFill/>
          </p:spPr>
        </p:sp>
        <p:sp>
          <p:nvSpPr>
            <p:cNvPr id="26" name="Freeform 16">
              <a:extLst>
                <a:ext uri="{FF2B5EF4-FFF2-40B4-BE49-F238E27FC236}">
                  <a16:creationId xmlns:a16="http://schemas.microsoft.com/office/drawing/2014/main" id="{816942D7-BDDF-4DFA-8B02-857280B29009}"/>
                </a:ext>
              </a:extLst>
            </p:cNvPr>
            <p:cNvSpPr/>
            <p:nvPr/>
          </p:nvSpPr>
          <p:spPr>
            <a:xfrm>
              <a:off x="3983932" y="1023756"/>
              <a:ext cx="2659228" cy="2362199"/>
            </a:xfrm>
            <a:custGeom>
              <a:avLst/>
              <a:gdLst>
                <a:gd name="connsiteX0" fmla="*/ 0 w 2362199"/>
                <a:gd name="connsiteY0" fmla="*/ 2362199 h 2362199"/>
                <a:gd name="connsiteX1" fmla="*/ 1181100 w 2362199"/>
                <a:gd name="connsiteY1" fmla="*/ 0 h 2362199"/>
                <a:gd name="connsiteX2" fmla="*/ 2362199 w 2362199"/>
                <a:gd name="connsiteY2" fmla="*/ 2362199 h 2362199"/>
                <a:gd name="connsiteX3" fmla="*/ 0 w 2362199"/>
                <a:gd name="connsiteY3" fmla="*/ 2362199 h 2362199"/>
              </a:gdLst>
              <a:ahLst/>
              <a:cxnLst>
                <a:cxn ang="0">
                  <a:pos x="connsiteX0" y="connsiteY0"/>
                </a:cxn>
                <a:cxn ang="0">
                  <a:pos x="connsiteX1" y="connsiteY1"/>
                </a:cxn>
                <a:cxn ang="0">
                  <a:pos x="connsiteX2" y="connsiteY2"/>
                </a:cxn>
                <a:cxn ang="0">
                  <a:pos x="connsiteX3" y="connsiteY3"/>
                </a:cxn>
              </a:cxnLst>
              <a:rect l="l" t="t" r="r" b="b"/>
              <a:pathLst>
                <a:path w="2362199" h="2362199">
                  <a:moveTo>
                    <a:pt x="0" y="2362199"/>
                  </a:moveTo>
                  <a:lnTo>
                    <a:pt x="1181100" y="0"/>
                  </a:lnTo>
                  <a:lnTo>
                    <a:pt x="2362199" y="2362199"/>
                  </a:lnTo>
                  <a:lnTo>
                    <a:pt x="0" y="2362199"/>
                  </a:lnTo>
                  <a:close/>
                </a:path>
              </a:pathLst>
            </a:custGeom>
            <a:solidFill>
              <a:srgbClr val="5392A0"/>
            </a:solidFill>
            <a:ln>
              <a:noFill/>
            </a:ln>
            <a:effectLst/>
            <a:scene3d>
              <a:camera prst="orthographicFront"/>
              <a:lightRig rig="threePt" dir="t"/>
            </a:scene3d>
            <a:sp3d>
              <a:bevelT/>
            </a:sp3d>
          </p:spPr>
          <p:txBody>
            <a:bodyPr spcFirstLastPara="0" vert="horz" wrap="square" lIns="662940" tIns="1253490" rIns="662940" bIns="72390" numCol="1" spcCol="1270" anchor="ctr" anchorCtr="0">
              <a:noAutofit/>
            </a:bodyPr>
            <a:lstStyle/>
            <a:p>
              <a:pPr lvl="0" algn="ctr" defTabSz="844550">
                <a:lnSpc>
                  <a:spcPct val="90000"/>
                </a:lnSpc>
                <a:spcBef>
                  <a:spcPct val="0"/>
                </a:spcBef>
                <a:spcAft>
                  <a:spcPct val="35000"/>
                </a:spcAft>
                <a:defRPr/>
              </a:pPr>
              <a:r>
                <a:rPr kumimoji="0" lang="en-CA" sz="2000" b="1" i="0" u="none" strike="noStrike" kern="0" cap="none" spc="0" normalizeH="0" baseline="0" noProof="0" dirty="0">
                  <a:ln>
                    <a:noFill/>
                  </a:ln>
                  <a:solidFill>
                    <a:prstClr val="white"/>
                  </a:solidFill>
                  <a:effectLst/>
                  <a:uLnTx/>
                  <a:uFillTx/>
                  <a:latin typeface="Metropolis" panose="00000500000000000000" pitchFamily="50" charset="0"/>
                </a:rPr>
                <a:t>Physical Abuse </a:t>
              </a:r>
              <a:r>
                <a:rPr lang="en-CA" sz="2000" b="1" kern="0" dirty="0">
                  <a:solidFill>
                    <a:prstClr val="white"/>
                  </a:solidFill>
                  <a:latin typeface="Metropolis" panose="00000500000000000000" pitchFamily="50" charset="0"/>
                </a:rPr>
                <a:t>/ Violence physique </a:t>
              </a:r>
              <a:r>
                <a:rPr kumimoji="0" lang="en-CA" sz="2000" b="1" i="0" u="none" strike="noStrike" kern="0" cap="none" spc="0" normalizeH="0" baseline="0" noProof="0" dirty="0">
                  <a:ln>
                    <a:noFill/>
                  </a:ln>
                  <a:solidFill>
                    <a:prstClr val="white"/>
                  </a:solidFill>
                  <a:effectLst/>
                  <a:uLnTx/>
                  <a:uFillTx/>
                  <a:latin typeface="Metropolis" panose="00000500000000000000" pitchFamily="50" charset="0"/>
                </a:rPr>
                <a:t>26%</a:t>
              </a:r>
            </a:p>
          </p:txBody>
        </p:sp>
        <p:sp>
          <p:nvSpPr>
            <p:cNvPr id="27" name="Freeform 18">
              <a:extLst>
                <a:ext uri="{FF2B5EF4-FFF2-40B4-BE49-F238E27FC236}">
                  <a16:creationId xmlns:a16="http://schemas.microsoft.com/office/drawing/2014/main" id="{5AC4A3AF-4E46-47D9-B3AB-144C920AC63E}"/>
                </a:ext>
              </a:extLst>
            </p:cNvPr>
            <p:cNvSpPr/>
            <p:nvPr/>
          </p:nvSpPr>
          <p:spPr>
            <a:xfrm>
              <a:off x="3983932" y="3451532"/>
              <a:ext cx="2659228" cy="2362200"/>
            </a:xfrm>
            <a:custGeom>
              <a:avLst/>
              <a:gdLst>
                <a:gd name="connsiteX0" fmla="*/ 0 w 2362199"/>
                <a:gd name="connsiteY0" fmla="*/ 2362199 h 2362199"/>
                <a:gd name="connsiteX1" fmla="*/ 1181100 w 2362199"/>
                <a:gd name="connsiteY1" fmla="*/ 0 h 2362199"/>
                <a:gd name="connsiteX2" fmla="*/ 2362199 w 2362199"/>
                <a:gd name="connsiteY2" fmla="*/ 2362199 h 2362199"/>
                <a:gd name="connsiteX3" fmla="*/ 0 w 2362199"/>
                <a:gd name="connsiteY3" fmla="*/ 2362199 h 2362199"/>
              </a:gdLst>
              <a:ahLst/>
              <a:cxnLst>
                <a:cxn ang="0">
                  <a:pos x="connsiteX0" y="connsiteY0"/>
                </a:cxn>
                <a:cxn ang="0">
                  <a:pos x="connsiteX1" y="connsiteY1"/>
                </a:cxn>
                <a:cxn ang="0">
                  <a:pos x="connsiteX2" y="connsiteY2"/>
                </a:cxn>
                <a:cxn ang="0">
                  <a:pos x="connsiteX3" y="connsiteY3"/>
                </a:cxn>
              </a:cxnLst>
              <a:rect l="l" t="t" r="r" b="b"/>
              <a:pathLst>
                <a:path w="2362199" h="2362199">
                  <a:moveTo>
                    <a:pt x="2362199" y="0"/>
                  </a:moveTo>
                  <a:lnTo>
                    <a:pt x="1181099" y="2362199"/>
                  </a:lnTo>
                  <a:lnTo>
                    <a:pt x="0" y="0"/>
                  </a:lnTo>
                  <a:lnTo>
                    <a:pt x="2362199" y="0"/>
                  </a:lnTo>
                  <a:close/>
                </a:path>
              </a:pathLst>
            </a:custGeom>
            <a:solidFill>
              <a:schemeClr val="accent5"/>
            </a:solidFill>
            <a:ln>
              <a:noFill/>
            </a:ln>
            <a:effectLst/>
            <a:scene3d>
              <a:camera prst="orthographicFront"/>
              <a:lightRig rig="threePt" dir="t"/>
            </a:scene3d>
            <a:sp3d>
              <a:bevelT/>
            </a:sp3d>
          </p:spPr>
          <p:txBody>
            <a:bodyPr spcFirstLastPara="0" vert="horz" wrap="square" lIns="662940" tIns="72391" rIns="662940" bIns="12534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CA" sz="2000" b="0" i="0" u="none" strike="noStrike" kern="0" cap="none" spc="0" normalizeH="0" baseline="0" noProof="0" dirty="0">
                <a:ln>
                  <a:noFill/>
                </a:ln>
                <a:solidFill>
                  <a:prstClr val="white"/>
                </a:solidFill>
                <a:effectLst/>
                <a:uLnTx/>
                <a:uFillTx/>
                <a:latin typeface="Metropolis" panose="00000500000000000000" pitchFamily="50" charset="0"/>
              </a:endParaRPr>
            </a:p>
            <a:p>
              <a:pPr lvl="0" algn="ctr" defTabSz="844550">
                <a:lnSpc>
                  <a:spcPct val="90000"/>
                </a:lnSpc>
                <a:spcBef>
                  <a:spcPct val="0"/>
                </a:spcBef>
                <a:spcAft>
                  <a:spcPct val="35000"/>
                </a:spcAft>
                <a:defRPr/>
              </a:pPr>
              <a:r>
                <a:rPr kumimoji="0" lang="en-CA" sz="2000" b="1" i="0" u="none" strike="noStrike" kern="0" cap="none" spc="0" normalizeH="0" baseline="0" noProof="0" dirty="0">
                  <a:ln>
                    <a:noFill/>
                  </a:ln>
                  <a:solidFill>
                    <a:prstClr val="white"/>
                  </a:solidFill>
                  <a:effectLst/>
                  <a:uLnTx/>
                  <a:uFillTx/>
                  <a:latin typeface="Metropolis" panose="00000500000000000000" pitchFamily="50" charset="0"/>
                </a:rPr>
                <a:t>Any Child Abuse </a:t>
              </a:r>
              <a:r>
                <a:rPr lang="en-CA" sz="2000" b="1" kern="0" dirty="0">
                  <a:solidFill>
                    <a:prstClr val="white"/>
                  </a:solidFill>
                  <a:latin typeface="Metropolis" panose="00000500000000000000" pitchFamily="50" charset="0"/>
                </a:rPr>
                <a:t>/  </a:t>
              </a:r>
              <a:r>
                <a:rPr lang="en-CA" sz="2000" b="1" kern="0" dirty="0" err="1">
                  <a:solidFill>
                    <a:prstClr val="white"/>
                  </a:solidFill>
                  <a:latin typeface="Metropolis" panose="00000500000000000000" pitchFamily="50" charset="0"/>
                </a:rPr>
                <a:t>Maltraitance</a:t>
              </a:r>
              <a:r>
                <a:rPr lang="en-CA" sz="2000" b="1" kern="0" dirty="0">
                  <a:solidFill>
                    <a:prstClr val="white"/>
                  </a:solidFill>
                  <a:latin typeface="Metropolis" panose="00000500000000000000" pitchFamily="50" charset="0"/>
                </a:rPr>
                <a:t> </a:t>
              </a:r>
              <a:r>
                <a:rPr lang="en-CA" sz="2000" b="1" kern="0" dirty="0" err="1">
                  <a:solidFill>
                    <a:prstClr val="white"/>
                  </a:solidFill>
                  <a:latin typeface="Metropolis" panose="00000500000000000000" pitchFamily="50" charset="0"/>
                </a:rPr>
                <a:t>envers</a:t>
              </a:r>
              <a:r>
                <a:rPr lang="en-CA" sz="2000" b="1" kern="0" dirty="0">
                  <a:solidFill>
                    <a:prstClr val="white"/>
                  </a:solidFill>
                  <a:latin typeface="Metropolis" panose="00000500000000000000" pitchFamily="50" charset="0"/>
                </a:rPr>
                <a:t> les </a:t>
              </a:r>
              <a:r>
                <a:rPr lang="en-CA" sz="2000" b="1" kern="0" dirty="0" err="1">
                  <a:solidFill>
                    <a:prstClr val="white"/>
                  </a:solidFill>
                  <a:latin typeface="Metropolis" panose="00000500000000000000" pitchFamily="50" charset="0"/>
                </a:rPr>
                <a:t>enfants</a:t>
              </a:r>
              <a:r>
                <a:rPr lang="en-CA" sz="2000" b="1" kern="0" dirty="0">
                  <a:solidFill>
                    <a:prstClr val="white"/>
                  </a:solidFill>
                  <a:latin typeface="Metropolis" panose="00000500000000000000" pitchFamily="50" charset="0"/>
                </a:rPr>
                <a:t>  </a:t>
              </a:r>
              <a:endParaRPr kumimoji="0" lang="en-CA" sz="2000" b="1" i="0" u="none" strike="noStrike" kern="0" cap="none" spc="0" normalizeH="0" baseline="0" noProof="0" dirty="0">
                <a:ln>
                  <a:noFill/>
                </a:ln>
                <a:solidFill>
                  <a:prstClr val="white"/>
                </a:solidFill>
                <a:effectLst/>
                <a:uLnTx/>
                <a:uFillTx/>
                <a:latin typeface="Metropolis" panose="00000500000000000000" pitchFamily="50" charset="0"/>
              </a:endParaRP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CA" sz="2000" b="1" i="0" u="none" strike="noStrike" kern="0" cap="none" spc="0" normalizeH="0" baseline="0" noProof="0" dirty="0">
                  <a:ln>
                    <a:noFill/>
                  </a:ln>
                  <a:solidFill>
                    <a:prstClr val="white"/>
                  </a:solidFill>
                  <a:effectLst/>
                  <a:uLnTx/>
                  <a:uFillTx/>
                  <a:latin typeface="Metropolis" panose="00000500000000000000" pitchFamily="50" charset="0"/>
                </a:rPr>
                <a:t>32%</a:t>
              </a:r>
            </a:p>
          </p:txBody>
        </p:sp>
        <p:sp>
          <p:nvSpPr>
            <p:cNvPr id="28" name="Freeform 19">
              <a:extLst>
                <a:ext uri="{FF2B5EF4-FFF2-40B4-BE49-F238E27FC236}">
                  <a16:creationId xmlns:a16="http://schemas.microsoft.com/office/drawing/2014/main" id="{26ABC470-8D7C-489F-A0D7-C3FFEF6A9131}"/>
                </a:ext>
              </a:extLst>
            </p:cNvPr>
            <p:cNvSpPr/>
            <p:nvPr/>
          </p:nvSpPr>
          <p:spPr>
            <a:xfrm>
              <a:off x="5393768" y="3455406"/>
              <a:ext cx="2659228" cy="2363760"/>
            </a:xfrm>
            <a:custGeom>
              <a:avLst/>
              <a:gdLst>
                <a:gd name="connsiteX0" fmla="*/ 0 w 2362199"/>
                <a:gd name="connsiteY0" fmla="*/ 2362199 h 2362199"/>
                <a:gd name="connsiteX1" fmla="*/ 1181100 w 2362199"/>
                <a:gd name="connsiteY1" fmla="*/ 0 h 2362199"/>
                <a:gd name="connsiteX2" fmla="*/ 2362199 w 2362199"/>
                <a:gd name="connsiteY2" fmla="*/ 2362199 h 2362199"/>
                <a:gd name="connsiteX3" fmla="*/ 0 w 2362199"/>
                <a:gd name="connsiteY3" fmla="*/ 2362199 h 2362199"/>
              </a:gdLst>
              <a:ahLst/>
              <a:cxnLst>
                <a:cxn ang="0">
                  <a:pos x="connsiteX0" y="connsiteY0"/>
                </a:cxn>
                <a:cxn ang="0">
                  <a:pos x="connsiteX1" y="connsiteY1"/>
                </a:cxn>
                <a:cxn ang="0">
                  <a:pos x="connsiteX2" y="connsiteY2"/>
                </a:cxn>
                <a:cxn ang="0">
                  <a:pos x="connsiteX3" y="connsiteY3"/>
                </a:cxn>
              </a:cxnLst>
              <a:rect l="l" t="t" r="r" b="b"/>
              <a:pathLst>
                <a:path w="2362199" h="2362199">
                  <a:moveTo>
                    <a:pt x="0" y="2362199"/>
                  </a:moveTo>
                  <a:lnTo>
                    <a:pt x="1181100" y="0"/>
                  </a:lnTo>
                  <a:lnTo>
                    <a:pt x="2362199" y="2362199"/>
                  </a:lnTo>
                  <a:lnTo>
                    <a:pt x="0" y="2362199"/>
                  </a:lnTo>
                  <a:close/>
                </a:path>
              </a:pathLst>
            </a:custGeom>
            <a:solidFill>
              <a:schemeClr val="accent4">
                <a:lumMod val="75000"/>
              </a:schemeClr>
            </a:solidFill>
            <a:ln>
              <a:noFill/>
            </a:ln>
            <a:effectLst/>
            <a:scene3d>
              <a:camera prst="orthographicFront"/>
              <a:lightRig rig="threePt" dir="t"/>
            </a:scene3d>
            <a:sp3d>
              <a:bevelT/>
            </a:sp3d>
          </p:spPr>
          <p:txBody>
            <a:bodyPr spcFirstLastPara="0" vert="horz" wrap="square" lIns="548640" tIns="1253490" rIns="66294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CA" sz="2000" b="1" i="0" u="none" strike="noStrike" kern="0" cap="none" spc="0" normalizeH="0" baseline="0" noProof="0" dirty="0">
                  <a:ln>
                    <a:noFill/>
                  </a:ln>
                  <a:solidFill>
                    <a:prstClr val="white"/>
                  </a:solidFill>
                  <a:effectLst/>
                  <a:uLnTx/>
                  <a:uFillTx/>
                  <a:latin typeface="Metropolis" panose="00000500000000000000" pitchFamily="50" charset="0"/>
                </a:rPr>
                <a:t> </a:t>
              </a:r>
              <a:r>
                <a:rPr lang="en-CA" sz="2000" b="1" kern="0" dirty="0">
                  <a:solidFill>
                    <a:prstClr val="white"/>
                  </a:solidFill>
                  <a:latin typeface="Metropolis" panose="00000500000000000000" pitchFamily="50" charset="0"/>
                </a:rPr>
                <a:t>Exposure    to IPV / Exposition</a:t>
              </a:r>
              <a:br>
                <a:rPr lang="en-CA" sz="2000" b="1" kern="0" dirty="0">
                  <a:solidFill>
                    <a:prstClr val="white"/>
                  </a:solidFill>
                  <a:latin typeface="Metropolis" panose="00000500000000000000" pitchFamily="50" charset="0"/>
                </a:rPr>
              </a:br>
              <a:r>
                <a:rPr lang="en-CA" sz="2000" b="1" kern="0" dirty="0">
                  <a:solidFill>
                    <a:prstClr val="white"/>
                  </a:solidFill>
                  <a:latin typeface="Metropolis" panose="00000500000000000000" pitchFamily="50" charset="0"/>
                </a:rPr>
                <a:t> à la VC       </a:t>
              </a:r>
              <a:r>
                <a:rPr kumimoji="0" lang="en-CA" sz="2000" b="1" i="0" u="none" strike="noStrike" kern="0" cap="none" spc="0" normalizeH="0" baseline="0" noProof="0" dirty="0">
                  <a:ln>
                    <a:noFill/>
                  </a:ln>
                  <a:solidFill>
                    <a:prstClr val="white"/>
                  </a:solidFill>
                  <a:effectLst/>
                  <a:uLnTx/>
                  <a:uFillTx/>
                  <a:latin typeface="Metropolis" panose="00000500000000000000" pitchFamily="50" charset="0"/>
                </a:rPr>
                <a:t>8%</a:t>
              </a:r>
            </a:p>
          </p:txBody>
        </p:sp>
        <p:sp>
          <p:nvSpPr>
            <p:cNvPr id="29" name="Freeform 17">
              <a:extLst>
                <a:ext uri="{FF2B5EF4-FFF2-40B4-BE49-F238E27FC236}">
                  <a16:creationId xmlns:a16="http://schemas.microsoft.com/office/drawing/2014/main" id="{5CA20E32-8013-4EBC-8725-61DFCD703270}"/>
                </a:ext>
              </a:extLst>
            </p:cNvPr>
            <p:cNvSpPr/>
            <p:nvPr/>
          </p:nvSpPr>
          <p:spPr>
            <a:xfrm>
              <a:off x="2574097" y="3445578"/>
              <a:ext cx="2659228" cy="2362199"/>
            </a:xfrm>
            <a:custGeom>
              <a:avLst/>
              <a:gdLst>
                <a:gd name="connsiteX0" fmla="*/ 0 w 2362199"/>
                <a:gd name="connsiteY0" fmla="*/ 2362199 h 2362199"/>
                <a:gd name="connsiteX1" fmla="*/ 1181100 w 2362199"/>
                <a:gd name="connsiteY1" fmla="*/ 0 h 2362199"/>
                <a:gd name="connsiteX2" fmla="*/ 2362199 w 2362199"/>
                <a:gd name="connsiteY2" fmla="*/ 2362199 h 2362199"/>
                <a:gd name="connsiteX3" fmla="*/ 0 w 2362199"/>
                <a:gd name="connsiteY3" fmla="*/ 2362199 h 2362199"/>
              </a:gdLst>
              <a:ahLst/>
              <a:cxnLst>
                <a:cxn ang="0">
                  <a:pos x="connsiteX0" y="connsiteY0"/>
                </a:cxn>
                <a:cxn ang="0">
                  <a:pos x="connsiteX1" y="connsiteY1"/>
                </a:cxn>
                <a:cxn ang="0">
                  <a:pos x="connsiteX2" y="connsiteY2"/>
                </a:cxn>
                <a:cxn ang="0">
                  <a:pos x="connsiteX3" y="connsiteY3"/>
                </a:cxn>
              </a:cxnLst>
              <a:rect l="l" t="t" r="r" b="b"/>
              <a:pathLst>
                <a:path w="2362199" h="2362199">
                  <a:moveTo>
                    <a:pt x="0" y="2362199"/>
                  </a:moveTo>
                  <a:lnTo>
                    <a:pt x="1181100" y="0"/>
                  </a:lnTo>
                  <a:lnTo>
                    <a:pt x="2362199" y="2362199"/>
                  </a:lnTo>
                  <a:lnTo>
                    <a:pt x="0" y="2362199"/>
                  </a:lnTo>
                  <a:close/>
                </a:path>
              </a:pathLst>
            </a:custGeom>
            <a:solidFill>
              <a:srgbClr val="A5A5A5">
                <a:lumMod val="75000"/>
              </a:srgbClr>
            </a:solidFill>
            <a:ln>
              <a:noFill/>
            </a:ln>
            <a:effectLst/>
            <a:scene3d>
              <a:camera prst="orthographicFront"/>
              <a:lightRig rig="threePt" dir="t"/>
            </a:scene3d>
            <a:sp3d>
              <a:bevelT/>
            </a:sp3d>
          </p:spPr>
          <p:txBody>
            <a:bodyPr spcFirstLastPara="0" vert="horz" wrap="square" lIns="662940" tIns="1253490" rIns="662940" bIns="72390" numCol="1" spcCol="1270" anchor="ctr" anchorCtr="0">
              <a:noAutofit/>
            </a:bodyPr>
            <a:lstStyle/>
            <a:p>
              <a:pPr lvl="0" algn="ctr" defTabSz="844550">
                <a:lnSpc>
                  <a:spcPct val="90000"/>
                </a:lnSpc>
                <a:spcBef>
                  <a:spcPct val="0"/>
                </a:spcBef>
                <a:spcAft>
                  <a:spcPct val="35000"/>
                </a:spcAft>
                <a:defRPr/>
              </a:pPr>
              <a:r>
                <a:rPr kumimoji="0" lang="en-CA" sz="2000" b="1" i="0" u="none" strike="noStrike" kern="0" cap="none" spc="0" normalizeH="0" baseline="0" noProof="0" dirty="0">
                  <a:ln>
                    <a:noFill/>
                  </a:ln>
                  <a:solidFill>
                    <a:prstClr val="white"/>
                  </a:solidFill>
                  <a:effectLst/>
                  <a:uLnTx/>
                  <a:uFillTx/>
                  <a:latin typeface="Metropolis" panose="00000500000000000000" pitchFamily="50" charset="0"/>
                </a:rPr>
                <a:t>Sexual </a:t>
              </a:r>
              <a:r>
                <a:rPr lang="en-CA" sz="2000" b="1" kern="0" dirty="0">
                  <a:solidFill>
                    <a:prstClr val="white"/>
                  </a:solidFill>
                  <a:latin typeface="Metropolis" panose="00000500000000000000" pitchFamily="50" charset="0"/>
                </a:rPr>
                <a:t>Abuse / Violence </a:t>
              </a:r>
              <a:r>
                <a:rPr lang="en-CA" sz="2000" b="1" kern="0" dirty="0" err="1">
                  <a:solidFill>
                    <a:prstClr val="white"/>
                  </a:solidFill>
                  <a:latin typeface="Metropolis" panose="00000500000000000000" pitchFamily="50" charset="0"/>
                </a:rPr>
                <a:t>sexuelle</a:t>
              </a:r>
              <a:r>
                <a:rPr lang="en-CA" sz="2000" b="1" kern="0" dirty="0">
                  <a:solidFill>
                    <a:prstClr val="white"/>
                  </a:solidFill>
                  <a:latin typeface="Metropolis" panose="00000500000000000000" pitchFamily="50" charset="0"/>
                </a:rPr>
                <a:t>   </a:t>
              </a:r>
              <a:r>
                <a:rPr kumimoji="0" lang="en-CA" sz="2000" b="1" i="0" u="none" strike="noStrike" kern="0" cap="none" spc="0" normalizeH="0" baseline="0" noProof="0" dirty="0">
                  <a:ln>
                    <a:noFill/>
                  </a:ln>
                  <a:solidFill>
                    <a:prstClr val="white"/>
                  </a:solidFill>
                  <a:effectLst/>
                  <a:uLnTx/>
                  <a:uFillTx/>
                  <a:latin typeface="Metropolis" panose="00000500000000000000" pitchFamily="50" charset="0"/>
                </a:rPr>
                <a:t>10%</a:t>
              </a:r>
            </a:p>
          </p:txBody>
        </p:sp>
      </p:grpSp>
      <p:sp>
        <p:nvSpPr>
          <p:cNvPr id="15" name="Rectangle 14">
            <a:extLst>
              <a:ext uri="{FF2B5EF4-FFF2-40B4-BE49-F238E27FC236}">
                <a16:creationId xmlns:a16="http://schemas.microsoft.com/office/drawing/2014/main" id="{B7F645DA-4D63-4BFC-AF13-114896160508}"/>
              </a:ext>
            </a:extLst>
          </p:cNvPr>
          <p:cNvSpPr/>
          <p:nvPr/>
        </p:nvSpPr>
        <p:spPr>
          <a:xfrm>
            <a:off x="260497" y="2263030"/>
            <a:ext cx="3925534" cy="3298104"/>
          </a:xfrm>
          <a:prstGeom prst="rect">
            <a:avLst/>
          </a:prstGeom>
          <a:solidFill>
            <a:schemeClr val="bg1">
              <a:lumMod val="95000"/>
            </a:schemeClr>
          </a:solidFill>
          <a:ln>
            <a:solidFill>
              <a:schemeClr val="bg1">
                <a:lumMod val="95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38143D"/>
                </a:solidFill>
                <a:effectLst/>
                <a:uLnTx/>
                <a:uFillTx/>
                <a:latin typeface="Metropolis Semi Bold" panose="00000700000000000000" pitchFamily="50" charset="0"/>
              </a:rPr>
              <a:t>Prevalence of child abuse, including children’s exposure to IPV </a:t>
            </a:r>
          </a:p>
          <a:p>
            <a:pPr>
              <a:lnSpc>
                <a:spcPct val="90000"/>
              </a:lnSpc>
              <a:spcBef>
                <a:spcPct val="0"/>
              </a:spcBef>
              <a:spcAft>
                <a:spcPts val="600"/>
              </a:spcAft>
              <a:defRPr/>
            </a:pPr>
            <a:endParaRPr lang="fr-CA" sz="2400" dirty="0">
              <a:solidFill>
                <a:srgbClr val="38143D"/>
              </a:solidFill>
              <a:latin typeface="Metropolis Semi Bold" panose="00000700000000000000" pitchFamily="50" charset="0"/>
            </a:endParaRPr>
          </a:p>
          <a:p>
            <a:pPr>
              <a:lnSpc>
                <a:spcPct val="90000"/>
              </a:lnSpc>
              <a:spcBef>
                <a:spcPct val="0"/>
              </a:spcBef>
              <a:spcAft>
                <a:spcPts val="600"/>
              </a:spcAft>
              <a:defRPr/>
            </a:pPr>
            <a:r>
              <a:rPr lang="fr-CA" sz="2400" dirty="0">
                <a:solidFill>
                  <a:srgbClr val="38143D"/>
                </a:solidFill>
                <a:latin typeface="Metropolis Semi Bold" panose="00000700000000000000" pitchFamily="50" charset="0"/>
              </a:rPr>
              <a:t>Prévalence de la maltraitance envers les enfants, y compris l’exposition des enfants à la VC</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400" b="0" i="0" u="none" strike="noStrike" kern="1200" cap="none" spc="0" normalizeH="0" baseline="0" noProof="0" dirty="0">
              <a:ln>
                <a:noFill/>
              </a:ln>
              <a:solidFill>
                <a:srgbClr val="38143D"/>
              </a:solidFill>
              <a:effectLst/>
              <a:uLnTx/>
              <a:uFillTx/>
              <a:latin typeface="Metropolis Semi Bold" panose="00000700000000000000" pitchFamily="50"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dirty="0">
                <a:solidFill>
                  <a:srgbClr val="38143D"/>
                </a:solidFill>
                <a:latin typeface="Metropolis" panose="00000500000000000000" pitchFamily="50" charset="0"/>
              </a:rPr>
              <a:t>(Afifi et al., 2014)</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400" b="0" i="0" u="none" strike="noStrike" kern="1200" cap="none" spc="0" normalizeH="0" baseline="0" noProof="0" dirty="0">
              <a:ln>
                <a:noFill/>
              </a:ln>
              <a:solidFill>
                <a:srgbClr val="38143D"/>
              </a:solidFill>
              <a:effectLst/>
              <a:uLnTx/>
              <a:uFillTx/>
              <a:latin typeface="Metropolis" panose="00000500000000000000" pitchFamily="50"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400" b="0" i="0" u="none" strike="noStrike" kern="1200" cap="none" spc="0" normalizeH="0" baseline="0" noProof="0" dirty="0">
              <a:ln>
                <a:noFill/>
              </a:ln>
              <a:solidFill>
                <a:srgbClr val="38143D"/>
              </a:solidFill>
              <a:effectLst/>
              <a:uLnTx/>
              <a:uFillTx/>
              <a:latin typeface="Metropolis" panose="00000500000000000000" pitchFamily="50" charset="0"/>
              <a:ea typeface="+mn-ea"/>
              <a:cs typeface="+mn-cs"/>
            </a:endParaRPr>
          </a:p>
        </p:txBody>
      </p:sp>
      <p:sp>
        <p:nvSpPr>
          <p:cNvPr id="2" name="TextBox 1">
            <a:extLst>
              <a:ext uri="{FF2B5EF4-FFF2-40B4-BE49-F238E27FC236}">
                <a16:creationId xmlns:a16="http://schemas.microsoft.com/office/drawing/2014/main" id="{44DDF5A3-6F13-4545-8D0D-FD2DC7398751}"/>
              </a:ext>
            </a:extLst>
          </p:cNvPr>
          <p:cNvSpPr txBox="1"/>
          <p:nvPr/>
        </p:nvSpPr>
        <p:spPr>
          <a:xfrm>
            <a:off x="5810346" y="6337767"/>
            <a:ext cx="4838184" cy="369332"/>
          </a:xfrm>
          <a:prstGeom prst="rect">
            <a:avLst/>
          </a:prstGeom>
          <a:noFill/>
        </p:spPr>
        <p:txBody>
          <a:bodyPr wrap="none" rtlCol="0">
            <a:spAutoFit/>
          </a:bodyPr>
          <a:lstStyle/>
          <a:p>
            <a:r>
              <a:rPr lang="en-CA" dirty="0">
                <a:latin typeface="Metropolis Semi Bold" panose="00000700000000000000" pitchFamily="50" charset="0"/>
              </a:rPr>
              <a:t>Canadian Community Health Survey 2012</a:t>
            </a:r>
          </a:p>
        </p:txBody>
      </p:sp>
      <p:cxnSp>
        <p:nvCxnSpPr>
          <p:cNvPr id="4" name="Straight Connector 3">
            <a:extLst>
              <a:ext uri="{FF2B5EF4-FFF2-40B4-BE49-F238E27FC236}">
                <a16:creationId xmlns:a16="http://schemas.microsoft.com/office/drawing/2014/main" id="{1F5814D1-B2AC-4A1D-9433-6777783A996C}"/>
              </a:ext>
            </a:extLst>
          </p:cNvPr>
          <p:cNvCxnSpPr>
            <a:cxnSpLocks/>
          </p:cNvCxnSpPr>
          <p:nvPr/>
        </p:nvCxnSpPr>
        <p:spPr>
          <a:xfrm>
            <a:off x="395893" y="2944368"/>
            <a:ext cx="150605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79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B01ABE2D-5491-4D71-90B1-ADF87BD8C5AD}"/>
              </a:ext>
            </a:extLst>
          </p:cNvPr>
          <p:cNvSpPr>
            <a:spLocks noGrp="1" noChangeArrowheads="1"/>
          </p:cNvSpPr>
          <p:nvPr>
            <p:ph type="title"/>
          </p:nvPr>
        </p:nvSpPr>
        <p:spPr>
          <a:xfrm>
            <a:off x="190500" y="-88900"/>
            <a:ext cx="12001500" cy="1325563"/>
          </a:xfrm>
        </p:spPr>
        <p:txBody>
          <a:bodyPr>
            <a:normAutofit/>
          </a:bodyPr>
          <a:lstStyle/>
          <a:p>
            <a:r>
              <a:rPr lang="en-US" altLang="en-US" sz="3000" dirty="0"/>
              <a:t>Impairment Across Lifespan / </a:t>
            </a:r>
            <a:r>
              <a:rPr lang="fr-CA" sz="3000" dirty="0"/>
              <a:t>Perturbations au cours de la vie</a:t>
            </a:r>
            <a:endParaRPr lang="en-US" altLang="en-US" sz="3000" dirty="0"/>
          </a:p>
        </p:txBody>
      </p:sp>
      <p:cxnSp>
        <p:nvCxnSpPr>
          <p:cNvPr id="14" name="Straight Connector 13"/>
          <p:cNvCxnSpPr/>
          <p:nvPr/>
        </p:nvCxnSpPr>
        <p:spPr>
          <a:xfrm>
            <a:off x="2254865" y="3719737"/>
            <a:ext cx="739396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40A0EDC-49E2-456A-93D9-23EB2D9B9C3F}"/>
              </a:ext>
            </a:extLst>
          </p:cNvPr>
          <p:cNvGrpSpPr>
            <a:grpSpLocks noChangeAspect="1"/>
          </p:cNvGrpSpPr>
          <p:nvPr/>
        </p:nvGrpSpPr>
        <p:grpSpPr>
          <a:xfrm>
            <a:off x="1993190" y="830132"/>
            <a:ext cx="8205620" cy="6027868"/>
            <a:chOff x="2034585" y="1121100"/>
            <a:chExt cx="9000000" cy="6611413"/>
          </a:xfrm>
        </p:grpSpPr>
        <p:pic>
          <p:nvPicPr>
            <p:cNvPr id="3" name="Picture 2">
              <a:extLst>
                <a:ext uri="{FF2B5EF4-FFF2-40B4-BE49-F238E27FC236}">
                  <a16:creationId xmlns:a16="http://schemas.microsoft.com/office/drawing/2014/main" id="{1F3F847C-DB29-47B3-9BA8-64CB44A3D9AE}"/>
                </a:ext>
              </a:extLst>
            </p:cNvPr>
            <p:cNvPicPr>
              <a:picLocks noChangeAspect="1"/>
            </p:cNvPicPr>
            <p:nvPr/>
          </p:nvPicPr>
          <p:blipFill>
            <a:blip r:embed="rId3"/>
            <a:stretch>
              <a:fillRect/>
            </a:stretch>
          </p:blipFill>
          <p:spPr>
            <a:xfrm>
              <a:off x="2034585" y="4389008"/>
              <a:ext cx="9000000" cy="3343505"/>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98FC127A-384F-402A-AB77-B74AB12DA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050" y="1121100"/>
              <a:ext cx="8981535" cy="3368054"/>
            </a:xfrm>
            <a:prstGeom prst="rect">
              <a:avLst/>
            </a:prstGeom>
          </p:spPr>
        </p:pic>
      </p:grpSp>
    </p:spTree>
    <p:extLst>
      <p:ext uri="{BB962C8B-B14F-4D97-AF65-F5344CB8AC3E}">
        <p14:creationId xmlns:p14="http://schemas.microsoft.com/office/powerpoint/2010/main" val="1798733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C4028FD-8BAA-4A19-BFDE-594D991B75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58" name="Rectangle 3"/>
          <p:cNvSpPr>
            <a:spLocks noGrp="1" noChangeArrowheads="1"/>
          </p:cNvSpPr>
          <p:nvPr>
            <p:ph type="title"/>
          </p:nvPr>
        </p:nvSpPr>
        <p:spPr>
          <a:xfrm>
            <a:off x="836675" y="299163"/>
            <a:ext cx="10515600" cy="1133693"/>
          </a:xfrm>
        </p:spPr>
        <p:txBody>
          <a:bodyPr vert="horz" lIns="91440" tIns="45720" rIns="91440" bIns="45720" rtlCol="0" anchor="ctr">
            <a:normAutofit/>
          </a:bodyPr>
          <a:lstStyle/>
          <a:p>
            <a:pPr algn="ctr"/>
            <a:r>
              <a:rPr lang="en-US" altLang="en-US" kern="1200" dirty="0">
                <a:solidFill>
                  <a:schemeClr val="tx1"/>
                </a:solidFill>
                <a:latin typeface="Metropolis Medium" panose="00000600000000000000" pitchFamily="50" charset="0"/>
              </a:rPr>
              <a:t>Impact on Biological Systems / </a:t>
            </a:r>
            <a:br>
              <a:rPr lang="en-US" altLang="en-US" kern="1200" dirty="0">
                <a:solidFill>
                  <a:schemeClr val="tx1"/>
                </a:solidFill>
                <a:latin typeface="Metropolis Medium" panose="00000600000000000000" pitchFamily="50" charset="0"/>
              </a:rPr>
            </a:br>
            <a:r>
              <a:rPr lang="en-US" altLang="en-US" kern="1200" dirty="0" err="1">
                <a:solidFill>
                  <a:schemeClr val="tx1"/>
                </a:solidFill>
                <a:latin typeface="Metropolis Medium" panose="00000600000000000000" pitchFamily="50" charset="0"/>
              </a:rPr>
              <a:t>Effets</a:t>
            </a:r>
            <a:r>
              <a:rPr lang="en-US" altLang="en-US" kern="1200" dirty="0">
                <a:solidFill>
                  <a:schemeClr val="tx1"/>
                </a:solidFill>
                <a:latin typeface="Metropolis Medium" panose="00000600000000000000" pitchFamily="50" charset="0"/>
              </a:rPr>
              <a:t> sur les </a:t>
            </a:r>
            <a:r>
              <a:rPr lang="en-US" altLang="en-US" kern="1200" dirty="0" err="1">
                <a:solidFill>
                  <a:schemeClr val="tx1"/>
                </a:solidFill>
                <a:latin typeface="Metropolis Medium" panose="00000600000000000000" pitchFamily="50" charset="0"/>
              </a:rPr>
              <a:t>systèmes</a:t>
            </a:r>
            <a:r>
              <a:rPr lang="en-US" altLang="en-US" kern="1200" dirty="0">
                <a:solidFill>
                  <a:schemeClr val="tx1"/>
                </a:solidFill>
                <a:latin typeface="Metropolis Medium" panose="00000600000000000000" pitchFamily="50" charset="0"/>
              </a:rPr>
              <a:t> </a:t>
            </a:r>
            <a:r>
              <a:rPr lang="en-US" altLang="en-US" kern="1200" dirty="0" err="1">
                <a:solidFill>
                  <a:schemeClr val="tx1"/>
                </a:solidFill>
                <a:latin typeface="Metropolis Medium" panose="00000600000000000000" pitchFamily="50" charset="0"/>
              </a:rPr>
              <a:t>biologiques</a:t>
            </a:r>
            <a:endParaRPr lang="en-US" altLang="en-US" kern="1200" dirty="0">
              <a:solidFill>
                <a:schemeClr val="tx1"/>
              </a:solidFill>
              <a:latin typeface="Metropolis Medium" panose="00000600000000000000" pitchFamily="50" charset="0"/>
            </a:endParaRPr>
          </a:p>
        </p:txBody>
      </p:sp>
      <p:grpSp>
        <p:nvGrpSpPr>
          <p:cNvPr id="15" name="Group 14">
            <a:extLst>
              <a:ext uri="{FF2B5EF4-FFF2-40B4-BE49-F238E27FC236}">
                <a16:creationId xmlns:a16="http://schemas.microsoft.com/office/drawing/2014/main" id="{8609A08C-9D34-476D-B878-747C37D4C790}"/>
              </a:ext>
            </a:extLst>
          </p:cNvPr>
          <p:cNvGrpSpPr/>
          <p:nvPr/>
        </p:nvGrpSpPr>
        <p:grpSpPr>
          <a:xfrm>
            <a:off x="1192681" y="1904680"/>
            <a:ext cx="9803588" cy="4671347"/>
            <a:chOff x="1144189" y="1501450"/>
            <a:chExt cx="9952694" cy="5173395"/>
          </a:xfrm>
        </p:grpSpPr>
        <p:sp>
          <p:nvSpPr>
            <p:cNvPr id="9" name="TextBox 8">
              <a:extLst>
                <a:ext uri="{FF2B5EF4-FFF2-40B4-BE49-F238E27FC236}">
                  <a16:creationId xmlns:a16="http://schemas.microsoft.com/office/drawing/2014/main" id="{97107B90-F776-4E0E-A00A-31536AA4CD84}"/>
                </a:ext>
              </a:extLst>
            </p:cNvPr>
            <p:cNvSpPr txBox="1"/>
            <p:nvPr/>
          </p:nvSpPr>
          <p:spPr>
            <a:xfrm>
              <a:off x="1144189" y="3930233"/>
              <a:ext cx="4751180" cy="2744612"/>
            </a:xfrm>
            <a:prstGeom prst="rect">
              <a:avLst/>
            </a:prstGeom>
            <a:noFill/>
          </p:spPr>
          <p:txBody>
            <a:bodyPr wrap="square" rtlCol="0">
              <a:normAutofit/>
            </a:bodyPr>
            <a:lstStyle/>
            <a:p>
              <a:pPr>
                <a:lnSpc>
                  <a:spcPct val="90000"/>
                </a:lnSpc>
                <a:spcAft>
                  <a:spcPts val="1200"/>
                </a:spcAft>
              </a:pPr>
              <a:r>
                <a:rPr lang="en-CA" sz="1600" dirty="0">
                  <a:latin typeface="Metropolis Semi Bold" panose="00000700000000000000" charset="0"/>
                </a:rPr>
                <a:t>Alterations to the physiological system responsible for regulating stress in our bodies; the hypothalamic-pituitary-adrenal (HPA) axis </a:t>
              </a:r>
            </a:p>
            <a:p>
              <a:pPr>
                <a:lnSpc>
                  <a:spcPct val="90000"/>
                </a:lnSpc>
                <a:spcAft>
                  <a:spcPts val="600"/>
                </a:spcAft>
              </a:pPr>
              <a:r>
                <a:rPr lang="fr-CA" sz="1600" dirty="0">
                  <a:latin typeface="Metropolis Semi Bold" panose="00000700000000000000" charset="0"/>
                </a:rPr>
                <a:t>Altération du système physiologique responsable de la régulation du stress dans l’organisme : l’axe </a:t>
              </a:r>
              <a:r>
                <a:rPr lang="fr-CA" sz="1600" dirty="0" err="1">
                  <a:latin typeface="Metropolis Semi Bold" panose="00000700000000000000" charset="0"/>
                </a:rPr>
                <a:t>hypothalamo</a:t>
              </a:r>
              <a:r>
                <a:rPr lang="fr-CA" sz="1600" dirty="0">
                  <a:latin typeface="Metropolis Semi Bold" panose="00000700000000000000" charset="0"/>
                </a:rPr>
                <a:t>-</a:t>
              </a:r>
              <a:r>
                <a:rPr lang="fr-CA" sz="1600" dirty="0" err="1">
                  <a:latin typeface="Metropolis Semi Bold" panose="00000700000000000000" charset="0"/>
                </a:rPr>
                <a:t>hypophyso</a:t>
              </a:r>
              <a:r>
                <a:rPr lang="fr-CA" sz="1600" dirty="0">
                  <a:latin typeface="Metropolis Semi Bold" panose="00000700000000000000" charset="0"/>
                </a:rPr>
                <a:t>-surrénalien (HHS)</a:t>
              </a:r>
            </a:p>
            <a:p>
              <a:pPr>
                <a:lnSpc>
                  <a:spcPct val="90000"/>
                </a:lnSpc>
                <a:spcAft>
                  <a:spcPts val="600"/>
                </a:spcAft>
              </a:pPr>
              <a:endParaRPr lang="en-CA" sz="1600" dirty="0">
                <a:latin typeface="Metropolis Semi Bold" panose="00000700000000000000" charset="0"/>
              </a:endParaRPr>
            </a:p>
            <a:p>
              <a:pPr marL="285750" indent="-285750">
                <a:lnSpc>
                  <a:spcPct val="90000"/>
                </a:lnSpc>
                <a:spcAft>
                  <a:spcPts val="600"/>
                </a:spcAft>
                <a:buFont typeface="Arial" panose="020B0604020202020204" pitchFamily="34" charset="0"/>
                <a:buChar char="•"/>
              </a:pPr>
              <a:endParaRPr lang="en-CA" sz="1600" dirty="0">
                <a:latin typeface="Metropolis Semi Bold" panose="00000700000000000000" charset="0"/>
              </a:endParaRPr>
            </a:p>
            <a:p>
              <a:pPr>
                <a:lnSpc>
                  <a:spcPct val="90000"/>
                </a:lnSpc>
                <a:spcAft>
                  <a:spcPts val="600"/>
                </a:spcAft>
              </a:pPr>
              <a:endParaRPr lang="en-CA" sz="1600" dirty="0">
                <a:latin typeface="Metropolis Semi Bold" panose="00000700000000000000" charset="0"/>
              </a:endParaRPr>
            </a:p>
          </p:txBody>
        </p:sp>
        <p:grpSp>
          <p:nvGrpSpPr>
            <p:cNvPr id="14" name="Group 13">
              <a:extLst>
                <a:ext uri="{FF2B5EF4-FFF2-40B4-BE49-F238E27FC236}">
                  <a16:creationId xmlns:a16="http://schemas.microsoft.com/office/drawing/2014/main" id="{40772A33-7B2E-4DF1-A3B8-2599E43BECB2}"/>
                </a:ext>
              </a:extLst>
            </p:cNvPr>
            <p:cNvGrpSpPr/>
            <p:nvPr/>
          </p:nvGrpSpPr>
          <p:grpSpPr>
            <a:xfrm>
              <a:off x="2438937" y="1501450"/>
              <a:ext cx="2161687" cy="2161687"/>
              <a:chOff x="2438937" y="1501450"/>
              <a:chExt cx="2161687" cy="2161687"/>
            </a:xfrm>
          </p:grpSpPr>
          <p:sp>
            <p:nvSpPr>
              <p:cNvPr id="5" name="Oval 4">
                <a:extLst>
                  <a:ext uri="{FF2B5EF4-FFF2-40B4-BE49-F238E27FC236}">
                    <a16:creationId xmlns:a16="http://schemas.microsoft.com/office/drawing/2014/main" id="{CB69D577-4ADD-4C60-8CEE-E261197D8D31}"/>
                  </a:ext>
                </a:extLst>
              </p:cNvPr>
              <p:cNvSpPr/>
              <p:nvPr/>
            </p:nvSpPr>
            <p:spPr>
              <a:xfrm>
                <a:off x="2438937" y="1501450"/>
                <a:ext cx="2161687" cy="2161687"/>
              </a:xfrm>
              <a:prstGeom prst="ellipse">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8" name="Rectangle 7" descr="Brain in head">
                <a:extLst>
                  <a:ext uri="{FF2B5EF4-FFF2-40B4-BE49-F238E27FC236}">
                    <a16:creationId xmlns:a16="http://schemas.microsoft.com/office/drawing/2014/main" id="{87C804C5-F275-49E3-883F-CEDCBA15BC2D}"/>
                  </a:ext>
                </a:extLst>
              </p:cNvPr>
              <p:cNvSpPr/>
              <p:nvPr/>
            </p:nvSpPr>
            <p:spPr>
              <a:xfrm>
                <a:off x="2899623" y="1936121"/>
                <a:ext cx="1240312" cy="12403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
          <p:nvSpPr>
            <p:cNvPr id="10" name="TextBox 9">
              <a:extLst>
                <a:ext uri="{FF2B5EF4-FFF2-40B4-BE49-F238E27FC236}">
                  <a16:creationId xmlns:a16="http://schemas.microsoft.com/office/drawing/2014/main" id="{60B87794-CCDC-47B7-804A-0434F5522652}"/>
                </a:ext>
              </a:extLst>
            </p:cNvPr>
            <p:cNvSpPr txBox="1"/>
            <p:nvPr/>
          </p:nvSpPr>
          <p:spPr>
            <a:xfrm>
              <a:off x="6345703" y="3931852"/>
              <a:ext cx="4751180" cy="2742993"/>
            </a:xfrm>
            <a:prstGeom prst="rect">
              <a:avLst/>
            </a:prstGeom>
            <a:noFill/>
          </p:spPr>
          <p:txBody>
            <a:bodyPr wrap="square" rtlCol="0">
              <a:noAutofit/>
            </a:bodyPr>
            <a:lstStyle/>
            <a:p>
              <a:pPr>
                <a:lnSpc>
                  <a:spcPct val="90000"/>
                </a:lnSpc>
                <a:spcAft>
                  <a:spcPts val="1200"/>
                </a:spcAft>
              </a:pPr>
              <a:r>
                <a:rPr lang="en-CA" sz="1600" dirty="0">
                  <a:latin typeface="Metropolis Semi Bold" panose="00000700000000000000" charset="0"/>
                </a:rPr>
                <a:t>Structural and functional alterations to the brain regions that support our ability to identify, label, and adaptively process our emotions </a:t>
              </a:r>
            </a:p>
            <a:p>
              <a:pPr>
                <a:lnSpc>
                  <a:spcPct val="90000"/>
                </a:lnSpc>
                <a:spcAft>
                  <a:spcPts val="600"/>
                </a:spcAft>
              </a:pPr>
              <a:r>
                <a:rPr lang="fr-CA" sz="1600" dirty="0">
                  <a:latin typeface="Metropolis Semi Bold" panose="00000700000000000000" charset="0"/>
                </a:rPr>
                <a:t>Altérations structurelles et fonctionnelles des régions cérébrales qui soutiennent notre capacité à reconnaître, à nommer et à gérer nos émotions de façon adaptative</a:t>
              </a:r>
            </a:p>
            <a:p>
              <a:pPr>
                <a:lnSpc>
                  <a:spcPct val="90000"/>
                </a:lnSpc>
                <a:spcAft>
                  <a:spcPts val="600"/>
                </a:spcAft>
              </a:pPr>
              <a:endParaRPr lang="en-CA" sz="1600" dirty="0">
                <a:latin typeface="Metropolis Semi Bold" panose="00000700000000000000" charset="0"/>
              </a:endParaRPr>
            </a:p>
          </p:txBody>
        </p:sp>
        <p:grpSp>
          <p:nvGrpSpPr>
            <p:cNvPr id="13" name="Group 12">
              <a:extLst>
                <a:ext uri="{FF2B5EF4-FFF2-40B4-BE49-F238E27FC236}">
                  <a16:creationId xmlns:a16="http://schemas.microsoft.com/office/drawing/2014/main" id="{6340F448-547B-4E74-BF65-027842A53C9F}"/>
                </a:ext>
              </a:extLst>
            </p:cNvPr>
            <p:cNvGrpSpPr/>
            <p:nvPr/>
          </p:nvGrpSpPr>
          <p:grpSpPr>
            <a:xfrm>
              <a:off x="7640453" y="1501450"/>
              <a:ext cx="2161687" cy="2161687"/>
              <a:chOff x="7640453" y="1501450"/>
              <a:chExt cx="2161687" cy="2161687"/>
            </a:xfrm>
          </p:grpSpPr>
          <p:sp>
            <p:nvSpPr>
              <p:cNvPr id="7" name="Oval 6">
                <a:extLst>
                  <a:ext uri="{FF2B5EF4-FFF2-40B4-BE49-F238E27FC236}">
                    <a16:creationId xmlns:a16="http://schemas.microsoft.com/office/drawing/2014/main" id="{3F3E68E1-E055-4AB1-8AEE-48959887C7E6}"/>
                  </a:ext>
                </a:extLst>
              </p:cNvPr>
              <p:cNvSpPr/>
              <p:nvPr/>
            </p:nvSpPr>
            <p:spPr>
              <a:xfrm>
                <a:off x="7640453" y="1501450"/>
                <a:ext cx="2161687" cy="2161687"/>
              </a:xfrm>
              <a:prstGeom prst="ellipse">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pic>
            <p:nvPicPr>
              <p:cNvPr id="12" name="Graphic 11" descr="Left Brain with solid fill">
                <a:extLst>
                  <a:ext uri="{FF2B5EF4-FFF2-40B4-BE49-F238E27FC236}">
                    <a16:creationId xmlns:a16="http://schemas.microsoft.com/office/drawing/2014/main" id="{EBA0077D-10B7-4F10-AB19-06711D3E9D1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47324" y="1955421"/>
                <a:ext cx="1347942" cy="1347942"/>
              </a:xfrm>
              <a:prstGeom prst="rect">
                <a:avLst/>
              </a:prstGeom>
            </p:spPr>
          </p:pic>
        </p:grpSp>
      </p:grpSp>
    </p:spTree>
    <p:extLst>
      <p:ext uri="{BB962C8B-B14F-4D97-AF65-F5344CB8AC3E}">
        <p14:creationId xmlns:p14="http://schemas.microsoft.com/office/powerpoint/2010/main" val="304483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able, cake, food, birthday&#10;&#10;Description automatically generated">
            <a:extLst>
              <a:ext uri="{FF2B5EF4-FFF2-40B4-BE49-F238E27FC236}">
                <a16:creationId xmlns:a16="http://schemas.microsoft.com/office/drawing/2014/main" id="{7AF9D959-8909-42AF-8D42-726027BEEFDB}"/>
              </a:ext>
            </a:extLst>
          </p:cNvPr>
          <p:cNvPicPr>
            <a:picLocks noChangeAspect="1"/>
          </p:cNvPicPr>
          <p:nvPr/>
        </p:nvPicPr>
        <p:blipFill rotWithShape="1">
          <a:blip r:embed="rId3">
            <a:extLst>
              <a:ext uri="{28A0092B-C50C-407E-A947-70E740481C1C}">
                <a14:useLocalDpi xmlns:a14="http://schemas.microsoft.com/office/drawing/2010/main" val="0"/>
              </a:ext>
            </a:extLst>
          </a:blip>
          <a:srcRect t="7730" b="17270"/>
          <a:stretch/>
        </p:blipFill>
        <p:spPr>
          <a:xfrm>
            <a:off x="0" y="10"/>
            <a:ext cx="12191980" cy="6857990"/>
          </a:xfrm>
          <a:prstGeom prst="rect">
            <a:avLst/>
          </a:prstGeom>
        </p:spPr>
      </p:pic>
      <p:sp>
        <p:nvSpPr>
          <p:cNvPr id="14" name="Freeform: Shape 13">
            <a:extLst>
              <a:ext uri="{FF2B5EF4-FFF2-40B4-BE49-F238E27FC236}">
                <a16:creationId xmlns:a16="http://schemas.microsoft.com/office/drawing/2014/main" id="{2E8F4267-8F09-4862-9D16-E1CB530D48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374" y="988990"/>
            <a:ext cx="6227626" cy="5869010"/>
          </a:xfrm>
          <a:custGeom>
            <a:avLst/>
            <a:gdLst>
              <a:gd name="connsiteX0" fmla="*/ 4279392 w 6227626"/>
              <a:gd name="connsiteY0" fmla="*/ 0 h 5869010"/>
              <a:gd name="connsiteX1" fmla="*/ 6087757 w 6227626"/>
              <a:gd name="connsiteY1" fmla="*/ 399734 h 5869010"/>
              <a:gd name="connsiteX2" fmla="*/ 6227626 w 6227626"/>
              <a:gd name="connsiteY2" fmla="*/ 470299 h 5869010"/>
              <a:gd name="connsiteX3" fmla="*/ 6227626 w 6227626"/>
              <a:gd name="connsiteY3" fmla="*/ 5869010 h 5869010"/>
              <a:gd name="connsiteX4" fmla="*/ 305640 w 6227626"/>
              <a:gd name="connsiteY4" fmla="*/ 5869010 h 5869010"/>
              <a:gd name="connsiteX5" fmla="*/ 296834 w 6227626"/>
              <a:gd name="connsiteY5" fmla="*/ 5848538 h 5869010"/>
              <a:gd name="connsiteX6" fmla="*/ 0 w 6227626"/>
              <a:gd name="connsiteY6" fmla="*/ 4279392 h 5869010"/>
              <a:gd name="connsiteX7" fmla="*/ 4279392 w 6227626"/>
              <a:gd name="connsiteY7" fmla="*/ 0 h 586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7626" h="5869010">
                <a:moveTo>
                  <a:pt x="4279392" y="0"/>
                </a:moveTo>
                <a:cubicBezTo>
                  <a:pt x="4925646" y="0"/>
                  <a:pt x="5538441" y="143252"/>
                  <a:pt x="6087757" y="399734"/>
                </a:cubicBezTo>
                <a:lnTo>
                  <a:pt x="6227626" y="470299"/>
                </a:lnTo>
                <a:lnTo>
                  <a:pt x="6227626" y="5869010"/>
                </a:lnTo>
                <a:lnTo>
                  <a:pt x="305640" y="5869010"/>
                </a:lnTo>
                <a:lnTo>
                  <a:pt x="296834" y="5848538"/>
                </a:lnTo>
                <a:cubicBezTo>
                  <a:pt x="105247" y="5362675"/>
                  <a:pt x="0" y="4833324"/>
                  <a:pt x="0" y="4279392"/>
                </a:cubicBezTo>
                <a:cubicBezTo>
                  <a:pt x="0" y="1915949"/>
                  <a:pt x="1915949" y="0"/>
                  <a:pt x="4279392"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6" name="Freeform: Shape 15">
            <a:extLst>
              <a:ext uri="{FF2B5EF4-FFF2-40B4-BE49-F238E27FC236}">
                <a16:creationId xmlns:a16="http://schemas.microsoft.com/office/drawing/2014/main" id="{8E74D013-6AA3-44E4-A5DD-EEC2168982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8968" y="1153582"/>
            <a:ext cx="6063033" cy="5704418"/>
          </a:xfrm>
          <a:custGeom>
            <a:avLst/>
            <a:gdLst>
              <a:gd name="connsiteX0" fmla="*/ 4114799 w 6063033"/>
              <a:gd name="connsiteY0" fmla="*/ 0 h 5704418"/>
              <a:gd name="connsiteX1" fmla="*/ 6010208 w 6063033"/>
              <a:gd name="connsiteY1" fmla="*/ 461583 h 5704418"/>
              <a:gd name="connsiteX2" fmla="*/ 6063033 w 6063033"/>
              <a:gd name="connsiteY2" fmla="*/ 491321 h 5704418"/>
              <a:gd name="connsiteX3" fmla="*/ 6063033 w 6063033"/>
              <a:gd name="connsiteY3" fmla="*/ 5704418 h 5704418"/>
              <a:gd name="connsiteX4" fmla="*/ 320183 w 6063033"/>
              <a:gd name="connsiteY4" fmla="*/ 5704418 h 5704418"/>
              <a:gd name="connsiteX5" fmla="*/ 285416 w 6063033"/>
              <a:gd name="connsiteY5" fmla="*/ 5623594 h 5704418"/>
              <a:gd name="connsiteX6" fmla="*/ 0 w 6063033"/>
              <a:gd name="connsiteY6" fmla="*/ 4114800 h 5704418"/>
              <a:gd name="connsiteX7" fmla="*/ 4114799 w 6063033"/>
              <a:gd name="connsiteY7" fmla="*/ 0 h 5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3033" h="5704418">
                <a:moveTo>
                  <a:pt x="4114799" y="0"/>
                </a:moveTo>
                <a:cubicBezTo>
                  <a:pt x="4798337" y="0"/>
                  <a:pt x="5442947" y="166668"/>
                  <a:pt x="6010208" y="461583"/>
                </a:cubicBezTo>
                <a:lnTo>
                  <a:pt x="6063033" y="491321"/>
                </a:lnTo>
                <a:lnTo>
                  <a:pt x="6063033" y="5704418"/>
                </a:lnTo>
                <a:lnTo>
                  <a:pt x="320183" y="5704418"/>
                </a:lnTo>
                <a:lnTo>
                  <a:pt x="285416" y="5623594"/>
                </a:lnTo>
                <a:cubicBezTo>
                  <a:pt x="101198" y="5156418"/>
                  <a:pt x="0" y="4647427"/>
                  <a:pt x="0" y="4114800"/>
                </a:cubicBezTo>
                <a:cubicBezTo>
                  <a:pt x="0" y="1842259"/>
                  <a:pt x="1842258" y="0"/>
                  <a:pt x="4114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TextBox 9">
            <a:extLst>
              <a:ext uri="{FF2B5EF4-FFF2-40B4-BE49-F238E27FC236}">
                <a16:creationId xmlns:a16="http://schemas.microsoft.com/office/drawing/2014/main" id="{2B3572A0-8C1D-443D-8EBB-B62F54D64D36}"/>
              </a:ext>
            </a:extLst>
          </p:cNvPr>
          <p:cNvSpPr txBox="1"/>
          <p:nvPr/>
        </p:nvSpPr>
        <p:spPr>
          <a:xfrm>
            <a:off x="6555969" y="4000021"/>
            <a:ext cx="5724521" cy="29546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buClrTx/>
              <a:buSzTx/>
              <a:buFontTx/>
              <a:buNone/>
              <a:tabLst/>
              <a:defRPr/>
            </a:pPr>
            <a:r>
              <a:rPr kumimoji="0" lang="en-US" sz="2800" b="0" i="0" u="none" strike="noStrike" kern="1200" cap="none" spc="0" normalizeH="0" baseline="0" noProof="0" dirty="0">
                <a:ln>
                  <a:noFill/>
                </a:ln>
                <a:solidFill>
                  <a:srgbClr val="38143D"/>
                </a:solidFill>
                <a:effectLst/>
                <a:uLnTx/>
                <a:uFillTx/>
                <a:latin typeface="Metropolis Semi Bold" panose="00000700000000000000" pitchFamily="50" charset="0"/>
                <a:ea typeface="+mn-ea"/>
                <a:cs typeface="+mn-cs"/>
              </a:rPr>
              <a:t>Recognizing and responding</a:t>
            </a:r>
            <a:r>
              <a:rPr lang="en-US" sz="2800" dirty="0">
                <a:solidFill>
                  <a:srgbClr val="38143D"/>
                </a:solidFill>
                <a:latin typeface="Metropolis Semi Bold" panose="00000700000000000000" pitchFamily="50" charset="0"/>
              </a:rPr>
              <a:t> </a:t>
            </a:r>
            <a:r>
              <a:rPr kumimoji="0" lang="en-US" sz="2800" b="0" i="0" u="none" strike="noStrike" kern="1200" cap="none" spc="0" normalizeH="0" baseline="0" noProof="0" dirty="0">
                <a:ln>
                  <a:noFill/>
                </a:ln>
                <a:solidFill>
                  <a:srgbClr val="38143D"/>
                </a:solidFill>
                <a:effectLst/>
                <a:uLnTx/>
                <a:uFillTx/>
                <a:latin typeface="Metropolis Semi Bold" panose="00000700000000000000" pitchFamily="50" charset="0"/>
                <a:ea typeface="+mn-ea"/>
                <a:cs typeface="+mn-cs"/>
              </a:rPr>
              <a:t>safely to child maltreatment </a:t>
            </a:r>
          </a:p>
          <a:p>
            <a:pPr marL="0" marR="0" lvl="0" indent="0" algn="l" defTabSz="914400" rtl="0" eaLnBrk="1" fontAlgn="auto" latinLnBrk="0" hangingPunct="1">
              <a:lnSpc>
                <a:spcPct val="100000"/>
              </a:lnSpc>
              <a:spcBef>
                <a:spcPts val="0"/>
              </a:spcBef>
              <a:buClrTx/>
              <a:buSzTx/>
              <a:buFontTx/>
              <a:buNone/>
              <a:tabLst/>
              <a:defRPr/>
            </a:pPr>
            <a:endParaRPr kumimoji="0" lang="fr-FR" sz="2800" b="0" i="0" u="none" strike="noStrike" kern="1200" cap="none" spc="0" normalizeH="0" baseline="0" noProof="0" dirty="0">
              <a:ln>
                <a:noFill/>
              </a:ln>
              <a:solidFill>
                <a:srgbClr val="38143D"/>
              </a:solidFill>
              <a:effectLst/>
              <a:uLnTx/>
              <a:uFillTx/>
              <a:latin typeface="Metropolis Semi Bold" panose="00000700000000000000"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800" b="0" i="0" u="none" strike="noStrike" kern="1200" cap="none" spc="0" normalizeH="0" baseline="0" noProof="0" dirty="0">
                <a:ln>
                  <a:noFill/>
                </a:ln>
                <a:solidFill>
                  <a:srgbClr val="38143D"/>
                </a:solidFill>
                <a:effectLst/>
                <a:uLnTx/>
                <a:uFillTx/>
                <a:latin typeface="Metropolis Semi Bold" panose="00000700000000000000" pitchFamily="50" charset="0"/>
                <a:ea typeface="+mn-ea"/>
                <a:cs typeface="+mn-cs"/>
              </a:rPr>
              <a:t>Reconnaître la maltraitance envers les enfants et répondre en toute sécurité</a:t>
            </a:r>
            <a:r>
              <a:rPr kumimoji="0" lang="en-US" sz="2800" b="0" i="0" u="none" strike="noStrike" kern="1200" cap="none" spc="0" normalizeH="0" baseline="0" noProof="0" dirty="0">
                <a:ln>
                  <a:noFill/>
                </a:ln>
                <a:solidFill>
                  <a:srgbClr val="38143D"/>
                </a:solidFill>
                <a:effectLst/>
                <a:uLnTx/>
                <a:uFillTx/>
                <a:latin typeface="Metropolis Semi Bold" panose="00000700000000000000" pitchFamily="50" charset="0"/>
                <a:ea typeface="+mn-ea"/>
                <a:cs typeface="+mn-cs"/>
              </a:rPr>
              <a:t/>
            </a:r>
            <a:br>
              <a:rPr kumimoji="0" lang="en-US" sz="2800" b="0" i="0" u="none" strike="noStrike" kern="1200" cap="none" spc="0" normalizeH="0" baseline="0" noProof="0" dirty="0">
                <a:ln>
                  <a:noFill/>
                </a:ln>
                <a:solidFill>
                  <a:srgbClr val="38143D"/>
                </a:solidFill>
                <a:effectLst/>
                <a:uLnTx/>
                <a:uFillTx/>
                <a:latin typeface="Metropolis Semi Bold" panose="00000700000000000000" pitchFamily="50" charset="0"/>
                <a:ea typeface="+mn-ea"/>
                <a:cs typeface="+mn-cs"/>
              </a:rPr>
            </a:br>
            <a:endParaRPr kumimoji="0" lang="en-CA" sz="1800" b="0" i="0" u="none" strike="noStrike" kern="1200" cap="none" spc="0" normalizeH="0" baseline="0" noProof="0" dirty="0">
              <a:ln>
                <a:noFill/>
              </a:ln>
              <a:solidFill>
                <a:srgbClr val="38143D"/>
              </a:solidFill>
              <a:effectLst/>
              <a:uLnTx/>
              <a:uFillTx/>
              <a:latin typeface="Metropolis Semi Bold" panose="00000700000000000000" pitchFamily="50" charset="0"/>
              <a:ea typeface="+mn-ea"/>
              <a:cs typeface="+mn-cs"/>
            </a:endParaRPr>
          </a:p>
        </p:txBody>
      </p:sp>
      <p:cxnSp>
        <p:nvCxnSpPr>
          <p:cNvPr id="6" name="Straight Connector 5">
            <a:extLst>
              <a:ext uri="{FF2B5EF4-FFF2-40B4-BE49-F238E27FC236}">
                <a16:creationId xmlns:a16="http://schemas.microsoft.com/office/drawing/2014/main" id="{14119F64-EC53-4C7A-BEB6-F354F3AB9082}"/>
              </a:ext>
            </a:extLst>
          </p:cNvPr>
          <p:cNvCxnSpPr>
            <a:cxnSpLocks/>
          </p:cNvCxnSpPr>
          <p:nvPr/>
        </p:nvCxnSpPr>
        <p:spPr>
          <a:xfrm>
            <a:off x="6664934" y="5109922"/>
            <a:ext cx="16668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421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NUM" val="6"/>
</p:tagLst>
</file>

<file path=ppt/tags/tag63.xml><?xml version="1.0" encoding="utf-8"?>
<p:tagLst xmlns:a="http://schemas.openxmlformats.org/drawingml/2006/main" xmlns:r="http://schemas.openxmlformats.org/officeDocument/2006/relationships" xmlns:p="http://schemas.openxmlformats.org/presentationml/2006/main">
  <p:tag name="NUM" val="9"/>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CSU VEGA">
      <a:dk1>
        <a:srgbClr val="38143D"/>
      </a:dk1>
      <a:lt1>
        <a:srgbClr val="FFFFFF"/>
      </a:lt1>
      <a:dk2>
        <a:srgbClr val="7F7F7F"/>
      </a:dk2>
      <a:lt2>
        <a:srgbClr val="DFD9E0"/>
      </a:lt2>
      <a:accent1>
        <a:srgbClr val="612991"/>
      </a:accent1>
      <a:accent2>
        <a:srgbClr val="7837A8"/>
      </a:accent2>
      <a:accent3>
        <a:srgbClr val="AA89CE"/>
      </a:accent3>
      <a:accent4>
        <a:srgbClr val="2467B2"/>
      </a:accent4>
      <a:accent5>
        <a:srgbClr val="5E3A64"/>
      </a:accent5>
      <a:accent6>
        <a:srgbClr val="2C3052"/>
      </a:accent6>
      <a:hlink>
        <a:srgbClr val="0563C1"/>
      </a:hlink>
      <a:folHlink>
        <a:srgbClr val="419A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SU VEGA">
      <a:dk1>
        <a:srgbClr val="38143D"/>
      </a:dk1>
      <a:lt1>
        <a:srgbClr val="FFFFFF"/>
      </a:lt1>
      <a:dk2>
        <a:srgbClr val="7F7F7F"/>
      </a:dk2>
      <a:lt2>
        <a:srgbClr val="DFD9E0"/>
      </a:lt2>
      <a:accent1>
        <a:srgbClr val="612991"/>
      </a:accent1>
      <a:accent2>
        <a:srgbClr val="7837A8"/>
      </a:accent2>
      <a:accent3>
        <a:srgbClr val="AA89CE"/>
      </a:accent3>
      <a:accent4>
        <a:srgbClr val="2467B2"/>
      </a:accent4>
      <a:accent5>
        <a:srgbClr val="5E3A64"/>
      </a:accent5>
      <a:accent6>
        <a:srgbClr val="2C3052"/>
      </a:accent6>
      <a:hlink>
        <a:srgbClr val="0563C1"/>
      </a:hlink>
      <a:folHlink>
        <a:srgbClr val="419A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CSU VEGA">
      <a:dk1>
        <a:srgbClr val="38143D"/>
      </a:dk1>
      <a:lt1>
        <a:srgbClr val="FFFFFF"/>
      </a:lt1>
      <a:dk2>
        <a:srgbClr val="7F7F7F"/>
      </a:dk2>
      <a:lt2>
        <a:srgbClr val="DFD9E0"/>
      </a:lt2>
      <a:accent1>
        <a:srgbClr val="612991"/>
      </a:accent1>
      <a:accent2>
        <a:srgbClr val="7837A8"/>
      </a:accent2>
      <a:accent3>
        <a:srgbClr val="AA89CE"/>
      </a:accent3>
      <a:accent4>
        <a:srgbClr val="2467B2"/>
      </a:accent4>
      <a:accent5>
        <a:srgbClr val="5E3A64"/>
      </a:accent5>
      <a:accent6>
        <a:srgbClr val="2C3052"/>
      </a:accent6>
      <a:hlink>
        <a:srgbClr val="0563C1"/>
      </a:hlink>
      <a:folHlink>
        <a:srgbClr val="419AAF"/>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38">
      <a:dk1>
        <a:sysClr val="windowText" lastClr="000000"/>
      </a:dk1>
      <a:lt1>
        <a:sysClr val="window" lastClr="FFFFFF"/>
      </a:lt1>
      <a:dk2>
        <a:srgbClr val="1F497D"/>
      </a:dk2>
      <a:lt2>
        <a:srgbClr val="EEECE1"/>
      </a:lt2>
      <a:accent1>
        <a:srgbClr val="F06957"/>
      </a:accent1>
      <a:accent2>
        <a:srgbClr val="3672A8"/>
      </a:accent2>
      <a:accent3>
        <a:srgbClr val="42CFF0"/>
      </a:accent3>
      <a:accent4>
        <a:srgbClr val="F99F1B"/>
      </a:accent4>
      <a:accent5>
        <a:srgbClr val="3D3F44"/>
      </a:accent5>
      <a:accent6>
        <a:srgbClr val="104A5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Custom 1">
      <a:dk1>
        <a:srgbClr val="401346"/>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CSU VEGA">
      <a:dk1>
        <a:srgbClr val="38143D"/>
      </a:dk1>
      <a:lt1>
        <a:srgbClr val="FFFFFF"/>
      </a:lt1>
      <a:dk2>
        <a:srgbClr val="7F7F7F"/>
      </a:dk2>
      <a:lt2>
        <a:srgbClr val="DFD9E0"/>
      </a:lt2>
      <a:accent1>
        <a:srgbClr val="612991"/>
      </a:accent1>
      <a:accent2>
        <a:srgbClr val="7837A8"/>
      </a:accent2>
      <a:accent3>
        <a:srgbClr val="AA89CE"/>
      </a:accent3>
      <a:accent4>
        <a:srgbClr val="2467B2"/>
      </a:accent4>
      <a:accent5>
        <a:srgbClr val="5E3A64"/>
      </a:accent5>
      <a:accent6>
        <a:srgbClr val="2C3052"/>
      </a:accent6>
      <a:hlink>
        <a:srgbClr val="0563C1"/>
      </a:hlink>
      <a:folHlink>
        <a:srgbClr val="419A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20991</TotalTime>
  <Words>3775</Words>
  <Application>Microsoft Office PowerPoint</Application>
  <PresentationFormat>Widescreen</PresentationFormat>
  <Paragraphs>314</Paragraphs>
  <Slides>29</Slides>
  <Notes>25</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29</vt:i4>
      </vt:variant>
    </vt:vector>
  </HeadingPairs>
  <TitlesOfParts>
    <vt:vector size="50" baseType="lpstr">
      <vt:lpstr>Bookman Old Style</vt:lpstr>
      <vt:lpstr>Calibri</vt:lpstr>
      <vt:lpstr>Verdana</vt:lpstr>
      <vt:lpstr>MS PGothic</vt:lpstr>
      <vt:lpstr>Courier New</vt:lpstr>
      <vt:lpstr>Metropolis Medium</vt:lpstr>
      <vt:lpstr>Metropolis</vt:lpstr>
      <vt:lpstr>Open Sans</vt:lpstr>
      <vt:lpstr>Georgia</vt:lpstr>
      <vt:lpstr>Times New Roman</vt:lpstr>
      <vt:lpstr>Calibri Light</vt:lpstr>
      <vt:lpstr>Metropolis Semi Bold</vt:lpstr>
      <vt:lpstr>Arial</vt:lpstr>
      <vt:lpstr>1_Office Theme</vt:lpstr>
      <vt:lpstr>3_Office Theme</vt:lpstr>
      <vt:lpstr>4_Office Theme</vt:lpstr>
      <vt:lpstr>2_Office Theme</vt:lpstr>
      <vt:lpstr>Custom Design</vt:lpstr>
      <vt:lpstr>1_Custom Design</vt:lpstr>
      <vt:lpstr>5_Office Theme</vt:lpstr>
      <vt:lpstr>7_Office Theme</vt:lpstr>
      <vt:lpstr>PowerPoint Presentation</vt:lpstr>
      <vt:lpstr>PowerPoint Presentation</vt:lpstr>
      <vt:lpstr>PowerPoint Presentation</vt:lpstr>
      <vt:lpstr>PowerPoint Presentation</vt:lpstr>
      <vt:lpstr>Children’s Exposure to Intimate Partner   Violence (IPV) / Exposition à la violence conjugale (VC) </vt:lpstr>
      <vt:lpstr>PowerPoint Presentation</vt:lpstr>
      <vt:lpstr>Impairment Across Lifespan / Perturbations au cours de la vie</vt:lpstr>
      <vt:lpstr>Impact on Biological Systems /  Effets sur les systèmes biologiques</vt:lpstr>
      <vt:lpstr>PowerPoint Presentation</vt:lpstr>
      <vt:lpstr>PowerPoint Presentation</vt:lpstr>
      <vt:lpstr>PowerPoint Presentation</vt:lpstr>
      <vt:lpstr>What’s the evidence for identifying CM? /  Reconnaître la ME – quelles sont les données à l’appui?</vt:lpstr>
      <vt:lpstr>PowerPoint Presentation</vt:lpstr>
      <vt:lpstr>PowerPoint Presentation</vt:lpstr>
      <vt:lpstr>PowerPoint Presentation</vt:lpstr>
      <vt:lpstr>VEGA’s Evidence-based Guidance Foundation /                Fondements de la guidance fondée sur les données probantes du projet VEGA</vt:lpstr>
      <vt:lpstr>PowerPoint Presentation</vt:lpstr>
      <vt:lpstr>WHY the ‘V’ in TVIC / POURQUOI le « V » dans l’approche de soin tenant compte des traumatismes et de la violence?</vt:lpstr>
      <vt:lpstr>PowerPoint Presentation</vt:lpstr>
      <vt:lpstr>Examples of learning module content          Exemples de contenu de modules d'apprentissage </vt:lpstr>
      <vt:lpstr>PowerPoint Presentation</vt:lpstr>
      <vt:lpstr>PowerPoint Presentation</vt:lpstr>
      <vt:lpstr>PowerPoint Presentation</vt:lpstr>
      <vt:lpstr>PowerPoint Presentation</vt:lpstr>
      <vt:lpstr>PowerPoint Presentation</vt:lpstr>
      <vt:lpstr>Objectives of the RISE Project      Objectifs du projet RISE</vt:lpstr>
      <vt:lpstr>Collaborating Organizations / Organisations collaboratrices</vt:lpstr>
      <vt:lpstr>The RISE Project / Le projet RISE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 Christine</dc:creator>
  <cp:lastModifiedBy>Atiquah Syed</cp:lastModifiedBy>
  <cp:revision>603</cp:revision>
  <dcterms:created xsi:type="dcterms:W3CDTF">2020-12-15T18:08:32Z</dcterms:created>
  <dcterms:modified xsi:type="dcterms:W3CDTF">2023-03-29T17:39:58Z</dcterms:modified>
</cp:coreProperties>
</file>