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4"/>
  </p:sldMasterIdLst>
  <p:notesMasterIdLst>
    <p:notesMasterId r:id="rId26"/>
  </p:notesMasterIdLst>
  <p:handoutMasterIdLst>
    <p:handoutMasterId r:id="rId27"/>
  </p:handoutMasterIdLst>
  <p:sldIdLst>
    <p:sldId id="436" r:id="rId5"/>
    <p:sldId id="391" r:id="rId6"/>
    <p:sldId id="451" r:id="rId7"/>
    <p:sldId id="420" r:id="rId8"/>
    <p:sldId id="469" r:id="rId9"/>
    <p:sldId id="481" r:id="rId10"/>
    <p:sldId id="452" r:id="rId11"/>
    <p:sldId id="297" r:id="rId12"/>
    <p:sldId id="470" r:id="rId13"/>
    <p:sldId id="437" r:id="rId14"/>
    <p:sldId id="474" r:id="rId15"/>
    <p:sldId id="473" r:id="rId16"/>
    <p:sldId id="480" r:id="rId17"/>
    <p:sldId id="483" r:id="rId18"/>
    <p:sldId id="486" r:id="rId19"/>
    <p:sldId id="471" r:id="rId20"/>
    <p:sldId id="485" r:id="rId21"/>
    <p:sldId id="405" r:id="rId22"/>
    <p:sldId id="487" r:id="rId23"/>
    <p:sldId id="472" r:id="rId24"/>
    <p:sldId id="404" r:id="rId2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hibeault" initials="JT" lastIdx="14" clrIdx="0">
    <p:extLst>
      <p:ext uri="{19B8F6BF-5375-455C-9EA6-DF929625EA0E}">
        <p15:presenceInfo xmlns:p15="http://schemas.microsoft.com/office/powerpoint/2012/main" userId="S::jthibeault@canadiancentreforaccreditation.ca::a39ed3f6-c42a-4f22-8ba6-06566ef631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215968"/>
    <a:srgbClr val="FFC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2" autoAdjust="0"/>
    <p:restoredTop sz="94182" autoAdjust="0"/>
  </p:normalViewPr>
  <p:slideViewPr>
    <p:cSldViewPr snapToGrid="0" snapToObjects="1">
      <p:cViewPr varScale="1">
        <p:scale>
          <a:sx n="73" d="100"/>
          <a:sy n="73" d="100"/>
        </p:scale>
        <p:origin x="66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82"/>
    </p:cViewPr>
  </p:sorterViewPr>
  <p:notesViewPr>
    <p:cSldViewPr snapToGrid="0" snapToObjects="1">
      <p:cViewPr varScale="1">
        <p:scale>
          <a:sx n="59" d="100"/>
          <a:sy n="59" d="100"/>
        </p:scale>
        <p:origin x="2622" y="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8795D-6E1C-4733-9846-6C47B07CF8EC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94CAA8E2-A9A3-4CA4-A388-6C2D58739CD5}">
      <dgm:prSet custT="1"/>
      <dgm:spPr/>
      <dgm:t>
        <a:bodyPr/>
        <a:lstStyle/>
        <a:p>
          <a:pPr algn="ctr" rtl="0"/>
          <a:r>
            <a:rPr lang="fr-ca" sz="1100" b="0" i="0" u="none" baseline="0" dirty="0"/>
            <a:t>Organisationnel</a:t>
          </a:r>
          <a:r>
            <a:rPr lang="fr-CA" sz="1200" b="0" i="0" u="none" baseline="0" dirty="0"/>
            <a:t> </a:t>
          </a:r>
          <a:endParaRPr lang="fr-ca" sz="1200" dirty="0"/>
        </a:p>
      </dgm:t>
    </dgm:pt>
    <dgm:pt modelId="{E0469671-04DD-4A50-9094-B458AC6A3132}" type="parTrans" cxnId="{686F724C-A020-4ACB-8048-5A3AEF374739}">
      <dgm:prSet/>
      <dgm:spPr/>
      <dgm:t>
        <a:bodyPr/>
        <a:lstStyle/>
        <a:p>
          <a:endParaRPr lang="fr-ca" sz="2800"/>
        </a:p>
      </dgm:t>
    </dgm:pt>
    <dgm:pt modelId="{C945EE74-4D5F-4927-8EAA-238D59ABBC29}" type="sibTrans" cxnId="{686F724C-A020-4ACB-8048-5A3AEF374739}">
      <dgm:prSet/>
      <dgm:spPr/>
      <dgm:t>
        <a:bodyPr/>
        <a:lstStyle/>
        <a:p>
          <a:endParaRPr lang="fr-ca" sz="2800"/>
        </a:p>
      </dgm:t>
    </dgm:pt>
    <dgm:pt modelId="{2166E1A6-7024-4F25-9BCB-9281E6C715F9}">
      <dgm:prSet custT="1"/>
      <dgm:spPr/>
      <dgm:t>
        <a:bodyPr/>
        <a:lstStyle/>
        <a:p>
          <a:pPr algn="ctr" rtl="0"/>
          <a:r>
            <a:rPr lang="fr-ca" sz="900" b="0" i="0" u="none" baseline="0" dirty="0"/>
            <a:t>Santé mentale et toxicomanie dans la communauté</a:t>
          </a:r>
          <a:endParaRPr lang="fr-ca" sz="900" dirty="0"/>
        </a:p>
      </dgm:t>
    </dgm:pt>
    <dgm:pt modelId="{02F971AD-3B4A-4D5C-9AE5-A1417B7F481B}" type="parTrans" cxnId="{08A1E5D3-BA51-495C-B4AC-B6978C4109DA}">
      <dgm:prSet/>
      <dgm:spPr/>
      <dgm:t>
        <a:bodyPr/>
        <a:lstStyle/>
        <a:p>
          <a:endParaRPr lang="fr-ca" sz="2800"/>
        </a:p>
      </dgm:t>
    </dgm:pt>
    <dgm:pt modelId="{0CD7FB51-BF48-4FBC-A815-0C80395489BF}" type="sibTrans" cxnId="{08A1E5D3-BA51-495C-B4AC-B6978C4109DA}">
      <dgm:prSet/>
      <dgm:spPr/>
      <dgm:t>
        <a:bodyPr/>
        <a:lstStyle/>
        <a:p>
          <a:endParaRPr lang="fr-ca" sz="2800"/>
        </a:p>
      </dgm:t>
    </dgm:pt>
    <dgm:pt modelId="{08563F0D-B6E4-426D-B0B8-C792FD9984E5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Justice pour les jeunes</a:t>
          </a:r>
          <a:endParaRPr lang="fr-ca" sz="1050" dirty="0"/>
        </a:p>
      </dgm:t>
    </dgm:pt>
    <dgm:pt modelId="{1F89BE47-C1B9-4A5A-BED7-F097E00279E8}" type="parTrans" cxnId="{A25E37DB-EB6A-4647-A608-251F6DC6E43A}">
      <dgm:prSet/>
      <dgm:spPr/>
      <dgm:t>
        <a:bodyPr/>
        <a:lstStyle/>
        <a:p>
          <a:endParaRPr lang="fr-ca" sz="2800"/>
        </a:p>
      </dgm:t>
    </dgm:pt>
    <dgm:pt modelId="{FE336AB7-74D7-492C-9AB3-AF0685C87434}" type="sibTrans" cxnId="{A25E37DB-EB6A-4647-A608-251F6DC6E43A}">
      <dgm:prSet/>
      <dgm:spPr/>
      <dgm:t>
        <a:bodyPr/>
        <a:lstStyle/>
        <a:p>
          <a:endParaRPr lang="fr-ca" sz="2800"/>
        </a:p>
      </dgm:t>
    </dgm:pt>
    <dgm:pt modelId="{3F31F6C5-207C-494C-92D9-DD661D00165A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Conseil en crédit </a:t>
          </a:r>
          <a:endParaRPr lang="fr-ca" sz="1050" dirty="0"/>
        </a:p>
      </dgm:t>
    </dgm:pt>
    <dgm:pt modelId="{0AE4F477-6084-41A9-BF19-3FFBDD1A7E34}" type="parTrans" cxnId="{0AC49EC9-2514-43FC-9823-EFF5C142CD50}">
      <dgm:prSet/>
      <dgm:spPr/>
      <dgm:t>
        <a:bodyPr/>
        <a:lstStyle/>
        <a:p>
          <a:endParaRPr lang="fr-ca" sz="2800"/>
        </a:p>
      </dgm:t>
    </dgm:pt>
    <dgm:pt modelId="{AE6F26D6-DC0B-4964-9921-D269B3630228}" type="sibTrans" cxnId="{0AC49EC9-2514-43FC-9823-EFF5C142CD50}">
      <dgm:prSet/>
      <dgm:spPr/>
      <dgm:t>
        <a:bodyPr/>
        <a:lstStyle/>
        <a:p>
          <a:endParaRPr lang="fr-ca" sz="2800"/>
        </a:p>
      </dgm:t>
    </dgm:pt>
    <dgm:pt modelId="{17263A16-D18D-466E-8C66-F2CF24532D3A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Soins de santé primaires communautaires</a:t>
          </a:r>
          <a:endParaRPr lang="fr-ca" sz="1050" dirty="0"/>
        </a:p>
      </dgm:t>
    </dgm:pt>
    <dgm:pt modelId="{0EE6154C-93E6-4D90-94E7-1215BC15F671}" type="parTrans" cxnId="{F217FB84-8444-47B1-B6F8-AEE6096F8D72}">
      <dgm:prSet/>
      <dgm:spPr/>
      <dgm:t>
        <a:bodyPr/>
        <a:lstStyle/>
        <a:p>
          <a:endParaRPr lang="fr-ca" sz="2800"/>
        </a:p>
      </dgm:t>
    </dgm:pt>
    <dgm:pt modelId="{82D920C2-6504-4808-82E1-CCECBC9F19F9}" type="sibTrans" cxnId="{F217FB84-8444-47B1-B6F8-AEE6096F8D72}">
      <dgm:prSet/>
      <dgm:spPr/>
      <dgm:t>
        <a:bodyPr/>
        <a:lstStyle/>
        <a:p>
          <a:endParaRPr lang="fr-ca" sz="2800"/>
        </a:p>
      </dgm:t>
    </dgm:pt>
    <dgm:pt modelId="{18F21594-9CF9-4CB7-A103-501EA95B35AD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Services sociaux et de santé communautaires</a:t>
          </a:r>
          <a:endParaRPr lang="fr-ca" sz="1050" dirty="0"/>
        </a:p>
      </dgm:t>
    </dgm:pt>
    <dgm:pt modelId="{E75DE81E-9407-455D-B2D5-B03D811262F8}" type="parTrans" cxnId="{0E4CBC5C-DA4F-458B-B8B1-B7C9EDFD9CAD}">
      <dgm:prSet/>
      <dgm:spPr/>
      <dgm:t>
        <a:bodyPr/>
        <a:lstStyle/>
        <a:p>
          <a:endParaRPr lang="fr-ca" sz="2800"/>
        </a:p>
      </dgm:t>
    </dgm:pt>
    <dgm:pt modelId="{7EE7241D-5405-4872-97C1-28FE0B4FAA93}" type="sibTrans" cxnId="{0E4CBC5C-DA4F-458B-B8B1-B7C9EDFD9CAD}">
      <dgm:prSet/>
      <dgm:spPr/>
      <dgm:t>
        <a:bodyPr/>
        <a:lstStyle/>
        <a:p>
          <a:endParaRPr lang="fr-ca" sz="2800"/>
        </a:p>
      </dgm:t>
    </dgm:pt>
    <dgm:pt modelId="{ABAF1CDA-2DCD-4646-9D90-7744CA752F49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Bien-être de l’enfance</a:t>
          </a:r>
          <a:r>
            <a:rPr lang="fr-CA" sz="1050" b="0" i="0" u="none" baseline="0" dirty="0"/>
            <a:t> </a:t>
          </a:r>
          <a:endParaRPr lang="fr-ca" sz="1050" dirty="0"/>
        </a:p>
      </dgm:t>
    </dgm:pt>
    <dgm:pt modelId="{783802D4-23CE-44CF-A5FB-9AA636F63DC5}" type="parTrans" cxnId="{9137918A-FDCD-47D5-BFE0-78522F4B680F}">
      <dgm:prSet/>
      <dgm:spPr/>
      <dgm:t>
        <a:bodyPr/>
        <a:lstStyle/>
        <a:p>
          <a:endParaRPr lang="fr-ca" sz="2800"/>
        </a:p>
      </dgm:t>
    </dgm:pt>
    <dgm:pt modelId="{6C5D994D-CBAE-432F-91BF-B251A78A7DEF}" type="sibTrans" cxnId="{9137918A-FDCD-47D5-BFE0-78522F4B680F}">
      <dgm:prSet/>
      <dgm:spPr/>
      <dgm:t>
        <a:bodyPr/>
        <a:lstStyle/>
        <a:p>
          <a:endParaRPr lang="fr-ca" sz="2800"/>
        </a:p>
      </dgm:t>
    </dgm:pt>
    <dgm:pt modelId="{ED730F47-3CEA-4E2F-8F02-B802C863039E}">
      <dgm:prSet custT="1"/>
      <dgm:spPr/>
      <dgm:t>
        <a:bodyPr/>
        <a:lstStyle/>
        <a:p>
          <a:pPr algn="ctr" rtl="0"/>
          <a:r>
            <a:rPr lang="fr-ca" sz="1050" b="0" i="0" u="none" baseline="0" dirty="0"/>
            <a:t>Santé mentale des enfants et des jeunes</a:t>
          </a:r>
          <a:r>
            <a:rPr lang="fr-CA" sz="1050" b="0" i="0" u="none" baseline="0" dirty="0"/>
            <a:t> </a:t>
          </a:r>
          <a:endParaRPr lang="fr-ca" sz="1050" dirty="0"/>
        </a:p>
      </dgm:t>
    </dgm:pt>
    <dgm:pt modelId="{488E666E-955D-4BE6-B96D-F27DF8075878}" type="sibTrans" cxnId="{CA87C3A3-816F-42C4-9B67-99B5B7693BB1}">
      <dgm:prSet/>
      <dgm:spPr/>
      <dgm:t>
        <a:bodyPr/>
        <a:lstStyle/>
        <a:p>
          <a:endParaRPr lang="fr-ca" sz="2800"/>
        </a:p>
      </dgm:t>
    </dgm:pt>
    <dgm:pt modelId="{694B68FD-35BD-4AB2-A993-B5607007BF24}" type="parTrans" cxnId="{CA87C3A3-816F-42C4-9B67-99B5B7693BB1}">
      <dgm:prSet/>
      <dgm:spPr/>
      <dgm:t>
        <a:bodyPr/>
        <a:lstStyle/>
        <a:p>
          <a:endParaRPr lang="fr-ca" sz="2800"/>
        </a:p>
      </dgm:t>
    </dgm:pt>
    <dgm:pt modelId="{B709DACB-F5B2-4107-9308-FEEA811D8D2E}">
      <dgm:prSet custT="1"/>
      <dgm:spPr/>
      <dgm:t>
        <a:bodyPr/>
        <a:lstStyle/>
        <a:p>
          <a:pPr algn="ctr" rtl="0"/>
          <a:r>
            <a:rPr lang="fr-ca" sz="1000" b="0" i="0" u="none" baseline="0" dirty="0"/>
            <a:t>Counseling et groupes</a:t>
          </a:r>
          <a:endParaRPr lang="fr-ca" sz="1000" dirty="0"/>
        </a:p>
      </dgm:t>
    </dgm:pt>
    <dgm:pt modelId="{50F2D7C4-75A8-45D2-B9EE-7E4E9A57CE5F}" type="sibTrans" cxnId="{822C112D-4786-4E18-83D4-9302DE936D68}">
      <dgm:prSet/>
      <dgm:spPr/>
      <dgm:t>
        <a:bodyPr/>
        <a:lstStyle/>
        <a:p>
          <a:endParaRPr lang="fr-ca" sz="2800"/>
        </a:p>
      </dgm:t>
    </dgm:pt>
    <dgm:pt modelId="{8618BF18-BEF1-4A08-810F-53C440B62DB4}" type="parTrans" cxnId="{822C112D-4786-4E18-83D4-9302DE936D68}">
      <dgm:prSet/>
      <dgm:spPr/>
      <dgm:t>
        <a:bodyPr/>
        <a:lstStyle/>
        <a:p>
          <a:endParaRPr lang="fr-ca" sz="2800"/>
        </a:p>
      </dgm:t>
    </dgm:pt>
    <dgm:pt modelId="{7EFBDC38-1959-48B8-BB2D-7BF2BD976E12}" type="pres">
      <dgm:prSet presAssocID="{7A28795D-6E1C-4733-9846-6C47B07CF8E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7C9841-7FC9-4B70-AACC-1D67052F4A35}" type="pres">
      <dgm:prSet presAssocID="{94CAA8E2-A9A3-4CA4-A388-6C2D58739CD5}" presName="centerShape" presStyleLbl="node0" presStyleIdx="0" presStyleCnt="1" custScaleX="107821"/>
      <dgm:spPr/>
    </dgm:pt>
    <dgm:pt modelId="{C9E8728C-8717-41FF-B90F-ABF9B3155680}" type="pres">
      <dgm:prSet presAssocID="{2166E1A6-7024-4F25-9BCB-9281E6C715F9}" presName="node" presStyleLbl="node1" presStyleIdx="0" presStyleCnt="8" custScaleX="111800" custScaleY="103604">
        <dgm:presLayoutVars>
          <dgm:bulletEnabled val="1"/>
        </dgm:presLayoutVars>
      </dgm:prSet>
      <dgm:spPr/>
    </dgm:pt>
    <dgm:pt modelId="{BDDC676B-AD94-46A5-ACB3-AB1C8CB3E9D5}" type="pres">
      <dgm:prSet presAssocID="{2166E1A6-7024-4F25-9BCB-9281E6C715F9}" presName="dummy" presStyleCnt="0"/>
      <dgm:spPr/>
    </dgm:pt>
    <dgm:pt modelId="{686DA87C-B189-46D2-A72A-FB2474A6E13B}" type="pres">
      <dgm:prSet presAssocID="{0CD7FB51-BF48-4FBC-A815-0C80395489BF}" presName="sibTrans" presStyleLbl="sibTrans2D1" presStyleIdx="0" presStyleCnt="8"/>
      <dgm:spPr/>
    </dgm:pt>
    <dgm:pt modelId="{508CD5DB-CB57-4902-88AF-BDB2517D538E}" type="pres">
      <dgm:prSet presAssocID="{ED730F47-3CEA-4E2F-8F02-B802C863039E}" presName="node" presStyleLbl="node1" presStyleIdx="1" presStyleCnt="8">
        <dgm:presLayoutVars>
          <dgm:bulletEnabled val="1"/>
        </dgm:presLayoutVars>
      </dgm:prSet>
      <dgm:spPr/>
    </dgm:pt>
    <dgm:pt modelId="{48214096-EBEE-419B-BB0B-071072CACA0F}" type="pres">
      <dgm:prSet presAssocID="{ED730F47-3CEA-4E2F-8F02-B802C863039E}" presName="dummy" presStyleCnt="0"/>
      <dgm:spPr/>
    </dgm:pt>
    <dgm:pt modelId="{194BF441-80C4-4407-A100-3A0EBBBEC701}" type="pres">
      <dgm:prSet presAssocID="{488E666E-955D-4BE6-B96D-F27DF8075878}" presName="sibTrans" presStyleLbl="sibTrans2D1" presStyleIdx="1" presStyleCnt="8"/>
      <dgm:spPr/>
    </dgm:pt>
    <dgm:pt modelId="{8CD19FB3-FEF6-4878-99AB-83FC9421A94E}" type="pres">
      <dgm:prSet presAssocID="{B709DACB-F5B2-4107-9308-FEEA811D8D2E}" presName="node" presStyleLbl="node1" presStyleIdx="2" presStyleCnt="8" custScaleX="110458" custScaleY="110458">
        <dgm:presLayoutVars>
          <dgm:bulletEnabled val="1"/>
        </dgm:presLayoutVars>
      </dgm:prSet>
      <dgm:spPr/>
    </dgm:pt>
    <dgm:pt modelId="{D3244E53-D4CB-4315-98B2-022D9B0FE742}" type="pres">
      <dgm:prSet presAssocID="{B709DACB-F5B2-4107-9308-FEEA811D8D2E}" presName="dummy" presStyleCnt="0"/>
      <dgm:spPr/>
    </dgm:pt>
    <dgm:pt modelId="{416575A3-651A-437C-AA95-BA682B3EDB5D}" type="pres">
      <dgm:prSet presAssocID="{50F2D7C4-75A8-45D2-B9EE-7E4E9A57CE5F}" presName="sibTrans" presStyleLbl="sibTrans2D1" presStyleIdx="2" presStyleCnt="8"/>
      <dgm:spPr/>
    </dgm:pt>
    <dgm:pt modelId="{DBD38354-B6B7-48B7-9027-80D26A5D7CFB}" type="pres">
      <dgm:prSet presAssocID="{17263A16-D18D-466E-8C66-F2CF24532D3A}" presName="node" presStyleLbl="node1" presStyleIdx="3" presStyleCnt="8" custScaleX="178160" custScaleY="111498">
        <dgm:presLayoutVars>
          <dgm:bulletEnabled val="1"/>
        </dgm:presLayoutVars>
      </dgm:prSet>
      <dgm:spPr/>
    </dgm:pt>
    <dgm:pt modelId="{4336B089-11A0-413C-AB0A-6019CF7E7872}" type="pres">
      <dgm:prSet presAssocID="{17263A16-D18D-466E-8C66-F2CF24532D3A}" presName="dummy" presStyleCnt="0"/>
      <dgm:spPr/>
    </dgm:pt>
    <dgm:pt modelId="{07A4626F-9F0A-453B-B4AC-52AAFDEF6011}" type="pres">
      <dgm:prSet presAssocID="{82D920C2-6504-4808-82E1-CCECBC9F19F9}" presName="sibTrans" presStyleLbl="sibTrans2D1" presStyleIdx="3" presStyleCnt="8"/>
      <dgm:spPr/>
    </dgm:pt>
    <dgm:pt modelId="{D575F444-8350-4D40-B850-16E17B5ED103}" type="pres">
      <dgm:prSet presAssocID="{18F21594-9CF9-4CB7-A103-501EA95B35AD}" presName="node" presStyleLbl="node1" presStyleIdx="4" presStyleCnt="8" custScaleX="205345" custScaleY="108487">
        <dgm:presLayoutVars>
          <dgm:bulletEnabled val="1"/>
        </dgm:presLayoutVars>
      </dgm:prSet>
      <dgm:spPr/>
    </dgm:pt>
    <dgm:pt modelId="{29A7E9FE-01E4-4354-B388-3C8E774C6BD6}" type="pres">
      <dgm:prSet presAssocID="{18F21594-9CF9-4CB7-A103-501EA95B35AD}" presName="dummy" presStyleCnt="0"/>
      <dgm:spPr/>
    </dgm:pt>
    <dgm:pt modelId="{769B6DF9-9716-4D55-8EE5-07994DF57AC3}" type="pres">
      <dgm:prSet presAssocID="{7EE7241D-5405-4872-97C1-28FE0B4FAA93}" presName="sibTrans" presStyleLbl="sibTrans2D1" presStyleIdx="4" presStyleCnt="8"/>
      <dgm:spPr/>
    </dgm:pt>
    <dgm:pt modelId="{F405728C-5D30-48EB-AA98-C50C8CD6928E}" type="pres">
      <dgm:prSet presAssocID="{ABAF1CDA-2DCD-4646-9D90-7744CA752F49}" presName="node" presStyleLbl="node1" presStyleIdx="5" presStyleCnt="8">
        <dgm:presLayoutVars>
          <dgm:bulletEnabled val="1"/>
        </dgm:presLayoutVars>
      </dgm:prSet>
      <dgm:spPr/>
    </dgm:pt>
    <dgm:pt modelId="{B81906FB-FF69-4531-8B8E-AE3DD115978C}" type="pres">
      <dgm:prSet presAssocID="{ABAF1CDA-2DCD-4646-9D90-7744CA752F49}" presName="dummy" presStyleCnt="0"/>
      <dgm:spPr/>
    </dgm:pt>
    <dgm:pt modelId="{6C81B6BB-84C5-4987-8A75-CE909B58083F}" type="pres">
      <dgm:prSet presAssocID="{6C5D994D-CBAE-432F-91BF-B251A78A7DEF}" presName="sibTrans" presStyleLbl="sibTrans2D1" presStyleIdx="5" presStyleCnt="8"/>
      <dgm:spPr/>
    </dgm:pt>
    <dgm:pt modelId="{A5C41BB6-7C3C-4989-8146-A12C22CDFEBD}" type="pres">
      <dgm:prSet presAssocID="{08563F0D-B6E4-426D-B0B8-C792FD9984E5}" presName="node" presStyleLbl="node1" presStyleIdx="6" presStyleCnt="8">
        <dgm:presLayoutVars>
          <dgm:bulletEnabled val="1"/>
        </dgm:presLayoutVars>
      </dgm:prSet>
      <dgm:spPr/>
    </dgm:pt>
    <dgm:pt modelId="{B2E484B7-6C83-441D-BB7F-78E82BDDA18D}" type="pres">
      <dgm:prSet presAssocID="{08563F0D-B6E4-426D-B0B8-C792FD9984E5}" presName="dummy" presStyleCnt="0"/>
      <dgm:spPr/>
    </dgm:pt>
    <dgm:pt modelId="{F7C17469-EBBA-4197-85C4-526F4753D141}" type="pres">
      <dgm:prSet presAssocID="{FE336AB7-74D7-492C-9AB3-AF0685C87434}" presName="sibTrans" presStyleLbl="sibTrans2D1" presStyleIdx="6" presStyleCnt="8"/>
      <dgm:spPr/>
    </dgm:pt>
    <dgm:pt modelId="{AE09FA31-5B75-4C84-809A-E104AC65C25A}" type="pres">
      <dgm:prSet presAssocID="{3F31F6C5-207C-494C-92D9-DD661D00165A}" presName="node" presStyleLbl="node1" presStyleIdx="7" presStyleCnt="8" custScaleX="107924" custScaleY="107924">
        <dgm:presLayoutVars>
          <dgm:bulletEnabled val="1"/>
        </dgm:presLayoutVars>
      </dgm:prSet>
      <dgm:spPr/>
    </dgm:pt>
    <dgm:pt modelId="{43692937-CEBC-4E74-97BA-52B08CA2C183}" type="pres">
      <dgm:prSet presAssocID="{3F31F6C5-207C-494C-92D9-DD661D00165A}" presName="dummy" presStyleCnt="0"/>
      <dgm:spPr/>
    </dgm:pt>
    <dgm:pt modelId="{9986F2DA-CD09-423B-A7D9-518B34A710EF}" type="pres">
      <dgm:prSet presAssocID="{AE6F26D6-DC0B-4964-9921-D269B3630228}" presName="sibTrans" presStyleLbl="sibTrans2D1" presStyleIdx="7" presStyleCnt="8"/>
      <dgm:spPr/>
    </dgm:pt>
  </dgm:ptLst>
  <dgm:cxnLst>
    <dgm:cxn modelId="{4F0B100B-37F6-44F0-972A-74A6FECC3E56}" type="presOf" srcId="{7EE7241D-5405-4872-97C1-28FE0B4FAA93}" destId="{769B6DF9-9716-4D55-8EE5-07994DF57AC3}" srcOrd="0" destOrd="0" presId="urn:microsoft.com/office/officeart/2005/8/layout/radial6"/>
    <dgm:cxn modelId="{F87A8225-D38F-4FD3-833F-77EEA0D6422C}" type="presOf" srcId="{17263A16-D18D-466E-8C66-F2CF24532D3A}" destId="{DBD38354-B6B7-48B7-9027-80D26A5D7CFB}" srcOrd="0" destOrd="0" presId="urn:microsoft.com/office/officeart/2005/8/layout/radial6"/>
    <dgm:cxn modelId="{A8831E29-E665-4D26-A2C2-3CED6F8DBC14}" type="presOf" srcId="{2166E1A6-7024-4F25-9BCB-9281E6C715F9}" destId="{C9E8728C-8717-41FF-B90F-ABF9B3155680}" srcOrd="0" destOrd="0" presId="urn:microsoft.com/office/officeart/2005/8/layout/radial6"/>
    <dgm:cxn modelId="{E1AD202C-1D75-4844-BD50-7C6F7274A1B1}" type="presOf" srcId="{AE6F26D6-DC0B-4964-9921-D269B3630228}" destId="{9986F2DA-CD09-423B-A7D9-518B34A710EF}" srcOrd="0" destOrd="0" presId="urn:microsoft.com/office/officeart/2005/8/layout/radial6"/>
    <dgm:cxn modelId="{822C112D-4786-4E18-83D4-9302DE936D68}" srcId="{94CAA8E2-A9A3-4CA4-A388-6C2D58739CD5}" destId="{B709DACB-F5B2-4107-9308-FEEA811D8D2E}" srcOrd="2" destOrd="0" parTransId="{8618BF18-BEF1-4A08-810F-53C440B62DB4}" sibTransId="{50F2D7C4-75A8-45D2-B9EE-7E4E9A57CE5F}"/>
    <dgm:cxn modelId="{AADDDA33-ECA3-4CF1-8481-E1F25A893FB3}" type="presOf" srcId="{0CD7FB51-BF48-4FBC-A815-0C80395489BF}" destId="{686DA87C-B189-46D2-A72A-FB2474A6E13B}" srcOrd="0" destOrd="0" presId="urn:microsoft.com/office/officeart/2005/8/layout/radial6"/>
    <dgm:cxn modelId="{940C6D39-36E7-4210-B108-208D62599CEE}" type="presOf" srcId="{3F31F6C5-207C-494C-92D9-DD661D00165A}" destId="{AE09FA31-5B75-4C84-809A-E104AC65C25A}" srcOrd="0" destOrd="0" presId="urn:microsoft.com/office/officeart/2005/8/layout/radial6"/>
    <dgm:cxn modelId="{0E4CBC5C-DA4F-458B-B8B1-B7C9EDFD9CAD}" srcId="{94CAA8E2-A9A3-4CA4-A388-6C2D58739CD5}" destId="{18F21594-9CF9-4CB7-A103-501EA95B35AD}" srcOrd="4" destOrd="0" parTransId="{E75DE81E-9407-455D-B2D5-B03D811262F8}" sibTransId="{7EE7241D-5405-4872-97C1-28FE0B4FAA93}"/>
    <dgm:cxn modelId="{66655166-A55D-4617-85E3-F26CDE9B1E06}" type="presOf" srcId="{B709DACB-F5B2-4107-9308-FEEA811D8D2E}" destId="{8CD19FB3-FEF6-4878-99AB-83FC9421A94E}" srcOrd="0" destOrd="0" presId="urn:microsoft.com/office/officeart/2005/8/layout/radial6"/>
    <dgm:cxn modelId="{686F724C-A020-4ACB-8048-5A3AEF374739}" srcId="{7A28795D-6E1C-4733-9846-6C47B07CF8EC}" destId="{94CAA8E2-A9A3-4CA4-A388-6C2D58739CD5}" srcOrd="0" destOrd="0" parTransId="{E0469671-04DD-4A50-9094-B458AC6A3132}" sibTransId="{C945EE74-4D5F-4927-8EAA-238D59ABBC29}"/>
    <dgm:cxn modelId="{47E3EB53-755B-49E7-B351-30EF22B693B1}" type="presOf" srcId="{ED730F47-3CEA-4E2F-8F02-B802C863039E}" destId="{508CD5DB-CB57-4902-88AF-BDB2517D538E}" srcOrd="0" destOrd="0" presId="urn:microsoft.com/office/officeart/2005/8/layout/radial6"/>
    <dgm:cxn modelId="{F217FB84-8444-47B1-B6F8-AEE6096F8D72}" srcId="{94CAA8E2-A9A3-4CA4-A388-6C2D58739CD5}" destId="{17263A16-D18D-466E-8C66-F2CF24532D3A}" srcOrd="3" destOrd="0" parTransId="{0EE6154C-93E6-4D90-94E7-1215BC15F671}" sibTransId="{82D920C2-6504-4808-82E1-CCECBC9F19F9}"/>
    <dgm:cxn modelId="{9137918A-FDCD-47D5-BFE0-78522F4B680F}" srcId="{94CAA8E2-A9A3-4CA4-A388-6C2D58739CD5}" destId="{ABAF1CDA-2DCD-4646-9D90-7744CA752F49}" srcOrd="5" destOrd="0" parTransId="{783802D4-23CE-44CF-A5FB-9AA636F63DC5}" sibTransId="{6C5D994D-CBAE-432F-91BF-B251A78A7DEF}"/>
    <dgm:cxn modelId="{896BEE95-4D5D-402B-9104-D134EEED47B7}" type="presOf" srcId="{18F21594-9CF9-4CB7-A103-501EA95B35AD}" destId="{D575F444-8350-4D40-B850-16E17B5ED103}" srcOrd="0" destOrd="0" presId="urn:microsoft.com/office/officeart/2005/8/layout/radial6"/>
    <dgm:cxn modelId="{CA87C3A3-816F-42C4-9B67-99B5B7693BB1}" srcId="{94CAA8E2-A9A3-4CA4-A388-6C2D58739CD5}" destId="{ED730F47-3CEA-4E2F-8F02-B802C863039E}" srcOrd="1" destOrd="0" parTransId="{694B68FD-35BD-4AB2-A993-B5607007BF24}" sibTransId="{488E666E-955D-4BE6-B96D-F27DF8075878}"/>
    <dgm:cxn modelId="{5B3F2DBB-9164-4BF2-ABBF-F57360D223BA}" type="presOf" srcId="{FE336AB7-74D7-492C-9AB3-AF0685C87434}" destId="{F7C17469-EBBA-4197-85C4-526F4753D141}" srcOrd="0" destOrd="0" presId="urn:microsoft.com/office/officeart/2005/8/layout/radial6"/>
    <dgm:cxn modelId="{326AF2C5-0EE4-455D-BAB6-ED68797EF85E}" type="presOf" srcId="{94CAA8E2-A9A3-4CA4-A388-6C2D58739CD5}" destId="{457C9841-7FC9-4B70-AACC-1D67052F4A35}" srcOrd="0" destOrd="0" presId="urn:microsoft.com/office/officeart/2005/8/layout/radial6"/>
    <dgm:cxn modelId="{0AC49EC9-2514-43FC-9823-EFF5C142CD50}" srcId="{94CAA8E2-A9A3-4CA4-A388-6C2D58739CD5}" destId="{3F31F6C5-207C-494C-92D9-DD661D00165A}" srcOrd="7" destOrd="0" parTransId="{0AE4F477-6084-41A9-BF19-3FFBDD1A7E34}" sibTransId="{AE6F26D6-DC0B-4964-9921-D269B3630228}"/>
    <dgm:cxn modelId="{7CF6D3C9-B0BB-4964-9653-5A1F97E90F3C}" type="presOf" srcId="{488E666E-955D-4BE6-B96D-F27DF8075878}" destId="{194BF441-80C4-4407-A100-3A0EBBBEC701}" srcOrd="0" destOrd="0" presId="urn:microsoft.com/office/officeart/2005/8/layout/radial6"/>
    <dgm:cxn modelId="{7234FFCA-E2C6-446D-9007-C0645D36E8BC}" type="presOf" srcId="{50F2D7C4-75A8-45D2-B9EE-7E4E9A57CE5F}" destId="{416575A3-651A-437C-AA95-BA682B3EDB5D}" srcOrd="0" destOrd="0" presId="urn:microsoft.com/office/officeart/2005/8/layout/radial6"/>
    <dgm:cxn modelId="{08A1E5D3-BA51-495C-B4AC-B6978C4109DA}" srcId="{94CAA8E2-A9A3-4CA4-A388-6C2D58739CD5}" destId="{2166E1A6-7024-4F25-9BCB-9281E6C715F9}" srcOrd="0" destOrd="0" parTransId="{02F971AD-3B4A-4D5C-9AE5-A1417B7F481B}" sibTransId="{0CD7FB51-BF48-4FBC-A815-0C80395489BF}"/>
    <dgm:cxn modelId="{EBB4DED5-4C41-47DA-A65A-42198E530006}" type="presOf" srcId="{7A28795D-6E1C-4733-9846-6C47B07CF8EC}" destId="{7EFBDC38-1959-48B8-BB2D-7BF2BD976E12}" srcOrd="0" destOrd="0" presId="urn:microsoft.com/office/officeart/2005/8/layout/radial6"/>
    <dgm:cxn modelId="{F3C33CD6-B020-4969-9501-92B30651F48D}" type="presOf" srcId="{82D920C2-6504-4808-82E1-CCECBC9F19F9}" destId="{07A4626F-9F0A-453B-B4AC-52AAFDEF6011}" srcOrd="0" destOrd="0" presId="urn:microsoft.com/office/officeart/2005/8/layout/radial6"/>
    <dgm:cxn modelId="{9257B7DA-11BC-41BF-9675-306C6D2E564F}" type="presOf" srcId="{ABAF1CDA-2DCD-4646-9D90-7744CA752F49}" destId="{F405728C-5D30-48EB-AA98-C50C8CD6928E}" srcOrd="0" destOrd="0" presId="urn:microsoft.com/office/officeart/2005/8/layout/radial6"/>
    <dgm:cxn modelId="{2DA12CDB-D496-467A-8110-345C2AF57A6E}" type="presOf" srcId="{6C5D994D-CBAE-432F-91BF-B251A78A7DEF}" destId="{6C81B6BB-84C5-4987-8A75-CE909B58083F}" srcOrd="0" destOrd="0" presId="urn:microsoft.com/office/officeart/2005/8/layout/radial6"/>
    <dgm:cxn modelId="{A25E37DB-EB6A-4647-A608-251F6DC6E43A}" srcId="{94CAA8E2-A9A3-4CA4-A388-6C2D58739CD5}" destId="{08563F0D-B6E4-426D-B0B8-C792FD9984E5}" srcOrd="6" destOrd="0" parTransId="{1F89BE47-C1B9-4A5A-BED7-F097E00279E8}" sibTransId="{FE336AB7-74D7-492C-9AB3-AF0685C87434}"/>
    <dgm:cxn modelId="{D6086DEA-B6EF-4EF8-AAD5-D60E6DCEC856}" type="presOf" srcId="{08563F0D-B6E4-426D-B0B8-C792FD9984E5}" destId="{A5C41BB6-7C3C-4989-8146-A12C22CDFEBD}" srcOrd="0" destOrd="0" presId="urn:microsoft.com/office/officeart/2005/8/layout/radial6"/>
    <dgm:cxn modelId="{3AAB6F05-D110-47F2-BCC7-F02B311D4312}" type="presParOf" srcId="{7EFBDC38-1959-48B8-BB2D-7BF2BD976E12}" destId="{457C9841-7FC9-4B70-AACC-1D67052F4A35}" srcOrd="0" destOrd="0" presId="urn:microsoft.com/office/officeart/2005/8/layout/radial6"/>
    <dgm:cxn modelId="{6CC29A27-84E3-46E0-930C-7152B2E9E699}" type="presParOf" srcId="{7EFBDC38-1959-48B8-BB2D-7BF2BD976E12}" destId="{C9E8728C-8717-41FF-B90F-ABF9B3155680}" srcOrd="1" destOrd="0" presId="urn:microsoft.com/office/officeart/2005/8/layout/radial6"/>
    <dgm:cxn modelId="{7377AA86-1031-4964-9663-6121F63B1A56}" type="presParOf" srcId="{7EFBDC38-1959-48B8-BB2D-7BF2BD976E12}" destId="{BDDC676B-AD94-46A5-ACB3-AB1C8CB3E9D5}" srcOrd="2" destOrd="0" presId="urn:microsoft.com/office/officeart/2005/8/layout/radial6"/>
    <dgm:cxn modelId="{F0252283-1E98-4284-B4BF-C8DF63ACB8CD}" type="presParOf" srcId="{7EFBDC38-1959-48B8-BB2D-7BF2BD976E12}" destId="{686DA87C-B189-46D2-A72A-FB2474A6E13B}" srcOrd="3" destOrd="0" presId="urn:microsoft.com/office/officeart/2005/8/layout/radial6"/>
    <dgm:cxn modelId="{5CC01117-C47C-4AD9-B15F-5DC3D7931322}" type="presParOf" srcId="{7EFBDC38-1959-48B8-BB2D-7BF2BD976E12}" destId="{508CD5DB-CB57-4902-88AF-BDB2517D538E}" srcOrd="4" destOrd="0" presId="urn:microsoft.com/office/officeart/2005/8/layout/radial6"/>
    <dgm:cxn modelId="{F28F91D6-A7B1-4DF0-89B8-DC5B4B1E71FC}" type="presParOf" srcId="{7EFBDC38-1959-48B8-BB2D-7BF2BD976E12}" destId="{48214096-EBEE-419B-BB0B-071072CACA0F}" srcOrd="5" destOrd="0" presId="urn:microsoft.com/office/officeart/2005/8/layout/radial6"/>
    <dgm:cxn modelId="{1862BEFE-5903-482C-BA8D-640D4951F7AD}" type="presParOf" srcId="{7EFBDC38-1959-48B8-BB2D-7BF2BD976E12}" destId="{194BF441-80C4-4407-A100-3A0EBBBEC701}" srcOrd="6" destOrd="0" presId="urn:microsoft.com/office/officeart/2005/8/layout/radial6"/>
    <dgm:cxn modelId="{4A0AC04A-AE7B-4E7F-BD6F-BA50C8EE71C8}" type="presParOf" srcId="{7EFBDC38-1959-48B8-BB2D-7BF2BD976E12}" destId="{8CD19FB3-FEF6-4878-99AB-83FC9421A94E}" srcOrd="7" destOrd="0" presId="urn:microsoft.com/office/officeart/2005/8/layout/radial6"/>
    <dgm:cxn modelId="{14B0CBAE-E90E-40D5-9C04-D59347040790}" type="presParOf" srcId="{7EFBDC38-1959-48B8-BB2D-7BF2BD976E12}" destId="{D3244E53-D4CB-4315-98B2-022D9B0FE742}" srcOrd="8" destOrd="0" presId="urn:microsoft.com/office/officeart/2005/8/layout/radial6"/>
    <dgm:cxn modelId="{59FFD045-1717-43EE-943C-4801CC5ECE14}" type="presParOf" srcId="{7EFBDC38-1959-48B8-BB2D-7BF2BD976E12}" destId="{416575A3-651A-437C-AA95-BA682B3EDB5D}" srcOrd="9" destOrd="0" presId="urn:microsoft.com/office/officeart/2005/8/layout/radial6"/>
    <dgm:cxn modelId="{8A6BCEA0-8237-4338-BC04-0A346497A68D}" type="presParOf" srcId="{7EFBDC38-1959-48B8-BB2D-7BF2BD976E12}" destId="{DBD38354-B6B7-48B7-9027-80D26A5D7CFB}" srcOrd="10" destOrd="0" presId="urn:microsoft.com/office/officeart/2005/8/layout/radial6"/>
    <dgm:cxn modelId="{DD800209-056A-4385-A790-4961A58B4BF1}" type="presParOf" srcId="{7EFBDC38-1959-48B8-BB2D-7BF2BD976E12}" destId="{4336B089-11A0-413C-AB0A-6019CF7E7872}" srcOrd="11" destOrd="0" presId="urn:microsoft.com/office/officeart/2005/8/layout/radial6"/>
    <dgm:cxn modelId="{B4CDBCC1-A500-4EC8-88EB-D185D483D097}" type="presParOf" srcId="{7EFBDC38-1959-48B8-BB2D-7BF2BD976E12}" destId="{07A4626F-9F0A-453B-B4AC-52AAFDEF6011}" srcOrd="12" destOrd="0" presId="urn:microsoft.com/office/officeart/2005/8/layout/radial6"/>
    <dgm:cxn modelId="{D38C78A3-11DC-471E-9A2D-E3CE1C31C291}" type="presParOf" srcId="{7EFBDC38-1959-48B8-BB2D-7BF2BD976E12}" destId="{D575F444-8350-4D40-B850-16E17B5ED103}" srcOrd="13" destOrd="0" presId="urn:microsoft.com/office/officeart/2005/8/layout/radial6"/>
    <dgm:cxn modelId="{33812359-B979-450D-9E8D-6EF97FFE9D35}" type="presParOf" srcId="{7EFBDC38-1959-48B8-BB2D-7BF2BD976E12}" destId="{29A7E9FE-01E4-4354-B388-3C8E774C6BD6}" srcOrd="14" destOrd="0" presId="urn:microsoft.com/office/officeart/2005/8/layout/radial6"/>
    <dgm:cxn modelId="{526D5C9F-25D0-431F-A58B-5ADA70333313}" type="presParOf" srcId="{7EFBDC38-1959-48B8-BB2D-7BF2BD976E12}" destId="{769B6DF9-9716-4D55-8EE5-07994DF57AC3}" srcOrd="15" destOrd="0" presId="urn:microsoft.com/office/officeart/2005/8/layout/radial6"/>
    <dgm:cxn modelId="{93278349-6329-424E-AA32-9B45A8B10CB3}" type="presParOf" srcId="{7EFBDC38-1959-48B8-BB2D-7BF2BD976E12}" destId="{F405728C-5D30-48EB-AA98-C50C8CD6928E}" srcOrd="16" destOrd="0" presId="urn:microsoft.com/office/officeart/2005/8/layout/radial6"/>
    <dgm:cxn modelId="{1BA39FA8-BF7B-4729-8E75-514F3653531C}" type="presParOf" srcId="{7EFBDC38-1959-48B8-BB2D-7BF2BD976E12}" destId="{B81906FB-FF69-4531-8B8E-AE3DD115978C}" srcOrd="17" destOrd="0" presId="urn:microsoft.com/office/officeart/2005/8/layout/radial6"/>
    <dgm:cxn modelId="{6F8583FF-4595-4568-8863-4A4222B679C2}" type="presParOf" srcId="{7EFBDC38-1959-48B8-BB2D-7BF2BD976E12}" destId="{6C81B6BB-84C5-4987-8A75-CE909B58083F}" srcOrd="18" destOrd="0" presId="urn:microsoft.com/office/officeart/2005/8/layout/radial6"/>
    <dgm:cxn modelId="{7907123B-89A3-4267-BCD5-7CA434F77FAF}" type="presParOf" srcId="{7EFBDC38-1959-48B8-BB2D-7BF2BD976E12}" destId="{A5C41BB6-7C3C-4989-8146-A12C22CDFEBD}" srcOrd="19" destOrd="0" presId="urn:microsoft.com/office/officeart/2005/8/layout/radial6"/>
    <dgm:cxn modelId="{C1158BB4-CB34-4BA3-819A-4EE88AC3E79A}" type="presParOf" srcId="{7EFBDC38-1959-48B8-BB2D-7BF2BD976E12}" destId="{B2E484B7-6C83-441D-BB7F-78E82BDDA18D}" srcOrd="20" destOrd="0" presId="urn:microsoft.com/office/officeart/2005/8/layout/radial6"/>
    <dgm:cxn modelId="{853D2FE9-4A27-4D73-B89D-C0F4DC6A1669}" type="presParOf" srcId="{7EFBDC38-1959-48B8-BB2D-7BF2BD976E12}" destId="{F7C17469-EBBA-4197-85C4-526F4753D141}" srcOrd="21" destOrd="0" presId="urn:microsoft.com/office/officeart/2005/8/layout/radial6"/>
    <dgm:cxn modelId="{39E99EF7-7940-4E6A-A4F3-6DE927848E71}" type="presParOf" srcId="{7EFBDC38-1959-48B8-BB2D-7BF2BD976E12}" destId="{AE09FA31-5B75-4C84-809A-E104AC65C25A}" srcOrd="22" destOrd="0" presId="urn:microsoft.com/office/officeart/2005/8/layout/radial6"/>
    <dgm:cxn modelId="{54C3F92B-DEED-4547-B509-95282DF7383E}" type="presParOf" srcId="{7EFBDC38-1959-48B8-BB2D-7BF2BD976E12}" destId="{43692937-CEBC-4E74-97BA-52B08CA2C183}" srcOrd="23" destOrd="0" presId="urn:microsoft.com/office/officeart/2005/8/layout/radial6"/>
    <dgm:cxn modelId="{02D9F3CC-576A-482A-B37A-C2CBEA5B964A}" type="presParOf" srcId="{7EFBDC38-1959-48B8-BB2D-7BF2BD976E12}" destId="{9986F2DA-CD09-423B-A7D9-518B34A710EF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31409F-B6F2-4286-99B9-D1E39D212E08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FB93DF2A-CA3D-4924-AE5B-A89B6AF8F822}">
      <dgm:prSet custT="1"/>
      <dgm:spPr/>
      <dgm:t>
        <a:bodyPr/>
        <a:lstStyle/>
        <a:p>
          <a:pPr algn="ctr" rtl="0"/>
          <a:r>
            <a:rPr lang="fr-ca" sz="2200" b="1" i="0" u="none" baseline="0" dirty="0"/>
            <a:t>Obligatoire</a:t>
          </a:r>
          <a:endParaRPr lang="fr-ca" sz="2200" dirty="0"/>
        </a:p>
      </dgm:t>
    </dgm:pt>
    <dgm:pt modelId="{EAF00209-9F7E-486D-82ED-5287972508EB}" type="parTrans" cxnId="{8E580860-FA31-4D95-B7FC-F1903904A036}">
      <dgm:prSet/>
      <dgm:spPr/>
      <dgm:t>
        <a:bodyPr/>
        <a:lstStyle/>
        <a:p>
          <a:endParaRPr lang="fr-ca" sz="1600"/>
        </a:p>
      </dgm:t>
    </dgm:pt>
    <dgm:pt modelId="{40EB5552-DF62-4804-BF7C-FDADF695A81F}" type="sibTrans" cxnId="{8E580860-FA31-4D95-B7FC-F1903904A036}">
      <dgm:prSet/>
      <dgm:spPr/>
      <dgm:t>
        <a:bodyPr/>
        <a:lstStyle/>
        <a:p>
          <a:endParaRPr lang="fr-ca" sz="1600"/>
        </a:p>
      </dgm:t>
    </dgm:pt>
    <dgm:pt modelId="{71976185-25B3-4EBE-BE1C-A89118683CF9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Exigences législatives</a:t>
          </a:r>
        </a:p>
      </dgm:t>
    </dgm:pt>
    <dgm:pt modelId="{CEE660D5-B25F-4E59-B7C6-535C5319B859}" type="parTrans" cxnId="{16C0D784-0646-40AF-AE27-36C7537E7F15}">
      <dgm:prSet/>
      <dgm:spPr/>
      <dgm:t>
        <a:bodyPr/>
        <a:lstStyle/>
        <a:p>
          <a:endParaRPr lang="fr-ca" sz="1600"/>
        </a:p>
      </dgm:t>
    </dgm:pt>
    <dgm:pt modelId="{C587A207-E31C-4FB1-8B86-9F97DCF3881A}" type="sibTrans" cxnId="{16C0D784-0646-40AF-AE27-36C7537E7F15}">
      <dgm:prSet/>
      <dgm:spPr/>
      <dgm:t>
        <a:bodyPr/>
        <a:lstStyle/>
        <a:p>
          <a:endParaRPr lang="fr-ca" sz="1600"/>
        </a:p>
      </dgm:t>
    </dgm:pt>
    <dgm:pt modelId="{2CEF61D3-B941-449B-97B4-9B69DEEA6121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Questions importantes en matière de sécurité ou de risque</a:t>
          </a:r>
        </a:p>
      </dgm:t>
    </dgm:pt>
    <dgm:pt modelId="{42300D34-B261-4220-9BAB-A9127B1E40B8}" type="parTrans" cxnId="{74C48A14-ABD3-4658-BCED-737ED1B3A341}">
      <dgm:prSet/>
      <dgm:spPr/>
      <dgm:t>
        <a:bodyPr/>
        <a:lstStyle/>
        <a:p>
          <a:endParaRPr lang="fr-ca" sz="1600"/>
        </a:p>
      </dgm:t>
    </dgm:pt>
    <dgm:pt modelId="{214F9C68-6EB4-468D-BCED-6E01222A7EA5}" type="sibTrans" cxnId="{74C48A14-ABD3-4658-BCED-737ED1B3A341}">
      <dgm:prSet/>
      <dgm:spPr/>
      <dgm:t>
        <a:bodyPr/>
        <a:lstStyle/>
        <a:p>
          <a:endParaRPr lang="fr-ca" sz="1600"/>
        </a:p>
      </dgm:t>
    </dgm:pt>
    <dgm:pt modelId="{8E4D277C-0734-4B1E-81AD-D5C294046917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Éléments essentiels d’une bonne pratique</a:t>
          </a:r>
        </a:p>
      </dgm:t>
    </dgm:pt>
    <dgm:pt modelId="{D54044E1-F649-45C8-92E4-30FCEFB51D54}" type="parTrans" cxnId="{5DF98AA3-0108-4145-A68D-F12F3BB275DD}">
      <dgm:prSet/>
      <dgm:spPr/>
      <dgm:t>
        <a:bodyPr/>
        <a:lstStyle/>
        <a:p>
          <a:endParaRPr lang="fr-ca" sz="1600"/>
        </a:p>
      </dgm:t>
    </dgm:pt>
    <dgm:pt modelId="{9FFBD982-78FB-4405-8506-35DB3062E4CC}" type="sibTrans" cxnId="{5DF98AA3-0108-4145-A68D-F12F3BB275DD}">
      <dgm:prSet/>
      <dgm:spPr/>
      <dgm:t>
        <a:bodyPr/>
        <a:lstStyle/>
        <a:p>
          <a:endParaRPr lang="fr-ca" sz="1600"/>
        </a:p>
      </dgm:t>
    </dgm:pt>
    <dgm:pt modelId="{F83313EC-A035-4A85-9C7C-7514BBE5467D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Toutes doivent être atteints</a:t>
          </a:r>
        </a:p>
      </dgm:t>
    </dgm:pt>
    <dgm:pt modelId="{551BA907-7516-42C8-8721-F434C17EDED6}" type="parTrans" cxnId="{C07C23BA-9CF2-4658-80B0-260E7E1513A5}">
      <dgm:prSet/>
      <dgm:spPr/>
      <dgm:t>
        <a:bodyPr/>
        <a:lstStyle/>
        <a:p>
          <a:endParaRPr lang="fr-ca" sz="1600"/>
        </a:p>
      </dgm:t>
    </dgm:pt>
    <dgm:pt modelId="{0647689E-A99F-4027-B821-CEFA1596D11F}" type="sibTrans" cxnId="{C07C23BA-9CF2-4658-80B0-260E7E1513A5}">
      <dgm:prSet/>
      <dgm:spPr/>
      <dgm:t>
        <a:bodyPr/>
        <a:lstStyle/>
        <a:p>
          <a:endParaRPr lang="fr-ca" sz="1600"/>
        </a:p>
      </dgm:t>
    </dgm:pt>
    <dgm:pt modelId="{7A0F143B-E662-4CF8-9D39-0158B0F2D38C}">
      <dgm:prSet custT="1"/>
      <dgm:spPr/>
      <dgm:t>
        <a:bodyPr/>
        <a:lstStyle/>
        <a:p>
          <a:pPr algn="ctr" rtl="0"/>
          <a:r>
            <a:rPr lang="fr-ca" sz="2200" b="1" i="0" u="none" baseline="0" dirty="0"/>
            <a:t>Pratique de pointe</a:t>
          </a:r>
          <a:endParaRPr lang="fr-ca" sz="2200" dirty="0"/>
        </a:p>
      </dgm:t>
    </dgm:pt>
    <dgm:pt modelId="{631FF235-188F-400C-ADD1-2028B3976FE8}" type="parTrans" cxnId="{419C3060-0063-4F6A-9F69-91C949E098C6}">
      <dgm:prSet/>
      <dgm:spPr/>
      <dgm:t>
        <a:bodyPr/>
        <a:lstStyle/>
        <a:p>
          <a:endParaRPr lang="fr-ca" sz="1600"/>
        </a:p>
      </dgm:t>
    </dgm:pt>
    <dgm:pt modelId="{19AC5764-2FC5-4619-9263-DF079711E0AE}" type="sibTrans" cxnId="{419C3060-0063-4F6A-9F69-91C949E098C6}">
      <dgm:prSet/>
      <dgm:spPr/>
      <dgm:t>
        <a:bodyPr/>
        <a:lstStyle/>
        <a:p>
          <a:endParaRPr lang="fr-ca" sz="1600"/>
        </a:p>
      </dgm:t>
    </dgm:pt>
    <dgm:pt modelId="{676265AB-601D-4DBD-8A5B-762A1F66FCCB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Amélioration de la qualité et excellence</a:t>
          </a:r>
        </a:p>
      </dgm:t>
    </dgm:pt>
    <dgm:pt modelId="{6FE9C2E1-B75F-4D11-984E-865F7E714294}" type="parTrans" cxnId="{459E9FD3-78C6-4812-B82B-E8E0DD3F1988}">
      <dgm:prSet/>
      <dgm:spPr/>
      <dgm:t>
        <a:bodyPr/>
        <a:lstStyle/>
        <a:p>
          <a:endParaRPr lang="fr-ca" sz="1600"/>
        </a:p>
      </dgm:t>
    </dgm:pt>
    <dgm:pt modelId="{2D7B47B7-1067-48DA-818A-34EC1B3ADF59}" type="sibTrans" cxnId="{459E9FD3-78C6-4812-B82B-E8E0DD3F1988}">
      <dgm:prSet/>
      <dgm:spPr/>
      <dgm:t>
        <a:bodyPr/>
        <a:lstStyle/>
        <a:p>
          <a:endParaRPr lang="fr-ca" sz="1600"/>
        </a:p>
      </dgm:t>
    </dgm:pt>
    <dgm:pt modelId="{D1DF64EB-ECB6-4DFC-ADFE-DBF31A2990BA}">
      <dgm:prSet custT="1"/>
      <dgm:spPr/>
      <dgm:t>
        <a:bodyPr/>
        <a:lstStyle/>
        <a:p>
          <a:pPr algn="ctr" rtl="0"/>
          <a:r>
            <a:rPr lang="fr-ca" sz="1600" b="0" i="0" u="none" baseline="0" dirty="0"/>
            <a:t>Environ 80 % doivent être atteintes</a:t>
          </a:r>
        </a:p>
      </dgm:t>
    </dgm:pt>
    <dgm:pt modelId="{DC8EF1DA-1BC5-487D-BE15-326540745A25}" type="parTrans" cxnId="{4EE2745C-D98D-4B58-BF3B-6EE82BE7D5E9}">
      <dgm:prSet/>
      <dgm:spPr/>
      <dgm:t>
        <a:bodyPr/>
        <a:lstStyle/>
        <a:p>
          <a:endParaRPr lang="fr-ca" sz="1600"/>
        </a:p>
      </dgm:t>
    </dgm:pt>
    <dgm:pt modelId="{73B1FD87-2295-4DEF-AFE8-2539677AD4F4}" type="sibTrans" cxnId="{4EE2745C-D98D-4B58-BF3B-6EE82BE7D5E9}">
      <dgm:prSet/>
      <dgm:spPr/>
      <dgm:t>
        <a:bodyPr/>
        <a:lstStyle/>
        <a:p>
          <a:endParaRPr lang="fr-ca" sz="1600"/>
        </a:p>
      </dgm:t>
    </dgm:pt>
    <dgm:pt modelId="{A7380EC3-DE93-4A74-9DD5-AEE49541978C}" type="pres">
      <dgm:prSet presAssocID="{2A31409F-B6F2-4286-99B9-D1E39D212E08}" presName="Name0" presStyleCnt="0">
        <dgm:presLayoutVars>
          <dgm:dir/>
          <dgm:animLvl val="lvl"/>
          <dgm:resizeHandles val="exact"/>
        </dgm:presLayoutVars>
      </dgm:prSet>
      <dgm:spPr/>
    </dgm:pt>
    <dgm:pt modelId="{89690DC5-E1FE-442C-98C5-6A2D673CBF44}" type="pres">
      <dgm:prSet presAssocID="{FB93DF2A-CA3D-4924-AE5B-A89B6AF8F822}" presName="linNode" presStyleCnt="0"/>
      <dgm:spPr/>
    </dgm:pt>
    <dgm:pt modelId="{930E7195-12B4-49F7-9720-85CF6ACC7225}" type="pres">
      <dgm:prSet presAssocID="{FB93DF2A-CA3D-4924-AE5B-A89B6AF8F82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D13C281-03FC-4019-96EA-219DBF113525}" type="pres">
      <dgm:prSet presAssocID="{FB93DF2A-CA3D-4924-AE5B-A89B6AF8F822}" presName="descendantText" presStyleLbl="alignAccFollowNode1" presStyleIdx="0" presStyleCnt="2" custScaleY="110536">
        <dgm:presLayoutVars>
          <dgm:bulletEnabled val="1"/>
        </dgm:presLayoutVars>
      </dgm:prSet>
      <dgm:spPr/>
    </dgm:pt>
    <dgm:pt modelId="{1CBFCE5A-DDD6-496E-9AAA-E3B6ACCD771E}" type="pres">
      <dgm:prSet presAssocID="{40EB5552-DF62-4804-BF7C-FDADF695A81F}" presName="sp" presStyleCnt="0"/>
      <dgm:spPr/>
    </dgm:pt>
    <dgm:pt modelId="{B503BC7C-F0CE-4C1C-BE5E-F04480773062}" type="pres">
      <dgm:prSet presAssocID="{7A0F143B-E662-4CF8-9D39-0158B0F2D38C}" presName="linNode" presStyleCnt="0"/>
      <dgm:spPr/>
    </dgm:pt>
    <dgm:pt modelId="{26AD201D-9F4D-457B-B73A-F486B6B541FE}" type="pres">
      <dgm:prSet presAssocID="{7A0F143B-E662-4CF8-9D39-0158B0F2D38C}" presName="parentText" presStyleLbl="node1" presStyleIdx="1" presStyleCnt="2" custLinFactNeighborY="796">
        <dgm:presLayoutVars>
          <dgm:chMax val="1"/>
          <dgm:bulletEnabled val="1"/>
        </dgm:presLayoutVars>
      </dgm:prSet>
      <dgm:spPr/>
    </dgm:pt>
    <dgm:pt modelId="{EF70628E-3A15-4391-862F-112F1CBBD7A3}" type="pres">
      <dgm:prSet presAssocID="{7A0F143B-E662-4CF8-9D39-0158B0F2D38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BEBC305-B2A8-4B3C-9FAB-CFFC71E6AE1C}" type="presOf" srcId="{F83313EC-A035-4A85-9C7C-7514BBE5467D}" destId="{2D13C281-03FC-4019-96EA-219DBF113525}" srcOrd="0" destOrd="3" presId="urn:microsoft.com/office/officeart/2005/8/layout/vList5"/>
    <dgm:cxn modelId="{A9541F07-6B25-40D6-859F-3727FB7C96AE}" type="presOf" srcId="{7A0F143B-E662-4CF8-9D39-0158B0F2D38C}" destId="{26AD201D-9F4D-457B-B73A-F486B6B541FE}" srcOrd="0" destOrd="0" presId="urn:microsoft.com/office/officeart/2005/8/layout/vList5"/>
    <dgm:cxn modelId="{74C48A14-ABD3-4658-BCED-737ED1B3A341}" srcId="{FB93DF2A-CA3D-4924-AE5B-A89B6AF8F822}" destId="{2CEF61D3-B941-449B-97B4-9B69DEEA6121}" srcOrd="1" destOrd="0" parTransId="{42300D34-B261-4220-9BAB-A9127B1E40B8}" sibTransId="{214F9C68-6EB4-468D-BCED-6E01222A7EA5}"/>
    <dgm:cxn modelId="{21D2542F-AFC6-4EE6-AA93-517FA9C65ADB}" type="presOf" srcId="{2CEF61D3-B941-449B-97B4-9B69DEEA6121}" destId="{2D13C281-03FC-4019-96EA-219DBF113525}" srcOrd="0" destOrd="1" presId="urn:microsoft.com/office/officeart/2005/8/layout/vList5"/>
    <dgm:cxn modelId="{4EE2745C-D98D-4B58-BF3B-6EE82BE7D5E9}" srcId="{7A0F143B-E662-4CF8-9D39-0158B0F2D38C}" destId="{D1DF64EB-ECB6-4DFC-ADFE-DBF31A2990BA}" srcOrd="1" destOrd="0" parTransId="{DC8EF1DA-1BC5-487D-BE15-326540745A25}" sibTransId="{73B1FD87-2295-4DEF-AFE8-2539677AD4F4}"/>
    <dgm:cxn modelId="{59606C5D-7E00-4041-A013-2CDB370A8B7F}" type="presOf" srcId="{676265AB-601D-4DBD-8A5B-762A1F66FCCB}" destId="{EF70628E-3A15-4391-862F-112F1CBBD7A3}" srcOrd="0" destOrd="0" presId="urn:microsoft.com/office/officeart/2005/8/layout/vList5"/>
    <dgm:cxn modelId="{8E580860-FA31-4D95-B7FC-F1903904A036}" srcId="{2A31409F-B6F2-4286-99B9-D1E39D212E08}" destId="{FB93DF2A-CA3D-4924-AE5B-A89B6AF8F822}" srcOrd="0" destOrd="0" parTransId="{EAF00209-9F7E-486D-82ED-5287972508EB}" sibTransId="{40EB5552-DF62-4804-BF7C-FDADF695A81F}"/>
    <dgm:cxn modelId="{419C3060-0063-4F6A-9F69-91C949E098C6}" srcId="{2A31409F-B6F2-4286-99B9-D1E39D212E08}" destId="{7A0F143B-E662-4CF8-9D39-0158B0F2D38C}" srcOrd="1" destOrd="0" parTransId="{631FF235-188F-400C-ADD1-2028B3976FE8}" sibTransId="{19AC5764-2FC5-4619-9263-DF079711E0AE}"/>
    <dgm:cxn modelId="{B509DF60-D6D7-4CB2-88F6-C730A804FCEF}" type="presOf" srcId="{D1DF64EB-ECB6-4DFC-ADFE-DBF31A2990BA}" destId="{EF70628E-3A15-4391-862F-112F1CBBD7A3}" srcOrd="0" destOrd="1" presId="urn:microsoft.com/office/officeart/2005/8/layout/vList5"/>
    <dgm:cxn modelId="{9F7A5D46-5EBA-4015-ACD5-073CB7D03322}" type="presOf" srcId="{FB93DF2A-CA3D-4924-AE5B-A89B6AF8F822}" destId="{930E7195-12B4-49F7-9720-85CF6ACC7225}" srcOrd="0" destOrd="0" presId="urn:microsoft.com/office/officeart/2005/8/layout/vList5"/>
    <dgm:cxn modelId="{EFDEBB56-2318-4898-AAFF-28383EDCED74}" type="presOf" srcId="{8E4D277C-0734-4B1E-81AD-D5C294046917}" destId="{2D13C281-03FC-4019-96EA-219DBF113525}" srcOrd="0" destOrd="2" presId="urn:microsoft.com/office/officeart/2005/8/layout/vList5"/>
    <dgm:cxn modelId="{16C0D784-0646-40AF-AE27-36C7537E7F15}" srcId="{FB93DF2A-CA3D-4924-AE5B-A89B6AF8F822}" destId="{71976185-25B3-4EBE-BE1C-A89118683CF9}" srcOrd="0" destOrd="0" parTransId="{CEE660D5-B25F-4E59-B7C6-535C5319B859}" sibTransId="{C587A207-E31C-4FB1-8B86-9F97DCF3881A}"/>
    <dgm:cxn modelId="{5DF98AA3-0108-4145-A68D-F12F3BB275DD}" srcId="{FB93DF2A-CA3D-4924-AE5B-A89B6AF8F822}" destId="{8E4D277C-0734-4B1E-81AD-D5C294046917}" srcOrd="2" destOrd="0" parTransId="{D54044E1-F649-45C8-92E4-30FCEFB51D54}" sibTransId="{9FFBD982-78FB-4405-8506-35DB3062E4CC}"/>
    <dgm:cxn modelId="{3EC69BB3-022C-4CE6-A2D1-3A611C52E32C}" type="presOf" srcId="{71976185-25B3-4EBE-BE1C-A89118683CF9}" destId="{2D13C281-03FC-4019-96EA-219DBF113525}" srcOrd="0" destOrd="0" presId="urn:microsoft.com/office/officeart/2005/8/layout/vList5"/>
    <dgm:cxn modelId="{C07C23BA-9CF2-4658-80B0-260E7E1513A5}" srcId="{FB93DF2A-CA3D-4924-AE5B-A89B6AF8F822}" destId="{F83313EC-A035-4A85-9C7C-7514BBE5467D}" srcOrd="3" destOrd="0" parTransId="{551BA907-7516-42C8-8721-F434C17EDED6}" sibTransId="{0647689E-A99F-4027-B821-CEFA1596D11F}"/>
    <dgm:cxn modelId="{C23214BB-E202-4F6F-9C2D-47373ABD02E2}" type="presOf" srcId="{2A31409F-B6F2-4286-99B9-D1E39D212E08}" destId="{A7380EC3-DE93-4A74-9DD5-AEE49541978C}" srcOrd="0" destOrd="0" presId="urn:microsoft.com/office/officeart/2005/8/layout/vList5"/>
    <dgm:cxn modelId="{459E9FD3-78C6-4812-B82B-E8E0DD3F1988}" srcId="{7A0F143B-E662-4CF8-9D39-0158B0F2D38C}" destId="{676265AB-601D-4DBD-8A5B-762A1F66FCCB}" srcOrd="0" destOrd="0" parTransId="{6FE9C2E1-B75F-4D11-984E-865F7E714294}" sibTransId="{2D7B47B7-1067-48DA-818A-34EC1B3ADF59}"/>
    <dgm:cxn modelId="{B014EC64-9184-4011-84AA-11EED75A5C37}" type="presParOf" srcId="{A7380EC3-DE93-4A74-9DD5-AEE49541978C}" destId="{89690DC5-E1FE-442C-98C5-6A2D673CBF44}" srcOrd="0" destOrd="0" presId="urn:microsoft.com/office/officeart/2005/8/layout/vList5"/>
    <dgm:cxn modelId="{1328D350-864D-4A27-8FD1-40DCD561F330}" type="presParOf" srcId="{89690DC5-E1FE-442C-98C5-6A2D673CBF44}" destId="{930E7195-12B4-49F7-9720-85CF6ACC7225}" srcOrd="0" destOrd="0" presId="urn:microsoft.com/office/officeart/2005/8/layout/vList5"/>
    <dgm:cxn modelId="{A3CA89D0-2514-44B9-A8F8-68233E8F73E8}" type="presParOf" srcId="{89690DC5-E1FE-442C-98C5-6A2D673CBF44}" destId="{2D13C281-03FC-4019-96EA-219DBF113525}" srcOrd="1" destOrd="0" presId="urn:microsoft.com/office/officeart/2005/8/layout/vList5"/>
    <dgm:cxn modelId="{C7695111-1F9D-4475-9C0E-F620576F6966}" type="presParOf" srcId="{A7380EC3-DE93-4A74-9DD5-AEE49541978C}" destId="{1CBFCE5A-DDD6-496E-9AAA-E3B6ACCD771E}" srcOrd="1" destOrd="0" presId="urn:microsoft.com/office/officeart/2005/8/layout/vList5"/>
    <dgm:cxn modelId="{7C541567-F8F2-4134-B0DA-FB73C5C7B1C2}" type="presParOf" srcId="{A7380EC3-DE93-4A74-9DD5-AEE49541978C}" destId="{B503BC7C-F0CE-4C1C-BE5E-F04480773062}" srcOrd="2" destOrd="0" presId="urn:microsoft.com/office/officeart/2005/8/layout/vList5"/>
    <dgm:cxn modelId="{0E62BFAA-FEE4-48C6-B387-8294B2887DC3}" type="presParOf" srcId="{B503BC7C-F0CE-4C1C-BE5E-F04480773062}" destId="{26AD201D-9F4D-457B-B73A-F486B6B541FE}" srcOrd="0" destOrd="0" presId="urn:microsoft.com/office/officeart/2005/8/layout/vList5"/>
    <dgm:cxn modelId="{777AB0E7-F3AE-46B1-92AF-4EA14FDBF20C}" type="presParOf" srcId="{B503BC7C-F0CE-4C1C-BE5E-F04480773062}" destId="{EF70628E-3A15-4391-862F-112F1CBBD7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3AC34B-2C67-4678-B5BE-74907B235364}" type="doc">
      <dgm:prSet loTypeId="urn:microsoft.com/office/officeart/2005/8/layout/cycle4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1D029C6A-B8F1-42AD-9E27-ACF7B3ACF8CB}">
      <dgm:prSet phldrT="[Text]" custT="1"/>
      <dgm:spPr/>
      <dgm:t>
        <a:bodyPr/>
        <a:lstStyle/>
        <a:p>
          <a:pPr algn="ctr" rtl="0"/>
          <a:r>
            <a:rPr lang="fr-ca" sz="1500" b="0" i="0" u="none" baseline="0" dirty="0"/>
            <a:t>Différents secteurs</a:t>
          </a:r>
          <a:endParaRPr lang="fr-ca" sz="1500" dirty="0"/>
        </a:p>
      </dgm:t>
    </dgm:pt>
    <dgm:pt modelId="{17D91417-F3F0-4E0F-85F3-E26834995EE7}" type="parTrans" cxnId="{B6331975-382F-4604-868C-14134B14606C}">
      <dgm:prSet/>
      <dgm:spPr/>
      <dgm:t>
        <a:bodyPr/>
        <a:lstStyle/>
        <a:p>
          <a:endParaRPr lang="fr-ca" sz="2400"/>
        </a:p>
      </dgm:t>
    </dgm:pt>
    <dgm:pt modelId="{8AAEF8F3-CBDF-4E74-ACF8-17EC74C7681A}" type="sibTrans" cxnId="{B6331975-382F-4604-868C-14134B14606C}">
      <dgm:prSet/>
      <dgm:spPr/>
      <dgm:t>
        <a:bodyPr/>
        <a:lstStyle/>
        <a:p>
          <a:endParaRPr lang="fr-ca" sz="2400"/>
        </a:p>
      </dgm:t>
    </dgm:pt>
    <dgm:pt modelId="{49C1B0EC-29C0-4E9D-9493-27B9E0FA44C9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Au moins une personne du secteur concerné par l’agrément</a:t>
          </a:r>
          <a:endParaRPr lang="fr-ca" sz="1200" dirty="0"/>
        </a:p>
      </dgm:t>
    </dgm:pt>
    <dgm:pt modelId="{DCC91D51-CE59-4255-9B1F-DA95A7C59AE2}" type="parTrans" cxnId="{467EA985-0C12-479D-A37B-B62F61F42A62}">
      <dgm:prSet/>
      <dgm:spPr/>
      <dgm:t>
        <a:bodyPr/>
        <a:lstStyle/>
        <a:p>
          <a:endParaRPr lang="fr-ca" sz="2400"/>
        </a:p>
      </dgm:t>
    </dgm:pt>
    <dgm:pt modelId="{F1FF72F7-AC4D-44AB-9BAC-67371557C3FB}" type="sibTrans" cxnId="{467EA985-0C12-479D-A37B-B62F61F42A62}">
      <dgm:prSet/>
      <dgm:spPr/>
      <dgm:t>
        <a:bodyPr/>
        <a:lstStyle/>
        <a:p>
          <a:endParaRPr lang="fr-ca" sz="2400"/>
        </a:p>
      </dgm:t>
    </dgm:pt>
    <dgm:pt modelId="{2810451D-8752-4165-BC75-889E9FF8B3CE}">
      <dgm:prSet phldrT="[Text]" custT="1"/>
      <dgm:spPr/>
      <dgm:t>
        <a:bodyPr/>
        <a:lstStyle/>
        <a:p>
          <a:pPr algn="ctr" rtl="0"/>
          <a:r>
            <a:rPr lang="fr-ca" sz="1500" b="0" i="0" u="none" baseline="0" dirty="0"/>
            <a:t>Connaissances et expérience</a:t>
          </a:r>
          <a:endParaRPr lang="fr-ca" sz="1500" dirty="0"/>
        </a:p>
      </dgm:t>
    </dgm:pt>
    <dgm:pt modelId="{47BD2BA9-3753-4A29-A46D-A633352EE6AE}" type="parTrans" cxnId="{1DB91707-F122-4A2C-9687-B217BDDB4FEE}">
      <dgm:prSet/>
      <dgm:spPr/>
      <dgm:t>
        <a:bodyPr/>
        <a:lstStyle/>
        <a:p>
          <a:endParaRPr lang="fr-ca" sz="2400"/>
        </a:p>
      </dgm:t>
    </dgm:pt>
    <dgm:pt modelId="{4D60FAFE-3999-4DC0-8F20-432900720B52}" type="sibTrans" cxnId="{1DB91707-F122-4A2C-9687-B217BDDB4FEE}">
      <dgm:prSet/>
      <dgm:spPr/>
      <dgm:t>
        <a:bodyPr/>
        <a:lstStyle/>
        <a:p>
          <a:endParaRPr lang="fr-ca" sz="2400"/>
        </a:p>
      </dgm:t>
    </dgm:pt>
    <dgm:pt modelId="{998B9B70-34FF-4266-8C1F-9875AB8F314B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Gouvernance</a:t>
          </a:r>
          <a:endParaRPr lang="fr-ca" sz="1200" dirty="0"/>
        </a:p>
      </dgm:t>
    </dgm:pt>
    <dgm:pt modelId="{82EF6B39-0436-4ACE-B3A1-1950DDE26277}" type="parTrans" cxnId="{B930761F-B401-46DE-B289-6DA8A05B7971}">
      <dgm:prSet/>
      <dgm:spPr/>
      <dgm:t>
        <a:bodyPr/>
        <a:lstStyle/>
        <a:p>
          <a:endParaRPr lang="fr-ca" sz="2400"/>
        </a:p>
      </dgm:t>
    </dgm:pt>
    <dgm:pt modelId="{2AD11BF1-8594-4BB2-9F8A-BE8B017C7742}" type="sibTrans" cxnId="{B930761F-B401-46DE-B289-6DA8A05B7971}">
      <dgm:prSet/>
      <dgm:spPr/>
      <dgm:t>
        <a:bodyPr/>
        <a:lstStyle/>
        <a:p>
          <a:endParaRPr lang="fr-ca" sz="2400"/>
        </a:p>
      </dgm:t>
    </dgm:pt>
    <dgm:pt modelId="{46BED58A-1748-4B58-815F-3C554515F2B3}">
      <dgm:prSet phldrT="[Text]" custT="1"/>
      <dgm:spPr/>
      <dgm:t>
        <a:bodyPr/>
        <a:lstStyle/>
        <a:p>
          <a:pPr algn="ctr" rtl="0"/>
          <a:r>
            <a:rPr lang="fr-ca" sz="1500" b="0" i="0" u="none" baseline="0" dirty="0"/>
            <a:t>Expérience en tant qu’évaluateur ou évaluatrice</a:t>
          </a:r>
          <a:endParaRPr lang="fr-ca" sz="1500" dirty="0"/>
        </a:p>
      </dgm:t>
    </dgm:pt>
    <dgm:pt modelId="{89A7F509-50A6-4DF1-A1D0-AD73E9A5FBD6}" type="parTrans" cxnId="{340160AE-2CB5-42FD-A2A6-F3BC1D558CC9}">
      <dgm:prSet/>
      <dgm:spPr/>
      <dgm:t>
        <a:bodyPr/>
        <a:lstStyle/>
        <a:p>
          <a:endParaRPr lang="fr-ca" sz="2400"/>
        </a:p>
      </dgm:t>
    </dgm:pt>
    <dgm:pt modelId="{D723D82F-06BD-4227-B960-8F80DBCA1DCC}" type="sibTrans" cxnId="{340160AE-2CB5-42FD-A2A6-F3BC1D558CC9}">
      <dgm:prSet/>
      <dgm:spPr/>
      <dgm:t>
        <a:bodyPr/>
        <a:lstStyle/>
        <a:p>
          <a:endParaRPr lang="fr-ca" sz="2400"/>
        </a:p>
      </dgm:t>
    </dgm:pt>
    <dgm:pt modelId="{DFD54DC7-6422-49B1-A1C0-189ACEB3C449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Pas plus d’un(e) évaluateur(trice) pour la première fois</a:t>
          </a:r>
          <a:endParaRPr lang="fr-ca" sz="1200" dirty="0"/>
        </a:p>
      </dgm:t>
    </dgm:pt>
    <dgm:pt modelId="{0C990640-5B9A-4ABA-B583-0DC01CA5AE7F}" type="parTrans" cxnId="{3C117066-1EEA-4057-A91D-F2FD097D0A66}">
      <dgm:prSet/>
      <dgm:spPr/>
      <dgm:t>
        <a:bodyPr/>
        <a:lstStyle/>
        <a:p>
          <a:endParaRPr lang="fr-ca" sz="2400"/>
        </a:p>
      </dgm:t>
    </dgm:pt>
    <dgm:pt modelId="{53A7F1D4-8441-4AFF-A037-1E2EA00697C8}" type="sibTrans" cxnId="{3C117066-1EEA-4057-A91D-F2FD097D0A66}">
      <dgm:prSet/>
      <dgm:spPr/>
      <dgm:t>
        <a:bodyPr/>
        <a:lstStyle/>
        <a:p>
          <a:endParaRPr lang="fr-ca" sz="2400"/>
        </a:p>
      </dgm:t>
    </dgm:pt>
    <dgm:pt modelId="{E321BC97-49C6-4AD6-99B2-D87630901713}">
      <dgm:prSet phldrT="[Text]" custT="1"/>
      <dgm:spPr/>
      <dgm:t>
        <a:bodyPr lIns="72000"/>
        <a:lstStyle/>
        <a:p>
          <a:pPr algn="ctr" rtl="0"/>
          <a:r>
            <a:rPr lang="fr-ca" sz="1600" b="0" i="0" u="none" baseline="0" dirty="0"/>
            <a:t>Communauté</a:t>
          </a:r>
          <a:endParaRPr lang="fr-ca" sz="1600" dirty="0"/>
        </a:p>
      </dgm:t>
    </dgm:pt>
    <dgm:pt modelId="{AABA3A70-2DD6-4D64-8C98-CAEDD374D619}" type="parTrans" cxnId="{03863F9B-BCF6-4B5B-9605-35416F731C3F}">
      <dgm:prSet/>
      <dgm:spPr/>
      <dgm:t>
        <a:bodyPr/>
        <a:lstStyle/>
        <a:p>
          <a:endParaRPr lang="fr-ca" sz="2400"/>
        </a:p>
      </dgm:t>
    </dgm:pt>
    <dgm:pt modelId="{E29FAE80-F165-4CA3-84CC-D8E8CB58EE12}" type="sibTrans" cxnId="{03863F9B-BCF6-4B5B-9605-35416F731C3F}">
      <dgm:prSet/>
      <dgm:spPr/>
      <dgm:t>
        <a:bodyPr/>
        <a:lstStyle/>
        <a:p>
          <a:endParaRPr lang="fr-ca" sz="2400"/>
        </a:p>
      </dgm:t>
    </dgm:pt>
    <dgm:pt modelId="{C9901BC5-5677-41BE-BE50-D18E6B753B2B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Privilégier les personnes extérieures à la communauté de l’organisme</a:t>
          </a:r>
          <a:endParaRPr lang="fr-ca" sz="1200" dirty="0"/>
        </a:p>
      </dgm:t>
    </dgm:pt>
    <dgm:pt modelId="{B750DF02-E06A-40BA-8C2F-D82683C2227F}" type="parTrans" cxnId="{B2C94FC4-2AB3-403B-847D-0585D072EBA5}">
      <dgm:prSet/>
      <dgm:spPr/>
      <dgm:t>
        <a:bodyPr/>
        <a:lstStyle/>
        <a:p>
          <a:endParaRPr lang="fr-ca" sz="2400"/>
        </a:p>
      </dgm:t>
    </dgm:pt>
    <dgm:pt modelId="{5C5A1A6F-ECE7-4AB0-8C4D-89A68325D925}" type="sibTrans" cxnId="{B2C94FC4-2AB3-403B-847D-0585D072EBA5}">
      <dgm:prSet/>
      <dgm:spPr/>
      <dgm:t>
        <a:bodyPr/>
        <a:lstStyle/>
        <a:p>
          <a:endParaRPr lang="fr-ca" sz="2400"/>
        </a:p>
      </dgm:t>
    </dgm:pt>
    <dgm:pt modelId="{45E63765-797F-4781-817D-A96AD9B636BE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Gestion</a:t>
          </a:r>
          <a:endParaRPr lang="fr-ca" sz="1200" dirty="0"/>
        </a:p>
      </dgm:t>
    </dgm:pt>
    <dgm:pt modelId="{5A817398-6D16-4D6C-A02A-B160F0B106B2}" type="parTrans" cxnId="{9E736C69-D731-4F68-8A01-B473505FA9CD}">
      <dgm:prSet/>
      <dgm:spPr/>
      <dgm:t>
        <a:bodyPr/>
        <a:lstStyle/>
        <a:p>
          <a:endParaRPr lang="fr-ca" sz="2400"/>
        </a:p>
      </dgm:t>
    </dgm:pt>
    <dgm:pt modelId="{26E77E0B-8054-4C07-92DC-26E0D59B5A98}" type="sibTrans" cxnId="{9E736C69-D731-4F68-8A01-B473505FA9CD}">
      <dgm:prSet/>
      <dgm:spPr/>
      <dgm:t>
        <a:bodyPr/>
        <a:lstStyle/>
        <a:p>
          <a:endParaRPr lang="fr-ca" sz="2400"/>
        </a:p>
      </dgm:t>
    </dgm:pt>
    <dgm:pt modelId="{20DA1D73-1CEC-4A3C-A641-D92AE256ED3A}">
      <dgm:prSet phldrT="[Text]" custT="1"/>
      <dgm:spPr/>
      <dgm:t>
        <a:bodyPr/>
        <a:lstStyle/>
        <a:p>
          <a:pPr algn="ctr" rtl="0"/>
          <a:r>
            <a:rPr lang="fr-ca" sz="1200" b="0" i="0" u="none" baseline="0" dirty="0"/>
            <a:t>Service direct</a:t>
          </a:r>
          <a:endParaRPr lang="fr-ca" sz="1200" dirty="0"/>
        </a:p>
      </dgm:t>
    </dgm:pt>
    <dgm:pt modelId="{B8BD9318-F0A9-4BE0-BFC4-E41E1CE78798}" type="parTrans" cxnId="{C3250292-3AAF-4347-9193-DC4048B03F8D}">
      <dgm:prSet/>
      <dgm:spPr/>
      <dgm:t>
        <a:bodyPr/>
        <a:lstStyle/>
        <a:p>
          <a:endParaRPr lang="fr-ca" sz="2400"/>
        </a:p>
      </dgm:t>
    </dgm:pt>
    <dgm:pt modelId="{528014E3-2B4B-48E1-B1AC-7CA75C598166}" type="sibTrans" cxnId="{C3250292-3AAF-4347-9193-DC4048B03F8D}">
      <dgm:prSet/>
      <dgm:spPr/>
      <dgm:t>
        <a:bodyPr/>
        <a:lstStyle/>
        <a:p>
          <a:endParaRPr lang="fr-ca" sz="2400"/>
        </a:p>
      </dgm:t>
    </dgm:pt>
    <dgm:pt modelId="{C44682A7-72B2-4C63-A844-EA831B6007E0}" type="pres">
      <dgm:prSet presAssocID="{0D3AC34B-2C67-4678-B5BE-74907B23536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EF16233-727D-4497-B29A-F995418E0BF4}" type="pres">
      <dgm:prSet presAssocID="{0D3AC34B-2C67-4678-B5BE-74907B235364}" presName="children" presStyleCnt="0"/>
      <dgm:spPr/>
    </dgm:pt>
    <dgm:pt modelId="{760B29AB-F8A5-4F21-A59A-F320CC237E5D}" type="pres">
      <dgm:prSet presAssocID="{0D3AC34B-2C67-4678-B5BE-74907B235364}" presName="child1group" presStyleCnt="0"/>
      <dgm:spPr/>
    </dgm:pt>
    <dgm:pt modelId="{26CFBE3D-30E7-4472-A49F-B1A9C58AB6FC}" type="pres">
      <dgm:prSet presAssocID="{0D3AC34B-2C67-4678-B5BE-74907B235364}" presName="child1" presStyleLbl="bgAcc1" presStyleIdx="0" presStyleCnt="4" custScaleY="88805"/>
      <dgm:spPr/>
    </dgm:pt>
    <dgm:pt modelId="{BFABB70E-7E2B-4430-BCF5-5124D8176E0E}" type="pres">
      <dgm:prSet presAssocID="{0D3AC34B-2C67-4678-B5BE-74907B235364}" presName="child1Text" presStyleLbl="bgAcc1" presStyleIdx="0" presStyleCnt="4">
        <dgm:presLayoutVars>
          <dgm:bulletEnabled val="1"/>
        </dgm:presLayoutVars>
      </dgm:prSet>
      <dgm:spPr/>
    </dgm:pt>
    <dgm:pt modelId="{C3B93465-9174-40EB-BAA1-DD433C53E97C}" type="pres">
      <dgm:prSet presAssocID="{0D3AC34B-2C67-4678-B5BE-74907B235364}" presName="child2group" presStyleCnt="0"/>
      <dgm:spPr/>
    </dgm:pt>
    <dgm:pt modelId="{6F2F3981-E99C-4440-918E-BF8AE1392D98}" type="pres">
      <dgm:prSet presAssocID="{0D3AC34B-2C67-4678-B5BE-74907B235364}" presName="child2" presStyleLbl="bgAcc1" presStyleIdx="1" presStyleCnt="4" custScaleX="102544" custScaleY="92913" custLinFactNeighborX="-1025" custLinFactNeighborY="-2984"/>
      <dgm:spPr/>
    </dgm:pt>
    <dgm:pt modelId="{56A1D7D8-22AD-413B-99F4-7107B084B135}" type="pres">
      <dgm:prSet presAssocID="{0D3AC34B-2C67-4678-B5BE-74907B235364}" presName="child2Text" presStyleLbl="bgAcc1" presStyleIdx="1" presStyleCnt="4">
        <dgm:presLayoutVars>
          <dgm:bulletEnabled val="1"/>
        </dgm:presLayoutVars>
      </dgm:prSet>
      <dgm:spPr/>
    </dgm:pt>
    <dgm:pt modelId="{EA0CE514-7E50-4028-94C6-9896472AE420}" type="pres">
      <dgm:prSet presAssocID="{0D3AC34B-2C67-4678-B5BE-74907B235364}" presName="child3group" presStyleCnt="0"/>
      <dgm:spPr/>
    </dgm:pt>
    <dgm:pt modelId="{B1952900-0A0F-4BF0-8090-A1C7CDF4A39E}" type="pres">
      <dgm:prSet presAssocID="{0D3AC34B-2C67-4678-B5BE-74907B235364}" presName="child3" presStyleLbl="bgAcc1" presStyleIdx="2" presStyleCnt="4" custScaleY="83955" custLinFactNeighborX="4584"/>
      <dgm:spPr/>
    </dgm:pt>
    <dgm:pt modelId="{80A0D40C-0E86-4F8A-A348-F87541BBB3FC}" type="pres">
      <dgm:prSet presAssocID="{0D3AC34B-2C67-4678-B5BE-74907B235364}" presName="child3Text" presStyleLbl="bgAcc1" presStyleIdx="2" presStyleCnt="4">
        <dgm:presLayoutVars>
          <dgm:bulletEnabled val="1"/>
        </dgm:presLayoutVars>
      </dgm:prSet>
      <dgm:spPr/>
    </dgm:pt>
    <dgm:pt modelId="{30078F8A-AD91-499F-93C7-2F3DDDD5621F}" type="pres">
      <dgm:prSet presAssocID="{0D3AC34B-2C67-4678-B5BE-74907B235364}" presName="child4group" presStyleCnt="0"/>
      <dgm:spPr/>
    </dgm:pt>
    <dgm:pt modelId="{D738BA83-532B-4F08-B2F4-421CD7E87D3C}" type="pres">
      <dgm:prSet presAssocID="{0D3AC34B-2C67-4678-B5BE-74907B235364}" presName="child4" presStyleLbl="bgAcc1" presStyleIdx="3" presStyleCnt="4" custScaleY="85725" custLinFactNeighborY="-885"/>
      <dgm:spPr/>
    </dgm:pt>
    <dgm:pt modelId="{E6258F21-73B2-4020-BDB0-FF54FD154D4A}" type="pres">
      <dgm:prSet presAssocID="{0D3AC34B-2C67-4678-B5BE-74907B235364}" presName="child4Text" presStyleLbl="bgAcc1" presStyleIdx="3" presStyleCnt="4">
        <dgm:presLayoutVars>
          <dgm:bulletEnabled val="1"/>
        </dgm:presLayoutVars>
      </dgm:prSet>
      <dgm:spPr/>
    </dgm:pt>
    <dgm:pt modelId="{C10313DF-DADF-4E63-BE51-0402F189C52E}" type="pres">
      <dgm:prSet presAssocID="{0D3AC34B-2C67-4678-B5BE-74907B235364}" presName="childPlaceholder" presStyleCnt="0"/>
      <dgm:spPr/>
    </dgm:pt>
    <dgm:pt modelId="{7046F6EF-F140-442C-9B76-3091FFB752C7}" type="pres">
      <dgm:prSet presAssocID="{0D3AC34B-2C67-4678-B5BE-74907B235364}" presName="circle" presStyleCnt="0"/>
      <dgm:spPr/>
    </dgm:pt>
    <dgm:pt modelId="{E8B78E38-B660-46FD-A1E5-C16E4BBCEF9B}" type="pres">
      <dgm:prSet presAssocID="{0D3AC34B-2C67-4678-B5BE-74907B235364}" presName="quadrant1" presStyleLbl="node1" presStyleIdx="0" presStyleCnt="4" custLinFactNeighborX="32">
        <dgm:presLayoutVars>
          <dgm:chMax val="1"/>
          <dgm:bulletEnabled val="1"/>
        </dgm:presLayoutVars>
      </dgm:prSet>
      <dgm:spPr/>
    </dgm:pt>
    <dgm:pt modelId="{476BDAE1-83DE-465C-825B-E61FFDD9BC28}" type="pres">
      <dgm:prSet presAssocID="{0D3AC34B-2C67-4678-B5BE-74907B235364}" presName="quadrant2" presStyleLbl="node1" presStyleIdx="1" presStyleCnt="4" custScaleX="107515">
        <dgm:presLayoutVars>
          <dgm:chMax val="1"/>
          <dgm:bulletEnabled val="1"/>
        </dgm:presLayoutVars>
      </dgm:prSet>
      <dgm:spPr/>
    </dgm:pt>
    <dgm:pt modelId="{312C5B49-A4A1-47C9-8B13-35AEDD661A84}" type="pres">
      <dgm:prSet presAssocID="{0D3AC34B-2C67-4678-B5BE-74907B235364}" presName="quadrant3" presStyleLbl="node1" presStyleIdx="2" presStyleCnt="4" custScaleX="113932" custLinFactNeighborY="560">
        <dgm:presLayoutVars>
          <dgm:chMax val="1"/>
          <dgm:bulletEnabled val="1"/>
        </dgm:presLayoutVars>
      </dgm:prSet>
      <dgm:spPr/>
    </dgm:pt>
    <dgm:pt modelId="{0907B864-2CC0-43E2-BE00-2B080E8BD1DF}" type="pres">
      <dgm:prSet presAssocID="{0D3AC34B-2C67-4678-B5BE-74907B235364}" presName="quadrant4" presStyleLbl="node1" presStyleIdx="3" presStyleCnt="4" custScaleX="114916" custScaleY="98880" custLinFactNeighborX="-3841" custLinFactNeighborY="0">
        <dgm:presLayoutVars>
          <dgm:chMax val="1"/>
          <dgm:bulletEnabled val="1"/>
        </dgm:presLayoutVars>
      </dgm:prSet>
      <dgm:spPr/>
    </dgm:pt>
    <dgm:pt modelId="{33DF3CB8-063D-47F8-87F2-E0DF8A7FF1EF}" type="pres">
      <dgm:prSet presAssocID="{0D3AC34B-2C67-4678-B5BE-74907B235364}" presName="quadrantPlaceholder" presStyleCnt="0"/>
      <dgm:spPr/>
    </dgm:pt>
    <dgm:pt modelId="{A6AD980E-0A8C-49EB-959D-ABDCE57E3E85}" type="pres">
      <dgm:prSet presAssocID="{0D3AC34B-2C67-4678-B5BE-74907B235364}" presName="center1" presStyleLbl="fgShp" presStyleIdx="0" presStyleCnt="2" custScaleX="81884" custScaleY="87801" custLinFactNeighborX="0"/>
      <dgm:spPr>
        <a:noFill/>
        <a:ln>
          <a:noFill/>
        </a:ln>
      </dgm:spPr>
    </dgm:pt>
    <dgm:pt modelId="{5F2AED92-DCC7-4B87-BCE9-AD47A1616922}" type="pres">
      <dgm:prSet presAssocID="{0D3AC34B-2C67-4678-B5BE-74907B235364}" presName="center2" presStyleLbl="fgShp" presStyleIdx="1" presStyleCnt="2" custScaleX="81884" custScaleY="87801" custLinFactNeighborY="-2498"/>
      <dgm:spPr>
        <a:noFill/>
        <a:ln>
          <a:noFill/>
        </a:ln>
      </dgm:spPr>
    </dgm:pt>
  </dgm:ptLst>
  <dgm:cxnLst>
    <dgm:cxn modelId="{84EBF001-2A54-4E59-9E58-DA705D1D8191}" type="presOf" srcId="{998B9B70-34FF-4266-8C1F-9875AB8F314B}" destId="{56A1D7D8-22AD-413B-99F4-7107B084B135}" srcOrd="1" destOrd="0" presId="urn:microsoft.com/office/officeart/2005/8/layout/cycle4"/>
    <dgm:cxn modelId="{1DB91707-F122-4A2C-9687-B217BDDB4FEE}" srcId="{0D3AC34B-2C67-4678-B5BE-74907B235364}" destId="{2810451D-8752-4165-BC75-889E9FF8B3CE}" srcOrd="1" destOrd="0" parTransId="{47BD2BA9-3753-4A29-A46D-A633352EE6AE}" sibTransId="{4D60FAFE-3999-4DC0-8F20-432900720B52}"/>
    <dgm:cxn modelId="{E0AEC007-AE4F-403D-BA2D-C1F3D89A7C35}" type="presOf" srcId="{998B9B70-34FF-4266-8C1F-9875AB8F314B}" destId="{6F2F3981-E99C-4440-918E-BF8AE1392D98}" srcOrd="0" destOrd="0" presId="urn:microsoft.com/office/officeart/2005/8/layout/cycle4"/>
    <dgm:cxn modelId="{B8EFF50C-89AB-4650-A40E-90B2DA7E4378}" type="presOf" srcId="{46BED58A-1748-4B58-815F-3C554515F2B3}" destId="{312C5B49-A4A1-47C9-8B13-35AEDD661A84}" srcOrd="0" destOrd="0" presId="urn:microsoft.com/office/officeart/2005/8/layout/cycle4"/>
    <dgm:cxn modelId="{8588AF18-649B-4A96-8807-2DB1A73BE908}" type="presOf" srcId="{20DA1D73-1CEC-4A3C-A641-D92AE256ED3A}" destId="{6F2F3981-E99C-4440-918E-BF8AE1392D98}" srcOrd="0" destOrd="2" presId="urn:microsoft.com/office/officeart/2005/8/layout/cycle4"/>
    <dgm:cxn modelId="{686FBA18-768B-4BF4-95F5-B7CF37CF3157}" type="presOf" srcId="{DFD54DC7-6422-49B1-A1C0-189ACEB3C449}" destId="{B1952900-0A0F-4BF0-8090-A1C7CDF4A39E}" srcOrd="0" destOrd="0" presId="urn:microsoft.com/office/officeart/2005/8/layout/cycle4"/>
    <dgm:cxn modelId="{6C48341D-8665-4F7F-8744-B79EAC9950EC}" type="presOf" srcId="{C9901BC5-5677-41BE-BE50-D18E6B753B2B}" destId="{E6258F21-73B2-4020-BDB0-FF54FD154D4A}" srcOrd="1" destOrd="0" presId="urn:microsoft.com/office/officeart/2005/8/layout/cycle4"/>
    <dgm:cxn modelId="{B930761F-B401-46DE-B289-6DA8A05B7971}" srcId="{2810451D-8752-4165-BC75-889E9FF8B3CE}" destId="{998B9B70-34FF-4266-8C1F-9875AB8F314B}" srcOrd="0" destOrd="0" parTransId="{82EF6B39-0436-4ACE-B3A1-1950DDE26277}" sibTransId="{2AD11BF1-8594-4BB2-9F8A-BE8B017C7742}"/>
    <dgm:cxn modelId="{8DDCDE33-F8B6-474B-AE4F-2859FB715B14}" type="presOf" srcId="{1D029C6A-B8F1-42AD-9E27-ACF7B3ACF8CB}" destId="{E8B78E38-B660-46FD-A1E5-C16E4BBCEF9B}" srcOrd="0" destOrd="0" presId="urn:microsoft.com/office/officeart/2005/8/layout/cycle4"/>
    <dgm:cxn modelId="{3C117066-1EEA-4057-A91D-F2FD097D0A66}" srcId="{46BED58A-1748-4B58-815F-3C554515F2B3}" destId="{DFD54DC7-6422-49B1-A1C0-189ACEB3C449}" srcOrd="0" destOrd="0" parTransId="{0C990640-5B9A-4ABA-B583-0DC01CA5AE7F}" sibTransId="{53A7F1D4-8441-4AFF-A037-1E2EA00697C8}"/>
    <dgm:cxn modelId="{9E736C69-D731-4F68-8A01-B473505FA9CD}" srcId="{2810451D-8752-4165-BC75-889E9FF8B3CE}" destId="{45E63765-797F-4781-817D-A96AD9B636BE}" srcOrd="1" destOrd="0" parTransId="{5A817398-6D16-4D6C-A02A-B160F0B106B2}" sibTransId="{26E77E0B-8054-4C07-92DC-26E0D59B5A98}"/>
    <dgm:cxn modelId="{5BE3E14D-4CF4-41F4-B536-A3739059FDE8}" type="presOf" srcId="{45E63765-797F-4781-817D-A96AD9B636BE}" destId="{56A1D7D8-22AD-413B-99F4-7107B084B135}" srcOrd="1" destOrd="1" presId="urn:microsoft.com/office/officeart/2005/8/layout/cycle4"/>
    <dgm:cxn modelId="{02F5414E-57D6-4B0F-B50F-DEEE84C60CD7}" type="presOf" srcId="{49C1B0EC-29C0-4E9D-9493-27B9E0FA44C9}" destId="{26CFBE3D-30E7-4472-A49F-B1A9C58AB6FC}" srcOrd="0" destOrd="0" presId="urn:microsoft.com/office/officeart/2005/8/layout/cycle4"/>
    <dgm:cxn modelId="{106BFC52-4408-46EB-B317-4E2F15588BAD}" type="presOf" srcId="{E321BC97-49C6-4AD6-99B2-D87630901713}" destId="{0907B864-2CC0-43E2-BE00-2B080E8BD1DF}" srcOrd="0" destOrd="0" presId="urn:microsoft.com/office/officeart/2005/8/layout/cycle4"/>
    <dgm:cxn modelId="{B6331975-382F-4604-868C-14134B14606C}" srcId="{0D3AC34B-2C67-4678-B5BE-74907B235364}" destId="{1D029C6A-B8F1-42AD-9E27-ACF7B3ACF8CB}" srcOrd="0" destOrd="0" parTransId="{17D91417-F3F0-4E0F-85F3-E26834995EE7}" sibTransId="{8AAEF8F3-CBDF-4E74-ACF8-17EC74C7681A}"/>
    <dgm:cxn modelId="{66257478-DD69-4AD4-9971-419F8DC5F95A}" type="presOf" srcId="{49C1B0EC-29C0-4E9D-9493-27B9E0FA44C9}" destId="{BFABB70E-7E2B-4430-BCF5-5124D8176E0E}" srcOrd="1" destOrd="0" presId="urn:microsoft.com/office/officeart/2005/8/layout/cycle4"/>
    <dgm:cxn modelId="{0F01017A-3509-4744-B7E0-32958F7ECAC7}" type="presOf" srcId="{0D3AC34B-2C67-4678-B5BE-74907B235364}" destId="{C44682A7-72B2-4C63-A844-EA831B6007E0}" srcOrd="0" destOrd="0" presId="urn:microsoft.com/office/officeart/2005/8/layout/cycle4"/>
    <dgm:cxn modelId="{467EA985-0C12-479D-A37B-B62F61F42A62}" srcId="{1D029C6A-B8F1-42AD-9E27-ACF7B3ACF8CB}" destId="{49C1B0EC-29C0-4E9D-9493-27B9E0FA44C9}" srcOrd="0" destOrd="0" parTransId="{DCC91D51-CE59-4255-9B1F-DA95A7C59AE2}" sibTransId="{F1FF72F7-AC4D-44AB-9BAC-67371557C3FB}"/>
    <dgm:cxn modelId="{C3250292-3AAF-4347-9193-DC4048B03F8D}" srcId="{2810451D-8752-4165-BC75-889E9FF8B3CE}" destId="{20DA1D73-1CEC-4A3C-A641-D92AE256ED3A}" srcOrd="2" destOrd="0" parTransId="{B8BD9318-F0A9-4BE0-BFC4-E41E1CE78798}" sibTransId="{528014E3-2B4B-48E1-B1AC-7CA75C598166}"/>
    <dgm:cxn modelId="{F2D78098-AA53-4D18-AFC4-7746CD634370}" type="presOf" srcId="{20DA1D73-1CEC-4A3C-A641-D92AE256ED3A}" destId="{56A1D7D8-22AD-413B-99F4-7107B084B135}" srcOrd="1" destOrd="2" presId="urn:microsoft.com/office/officeart/2005/8/layout/cycle4"/>
    <dgm:cxn modelId="{03863F9B-BCF6-4B5B-9605-35416F731C3F}" srcId="{0D3AC34B-2C67-4678-B5BE-74907B235364}" destId="{E321BC97-49C6-4AD6-99B2-D87630901713}" srcOrd="3" destOrd="0" parTransId="{AABA3A70-2DD6-4D64-8C98-CAEDD374D619}" sibTransId="{E29FAE80-F165-4CA3-84CC-D8E8CB58EE12}"/>
    <dgm:cxn modelId="{340160AE-2CB5-42FD-A2A6-F3BC1D558CC9}" srcId="{0D3AC34B-2C67-4678-B5BE-74907B235364}" destId="{46BED58A-1748-4B58-815F-3C554515F2B3}" srcOrd="2" destOrd="0" parTransId="{89A7F509-50A6-4DF1-A1D0-AD73E9A5FBD6}" sibTransId="{D723D82F-06BD-4227-B960-8F80DBCA1DCC}"/>
    <dgm:cxn modelId="{9E5837B2-A690-4494-98BC-B353A1D3239B}" type="presOf" srcId="{DFD54DC7-6422-49B1-A1C0-189ACEB3C449}" destId="{80A0D40C-0E86-4F8A-A348-F87541BBB3FC}" srcOrd="1" destOrd="0" presId="urn:microsoft.com/office/officeart/2005/8/layout/cycle4"/>
    <dgm:cxn modelId="{8CFB0ABB-FA6A-4786-92F9-1C188F4ECC9B}" type="presOf" srcId="{45E63765-797F-4781-817D-A96AD9B636BE}" destId="{6F2F3981-E99C-4440-918E-BF8AE1392D98}" srcOrd="0" destOrd="1" presId="urn:microsoft.com/office/officeart/2005/8/layout/cycle4"/>
    <dgm:cxn modelId="{B2C94FC4-2AB3-403B-847D-0585D072EBA5}" srcId="{E321BC97-49C6-4AD6-99B2-D87630901713}" destId="{C9901BC5-5677-41BE-BE50-D18E6B753B2B}" srcOrd="0" destOrd="0" parTransId="{B750DF02-E06A-40BA-8C2F-D82683C2227F}" sibTransId="{5C5A1A6F-ECE7-4AB0-8C4D-89A68325D925}"/>
    <dgm:cxn modelId="{D516DACC-F7EF-4B24-9186-7F23F7850958}" type="presOf" srcId="{C9901BC5-5677-41BE-BE50-D18E6B753B2B}" destId="{D738BA83-532B-4F08-B2F4-421CD7E87D3C}" srcOrd="0" destOrd="0" presId="urn:microsoft.com/office/officeart/2005/8/layout/cycle4"/>
    <dgm:cxn modelId="{BD75B8D3-AB69-478C-8669-8571C650F298}" type="presOf" srcId="{2810451D-8752-4165-BC75-889E9FF8B3CE}" destId="{476BDAE1-83DE-465C-825B-E61FFDD9BC28}" srcOrd="0" destOrd="0" presId="urn:microsoft.com/office/officeart/2005/8/layout/cycle4"/>
    <dgm:cxn modelId="{2CEED936-3FBE-4DCE-9CCD-037065108B4C}" type="presParOf" srcId="{C44682A7-72B2-4C63-A844-EA831B6007E0}" destId="{EEF16233-727D-4497-B29A-F995418E0BF4}" srcOrd="0" destOrd="0" presId="urn:microsoft.com/office/officeart/2005/8/layout/cycle4"/>
    <dgm:cxn modelId="{66A5EC82-FA3E-4323-9F85-281870AF976D}" type="presParOf" srcId="{EEF16233-727D-4497-B29A-F995418E0BF4}" destId="{760B29AB-F8A5-4F21-A59A-F320CC237E5D}" srcOrd="0" destOrd="0" presId="urn:microsoft.com/office/officeart/2005/8/layout/cycle4"/>
    <dgm:cxn modelId="{173B5ED5-62C7-4548-8F81-3BBF75395A42}" type="presParOf" srcId="{760B29AB-F8A5-4F21-A59A-F320CC237E5D}" destId="{26CFBE3D-30E7-4472-A49F-B1A9C58AB6FC}" srcOrd="0" destOrd="0" presId="urn:microsoft.com/office/officeart/2005/8/layout/cycle4"/>
    <dgm:cxn modelId="{D516D8C2-0B61-4758-A32F-ED5F0F46B3D2}" type="presParOf" srcId="{760B29AB-F8A5-4F21-A59A-F320CC237E5D}" destId="{BFABB70E-7E2B-4430-BCF5-5124D8176E0E}" srcOrd="1" destOrd="0" presId="urn:microsoft.com/office/officeart/2005/8/layout/cycle4"/>
    <dgm:cxn modelId="{2B66FEA2-4B7D-4044-A263-08D2D5DC992F}" type="presParOf" srcId="{EEF16233-727D-4497-B29A-F995418E0BF4}" destId="{C3B93465-9174-40EB-BAA1-DD433C53E97C}" srcOrd="1" destOrd="0" presId="urn:microsoft.com/office/officeart/2005/8/layout/cycle4"/>
    <dgm:cxn modelId="{5F61D6F9-8060-4838-AF6A-BB76F310B993}" type="presParOf" srcId="{C3B93465-9174-40EB-BAA1-DD433C53E97C}" destId="{6F2F3981-E99C-4440-918E-BF8AE1392D98}" srcOrd="0" destOrd="0" presId="urn:microsoft.com/office/officeart/2005/8/layout/cycle4"/>
    <dgm:cxn modelId="{B045341F-A15A-4676-8930-ADFB8A1FDB75}" type="presParOf" srcId="{C3B93465-9174-40EB-BAA1-DD433C53E97C}" destId="{56A1D7D8-22AD-413B-99F4-7107B084B135}" srcOrd="1" destOrd="0" presId="urn:microsoft.com/office/officeart/2005/8/layout/cycle4"/>
    <dgm:cxn modelId="{C3F96A68-AD34-47BE-B69D-FDFC57D6C916}" type="presParOf" srcId="{EEF16233-727D-4497-B29A-F995418E0BF4}" destId="{EA0CE514-7E50-4028-94C6-9896472AE420}" srcOrd="2" destOrd="0" presId="urn:microsoft.com/office/officeart/2005/8/layout/cycle4"/>
    <dgm:cxn modelId="{BF2CBA97-BE34-4D8B-A350-EF3E54D7197D}" type="presParOf" srcId="{EA0CE514-7E50-4028-94C6-9896472AE420}" destId="{B1952900-0A0F-4BF0-8090-A1C7CDF4A39E}" srcOrd="0" destOrd="0" presId="urn:microsoft.com/office/officeart/2005/8/layout/cycle4"/>
    <dgm:cxn modelId="{08B06886-B876-44B8-8D4D-3B008B6E1FC5}" type="presParOf" srcId="{EA0CE514-7E50-4028-94C6-9896472AE420}" destId="{80A0D40C-0E86-4F8A-A348-F87541BBB3FC}" srcOrd="1" destOrd="0" presId="urn:microsoft.com/office/officeart/2005/8/layout/cycle4"/>
    <dgm:cxn modelId="{0B416161-244F-4896-B11B-8095FC2F8521}" type="presParOf" srcId="{EEF16233-727D-4497-B29A-F995418E0BF4}" destId="{30078F8A-AD91-499F-93C7-2F3DDDD5621F}" srcOrd="3" destOrd="0" presId="urn:microsoft.com/office/officeart/2005/8/layout/cycle4"/>
    <dgm:cxn modelId="{008027BA-0E43-49A5-88EB-2C65927472A3}" type="presParOf" srcId="{30078F8A-AD91-499F-93C7-2F3DDDD5621F}" destId="{D738BA83-532B-4F08-B2F4-421CD7E87D3C}" srcOrd="0" destOrd="0" presId="urn:microsoft.com/office/officeart/2005/8/layout/cycle4"/>
    <dgm:cxn modelId="{007C417E-053F-439C-A55B-8855822B62C7}" type="presParOf" srcId="{30078F8A-AD91-499F-93C7-2F3DDDD5621F}" destId="{E6258F21-73B2-4020-BDB0-FF54FD154D4A}" srcOrd="1" destOrd="0" presId="urn:microsoft.com/office/officeart/2005/8/layout/cycle4"/>
    <dgm:cxn modelId="{23C89C2B-7EE3-4E79-89D4-980021C81E75}" type="presParOf" srcId="{EEF16233-727D-4497-B29A-F995418E0BF4}" destId="{C10313DF-DADF-4E63-BE51-0402F189C52E}" srcOrd="4" destOrd="0" presId="urn:microsoft.com/office/officeart/2005/8/layout/cycle4"/>
    <dgm:cxn modelId="{7CDB7B9F-AFDE-440E-8CAD-6BBDC815F7C4}" type="presParOf" srcId="{C44682A7-72B2-4C63-A844-EA831B6007E0}" destId="{7046F6EF-F140-442C-9B76-3091FFB752C7}" srcOrd="1" destOrd="0" presId="urn:microsoft.com/office/officeart/2005/8/layout/cycle4"/>
    <dgm:cxn modelId="{C8C4AB06-D0C9-4C5E-8F61-4907EB8013B1}" type="presParOf" srcId="{7046F6EF-F140-442C-9B76-3091FFB752C7}" destId="{E8B78E38-B660-46FD-A1E5-C16E4BBCEF9B}" srcOrd="0" destOrd="0" presId="urn:microsoft.com/office/officeart/2005/8/layout/cycle4"/>
    <dgm:cxn modelId="{E7E3A5CE-2771-4205-A4F2-DEE850F98387}" type="presParOf" srcId="{7046F6EF-F140-442C-9B76-3091FFB752C7}" destId="{476BDAE1-83DE-465C-825B-E61FFDD9BC28}" srcOrd="1" destOrd="0" presId="urn:microsoft.com/office/officeart/2005/8/layout/cycle4"/>
    <dgm:cxn modelId="{B5E2C288-EA8C-4952-9FB5-E6EFFAA97AF5}" type="presParOf" srcId="{7046F6EF-F140-442C-9B76-3091FFB752C7}" destId="{312C5B49-A4A1-47C9-8B13-35AEDD661A84}" srcOrd="2" destOrd="0" presId="urn:microsoft.com/office/officeart/2005/8/layout/cycle4"/>
    <dgm:cxn modelId="{49E8ADD6-11D1-46B3-B370-509F59C90E1F}" type="presParOf" srcId="{7046F6EF-F140-442C-9B76-3091FFB752C7}" destId="{0907B864-2CC0-43E2-BE00-2B080E8BD1DF}" srcOrd="3" destOrd="0" presId="urn:microsoft.com/office/officeart/2005/8/layout/cycle4"/>
    <dgm:cxn modelId="{5B4029F0-3D57-4C2B-9063-3B79660C1EC5}" type="presParOf" srcId="{7046F6EF-F140-442C-9B76-3091FFB752C7}" destId="{33DF3CB8-063D-47F8-87F2-E0DF8A7FF1EF}" srcOrd="4" destOrd="0" presId="urn:microsoft.com/office/officeart/2005/8/layout/cycle4"/>
    <dgm:cxn modelId="{2114CCF4-660D-4DD2-A576-81E02C533EC9}" type="presParOf" srcId="{C44682A7-72B2-4C63-A844-EA831B6007E0}" destId="{A6AD980E-0A8C-49EB-959D-ABDCE57E3E85}" srcOrd="2" destOrd="0" presId="urn:microsoft.com/office/officeart/2005/8/layout/cycle4"/>
    <dgm:cxn modelId="{BAD16875-672D-4963-AAA7-43D543A99587}" type="presParOf" srcId="{C44682A7-72B2-4C63-A844-EA831B6007E0}" destId="{5F2AED92-DCC7-4B87-BCE9-AD47A161692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A90BA2-1031-4AA7-8DD7-830AD66467BB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94955ED3-3853-4883-A297-640590EC71DF}">
      <dgm:prSet phldrT="[Text]" custT="1"/>
      <dgm:spPr/>
      <dgm:t>
        <a:bodyPr/>
        <a:lstStyle/>
        <a:p>
          <a:pPr algn="ctr" rtl="0"/>
          <a:r>
            <a:rPr lang="fr-ca" sz="1800" b="1" i="0" u="none" baseline="0" dirty="0">
              <a:latin typeface="+mn-lt"/>
              <a:ea typeface="+mn-lt"/>
              <a:cs typeface="+mn-lt"/>
            </a:rPr>
            <a:t>Pour les particuliers</a:t>
          </a:r>
          <a:endParaRPr lang="fr-ca" sz="1800" b="1" dirty="0">
            <a:latin typeface="+mn-lt"/>
          </a:endParaRPr>
        </a:p>
      </dgm:t>
    </dgm:pt>
    <dgm:pt modelId="{A385542F-F7C9-4F3F-9DF0-EE2B3C0D8BA6}" type="parTrans" cxnId="{A0EFEA6B-91EC-433C-B0AF-F83F4474E386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C5D73F23-35B3-447D-B375-14027ADB95AE}" type="sibTrans" cxnId="{A0EFEA6B-91EC-433C-B0AF-F83F4474E386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8C6D4F9D-C469-41F9-A26B-F073B048D0D8}">
      <dgm:prSet phldrT="[Text]"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baseline="0" dirty="0">
              <a:latin typeface="+mn-lt"/>
              <a:ea typeface="+mn-lt"/>
              <a:cs typeface="+mn-lt"/>
            </a:rPr>
            <a:t>Pour le développement professionnel et l’apprentissage</a:t>
          </a:r>
          <a:endParaRPr lang="fr-ca" sz="1600" dirty="0">
            <a:latin typeface="+mn-lt"/>
          </a:endParaRPr>
        </a:p>
      </dgm:t>
    </dgm:pt>
    <dgm:pt modelId="{A8749B0E-F1FB-4035-898B-7627F17387BB}" type="parTrans" cxnId="{D9C3671A-53C5-4B7B-90E3-7915684F0530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573F6B58-5621-4BE3-8018-E7950DE443AA}" type="sibTrans" cxnId="{D9C3671A-53C5-4B7B-90E3-7915684F0530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5D8AB13D-AA5A-4116-834E-F07BDA91E41E}">
      <dgm:prSet phldrT="[Text]" custT="1"/>
      <dgm:spPr/>
      <dgm:t>
        <a:bodyPr/>
        <a:lstStyle/>
        <a:p>
          <a:pPr algn="ctr" rtl="0"/>
          <a:r>
            <a:rPr lang="fr-ca" sz="1800" b="1" i="0" u="none" baseline="0" dirty="0">
              <a:latin typeface="+mn-lt"/>
              <a:ea typeface="+mn-lt"/>
              <a:cs typeface="+mn-lt"/>
            </a:rPr>
            <a:t>Pour les organismes</a:t>
          </a:r>
          <a:endParaRPr lang="fr-ca" sz="1800" b="1" dirty="0">
            <a:latin typeface="+mn-lt"/>
          </a:endParaRPr>
        </a:p>
      </dgm:t>
    </dgm:pt>
    <dgm:pt modelId="{9BF69476-FA5A-4855-8794-CE52C1E2E7ED}" type="parTrans" cxnId="{28234657-2DC9-4FA1-AF5C-A12F28D206E8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A209C771-4A14-4519-A658-E392AF87685A}" type="sibTrans" cxnId="{28234657-2DC9-4FA1-AF5C-A12F28D206E8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CBC9BBE7-3ACB-4EEB-9839-FFFF583ECAD3}">
      <dgm:prSet phldrT="[Text]" custT="1"/>
      <dgm:spPr/>
      <dgm:t>
        <a:bodyPr/>
        <a:lstStyle/>
        <a:p>
          <a:pPr algn="ctr" rtl="0"/>
          <a:r>
            <a:rPr lang="fr-ca" sz="1600" b="0" i="0" u="none" kern="1200" baseline="0" dirty="0">
              <a:solidFill>
                <a:prstClr val="white"/>
              </a:solidFill>
              <a:latin typeface="+mn-lt"/>
              <a:ea typeface="+mn-ea"/>
              <a:cs typeface="+mn-cs"/>
            </a:rPr>
            <a:t>Établit</a:t>
          </a:r>
          <a:r>
            <a:rPr lang="fr-ca" sz="1600" b="0" i="0" u="none" kern="1200" baseline="0" dirty="0">
              <a:latin typeface="+mn-lt"/>
              <a:ea typeface="+mn-lt"/>
              <a:cs typeface="+mn-lt"/>
            </a:rPr>
            <a:t> une expertise interne sur le processus d’agrément</a:t>
          </a:r>
          <a:endParaRPr lang="fr-ca" sz="1600" kern="1200" dirty="0">
            <a:latin typeface="+mn-lt"/>
          </a:endParaRPr>
        </a:p>
      </dgm:t>
    </dgm:pt>
    <dgm:pt modelId="{B2098A60-6299-4139-8142-153BCF9E751B}" type="parTrans" cxnId="{50B0117F-EBE5-4CA4-BA26-83C95026B6BA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9CEDBF92-2488-4129-B519-1683FDC127BB}" type="sibTrans" cxnId="{50B0117F-EBE5-4CA4-BA26-83C95026B6BA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AF8B6F5E-9765-43D7-BFDF-86AC8A99C2CA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baseline="0" dirty="0">
              <a:latin typeface="+mn-lt"/>
              <a:ea typeface="+mn-lt"/>
              <a:cs typeface="+mn-lt"/>
            </a:rPr>
            <a:t>Pour connaître le mode de fonctionnement d’autres organismes</a:t>
          </a:r>
        </a:p>
      </dgm:t>
    </dgm:pt>
    <dgm:pt modelId="{2DE9E127-F53A-4AC0-8F7C-A7B66B7B8D26}" type="parTrans" cxnId="{F27895A9-98E2-4725-B187-E0283FC86901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B455E3EB-527B-44BA-925D-114DC9AF06E6}" type="sibTrans" cxnId="{F27895A9-98E2-4725-B187-E0283FC86901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8F2EE5C1-43CA-4B79-BF3A-EEB4B637D1AA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baseline="0" dirty="0">
              <a:latin typeface="+mn-lt"/>
              <a:ea typeface="+mn-lt"/>
              <a:cs typeface="+mn-lt"/>
            </a:rPr>
            <a:t>Pour rencontrer d’autres professionnels et bénévoles d’organismes communautaires</a:t>
          </a:r>
        </a:p>
      </dgm:t>
    </dgm:pt>
    <dgm:pt modelId="{551052BF-FB91-45F3-A010-3D453E648068}" type="parTrans" cxnId="{79DFAA0C-E487-49AA-A9B1-5A67AF90C034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4B1001D4-CA44-43EC-A197-AAF517D92CD2}" type="sibTrans" cxnId="{79DFAA0C-E487-49AA-A9B1-5A67AF90C034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EF0B03F8-67B2-43C0-BC75-E8704854898C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baseline="0" dirty="0">
              <a:latin typeface="+mn-lt"/>
              <a:ea typeface="+mn-lt"/>
              <a:cs typeface="+mn-lt"/>
            </a:rPr>
            <a:t>Pour avoir une pause dans les responsabilités professionnelles ou bénévoles habituelles</a:t>
          </a:r>
        </a:p>
      </dgm:t>
    </dgm:pt>
    <dgm:pt modelId="{9D4FB956-3024-4944-BAF4-00EBE6D9F8CC}" type="parTrans" cxnId="{184428C5-F6B9-43CD-AB0B-41A2694004A6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9C9B1EC3-A34A-4E1C-B8CF-9338A2F1B765}" type="sibTrans" cxnId="{184428C5-F6B9-43CD-AB0B-41A2694004A6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693ACF0B-5619-4DD6-9ECC-2B79DDFF665E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baseline="0" dirty="0">
              <a:latin typeface="+mn-lt"/>
              <a:ea typeface="+mn-lt"/>
              <a:cs typeface="+mn-lt"/>
            </a:rPr>
            <a:t>Pour en savoir plus sur l’agrément et transmettre l’information à votre personnel</a:t>
          </a:r>
        </a:p>
      </dgm:t>
    </dgm:pt>
    <dgm:pt modelId="{0CDEB898-D360-418B-8038-A21564F4C6CF}" type="parTrans" cxnId="{9170C1CA-8CBA-447A-9EA2-1C3CEB1A0874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A327239C-4F31-4E83-BD2A-ED86C0714771}" type="sibTrans" cxnId="{9170C1CA-8CBA-447A-9EA2-1C3CEB1A0874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1208DE48-180F-4FDE-8B9D-D6BFB6DF47F6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Apporte de nouvelles idées provenant d’autres organismes</a:t>
          </a:r>
        </a:p>
      </dgm:t>
    </dgm:pt>
    <dgm:pt modelId="{09835152-84DD-4670-BDC0-2729657417A3}" type="parTrans" cxnId="{58FCD154-0CA0-4C48-A234-235DE41A7981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D12E0C68-BCF5-4CBB-BA4F-84B84790A2AC}" type="sibTrans" cxnId="{58FCD154-0CA0-4C48-A234-235DE41A7981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BEFBA202-5E54-41CC-980E-27A6F6BE3977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Les aide à se tenir au courant des modifications de la législation, des politiques et des procédures</a:t>
          </a:r>
        </a:p>
      </dgm:t>
    </dgm:pt>
    <dgm:pt modelId="{507E874E-D17C-457D-A17F-95EAA4339AA5}" type="parTrans" cxnId="{BF1702C0-F54A-460E-9F70-37C5769BF17B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68D4D6F0-04DD-452D-90ED-DA0B28DA282D}" type="sibTrans" cxnId="{BF1702C0-F54A-460E-9F70-37C5769BF17B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4DC1AFB0-45E4-43B7-9F4E-22E44BD7AA18}">
      <dgm:prSet custT="1"/>
      <dgm:spPr/>
      <dgm:t>
        <a:bodyPr/>
        <a:lstStyle/>
        <a:p>
          <a:pPr algn="ctr" rtl="0"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Contribue à l’amélioration de la qualité, à la planification et au service à la clientèle</a:t>
          </a:r>
        </a:p>
      </dgm:t>
    </dgm:pt>
    <dgm:pt modelId="{A2F6CC76-76FB-4F52-BE69-3054F62F3CD0}" type="parTrans" cxnId="{5D82E89A-F097-46F7-B10F-D6F07EA4185B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7C3A4E92-786F-4115-A48C-2AFF5958CF73}" type="sibTrans" cxnId="{5D82E89A-F097-46F7-B10F-D6F07EA4185B}">
      <dgm:prSet/>
      <dgm:spPr/>
      <dgm:t>
        <a:bodyPr/>
        <a:lstStyle/>
        <a:p>
          <a:endParaRPr lang="fr-ca" sz="1600">
            <a:latin typeface="+mn-lt"/>
          </a:endParaRPr>
        </a:p>
      </dgm:t>
    </dgm:pt>
    <dgm:pt modelId="{651B17C2-FFE2-4467-AA35-1C11207F720D}" type="pres">
      <dgm:prSet presAssocID="{33A90BA2-1031-4AA7-8DD7-830AD66467BB}" presName="Name0" presStyleCnt="0">
        <dgm:presLayoutVars>
          <dgm:dir/>
          <dgm:animLvl val="lvl"/>
          <dgm:resizeHandles val="exact"/>
        </dgm:presLayoutVars>
      </dgm:prSet>
      <dgm:spPr/>
    </dgm:pt>
    <dgm:pt modelId="{40FC559A-13F1-42B1-915A-2F35D88C76EF}" type="pres">
      <dgm:prSet presAssocID="{94955ED3-3853-4883-A297-640590EC71DF}" presName="linNode" presStyleCnt="0"/>
      <dgm:spPr/>
    </dgm:pt>
    <dgm:pt modelId="{F9140C78-56E0-4B87-97F9-3A5F09B554FF}" type="pres">
      <dgm:prSet presAssocID="{94955ED3-3853-4883-A297-640590EC71DF}" presName="parTx" presStyleLbl="revTx" presStyleIdx="0" presStyleCnt="2">
        <dgm:presLayoutVars>
          <dgm:chMax val="1"/>
          <dgm:bulletEnabled val="1"/>
        </dgm:presLayoutVars>
      </dgm:prSet>
      <dgm:spPr/>
    </dgm:pt>
    <dgm:pt modelId="{4F741319-CD5B-4DFB-AC8A-BEFB7C1B00CE}" type="pres">
      <dgm:prSet presAssocID="{94955ED3-3853-4883-A297-640590EC71DF}" presName="bracket" presStyleLbl="parChTrans1D1" presStyleIdx="0" presStyleCnt="2"/>
      <dgm:spPr/>
    </dgm:pt>
    <dgm:pt modelId="{E325EC7D-79A9-4FEF-8E6B-768C8908A752}" type="pres">
      <dgm:prSet presAssocID="{94955ED3-3853-4883-A297-640590EC71DF}" presName="spH" presStyleCnt="0"/>
      <dgm:spPr/>
    </dgm:pt>
    <dgm:pt modelId="{DD3852F2-5B7E-4CA9-9205-49977DFD9A19}" type="pres">
      <dgm:prSet presAssocID="{94955ED3-3853-4883-A297-640590EC71DF}" presName="desTx" presStyleLbl="node1" presStyleIdx="0" presStyleCnt="2" custScaleY="122586">
        <dgm:presLayoutVars>
          <dgm:bulletEnabled val="1"/>
        </dgm:presLayoutVars>
      </dgm:prSet>
      <dgm:spPr>
        <a:prstGeom prst="roundRect">
          <a:avLst/>
        </a:prstGeom>
      </dgm:spPr>
    </dgm:pt>
    <dgm:pt modelId="{A7DCBE13-B835-4BA2-81DF-BF1147D81399}" type="pres">
      <dgm:prSet presAssocID="{C5D73F23-35B3-447D-B375-14027ADB95AE}" presName="spV" presStyleCnt="0"/>
      <dgm:spPr/>
    </dgm:pt>
    <dgm:pt modelId="{73EA2A28-FA06-4074-9C41-6E49F3D71E2C}" type="pres">
      <dgm:prSet presAssocID="{5D8AB13D-AA5A-4116-834E-F07BDA91E41E}" presName="linNode" presStyleCnt="0"/>
      <dgm:spPr/>
    </dgm:pt>
    <dgm:pt modelId="{6AC88B88-0050-4F61-8D9B-1FA605567C60}" type="pres">
      <dgm:prSet presAssocID="{5D8AB13D-AA5A-4116-834E-F07BDA91E41E}" presName="parTx" presStyleLbl="revTx" presStyleIdx="1" presStyleCnt="2">
        <dgm:presLayoutVars>
          <dgm:chMax val="1"/>
          <dgm:bulletEnabled val="1"/>
        </dgm:presLayoutVars>
      </dgm:prSet>
      <dgm:spPr/>
    </dgm:pt>
    <dgm:pt modelId="{E628D9B0-5A9C-4F4F-B183-C929082E907A}" type="pres">
      <dgm:prSet presAssocID="{5D8AB13D-AA5A-4116-834E-F07BDA91E41E}" presName="bracket" presStyleLbl="parChTrans1D1" presStyleIdx="1" presStyleCnt="2"/>
      <dgm:spPr/>
    </dgm:pt>
    <dgm:pt modelId="{CE82EA2C-EECF-40DF-AFC5-84CBF674D70C}" type="pres">
      <dgm:prSet presAssocID="{5D8AB13D-AA5A-4116-834E-F07BDA91E41E}" presName="spH" presStyleCnt="0"/>
      <dgm:spPr/>
    </dgm:pt>
    <dgm:pt modelId="{CE312FE5-A2D9-46AB-AE89-38C9FA771D6E}" type="pres">
      <dgm:prSet presAssocID="{5D8AB13D-AA5A-4116-834E-F07BDA91E41E}" presName="desTx" presStyleLbl="node1" presStyleIdx="1" presStyleCnt="2" custScaleY="105912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E3B6D00-DD35-42B0-A2EF-7D8C66DB42B7}" type="presOf" srcId="{BEFBA202-5E54-41CC-980E-27A6F6BE3977}" destId="{CE312FE5-A2D9-46AB-AE89-38C9FA771D6E}" srcOrd="0" destOrd="2" presId="urn:diagrams.loki3.com/BracketList"/>
    <dgm:cxn modelId="{79DFAA0C-E487-49AA-A9B1-5A67AF90C034}" srcId="{94955ED3-3853-4883-A297-640590EC71DF}" destId="{8F2EE5C1-43CA-4B79-BF3A-EEB4B637D1AA}" srcOrd="2" destOrd="0" parTransId="{551052BF-FB91-45F3-A010-3D453E648068}" sibTransId="{4B1001D4-CA44-43EC-A197-AAF517D92CD2}"/>
    <dgm:cxn modelId="{D9C3671A-53C5-4B7B-90E3-7915684F0530}" srcId="{94955ED3-3853-4883-A297-640590EC71DF}" destId="{8C6D4F9D-C469-41F9-A26B-F073B048D0D8}" srcOrd="0" destOrd="0" parTransId="{A8749B0E-F1FB-4035-898B-7627F17387BB}" sibTransId="{573F6B58-5621-4BE3-8018-E7950DE443AA}"/>
    <dgm:cxn modelId="{08B89E38-6081-4957-8582-4D9E72915446}" type="presOf" srcId="{CBC9BBE7-3ACB-4EEB-9839-FFFF583ECAD3}" destId="{CE312FE5-A2D9-46AB-AE89-38C9FA771D6E}" srcOrd="0" destOrd="0" presId="urn:diagrams.loki3.com/BracketList"/>
    <dgm:cxn modelId="{B4118D3E-325B-4921-B483-D2352848FB95}" type="presOf" srcId="{EF0B03F8-67B2-43C0-BC75-E8704854898C}" destId="{DD3852F2-5B7E-4CA9-9205-49977DFD9A19}" srcOrd="0" destOrd="3" presId="urn:diagrams.loki3.com/BracketList"/>
    <dgm:cxn modelId="{A0EFEA6B-91EC-433C-B0AF-F83F4474E386}" srcId="{33A90BA2-1031-4AA7-8DD7-830AD66467BB}" destId="{94955ED3-3853-4883-A297-640590EC71DF}" srcOrd="0" destOrd="0" parTransId="{A385542F-F7C9-4F3F-9DF0-EE2B3C0D8BA6}" sibTransId="{C5D73F23-35B3-447D-B375-14027ADB95AE}"/>
    <dgm:cxn modelId="{737C034C-F8E1-488B-A201-57B9EF5A8C59}" type="presOf" srcId="{5D8AB13D-AA5A-4116-834E-F07BDA91E41E}" destId="{6AC88B88-0050-4F61-8D9B-1FA605567C60}" srcOrd="0" destOrd="0" presId="urn:diagrams.loki3.com/BracketList"/>
    <dgm:cxn modelId="{CAC8904E-507B-48BB-8CA4-5A35F23E10E6}" type="presOf" srcId="{4DC1AFB0-45E4-43B7-9F4E-22E44BD7AA18}" destId="{CE312FE5-A2D9-46AB-AE89-38C9FA771D6E}" srcOrd="0" destOrd="3" presId="urn:diagrams.loki3.com/BracketList"/>
    <dgm:cxn modelId="{58FCD154-0CA0-4C48-A234-235DE41A7981}" srcId="{5D8AB13D-AA5A-4116-834E-F07BDA91E41E}" destId="{1208DE48-180F-4FDE-8B9D-D6BFB6DF47F6}" srcOrd="1" destOrd="0" parTransId="{09835152-84DD-4670-BDC0-2729657417A3}" sibTransId="{D12E0C68-BCF5-4CBB-BA4F-84B84790A2AC}"/>
    <dgm:cxn modelId="{61CB7E56-0289-4E67-8192-80C59C1E3329}" type="presOf" srcId="{AF8B6F5E-9765-43D7-BFDF-86AC8A99C2CA}" destId="{DD3852F2-5B7E-4CA9-9205-49977DFD9A19}" srcOrd="0" destOrd="1" presId="urn:diagrams.loki3.com/BracketList"/>
    <dgm:cxn modelId="{28234657-2DC9-4FA1-AF5C-A12F28D206E8}" srcId="{33A90BA2-1031-4AA7-8DD7-830AD66467BB}" destId="{5D8AB13D-AA5A-4116-834E-F07BDA91E41E}" srcOrd="1" destOrd="0" parTransId="{9BF69476-FA5A-4855-8794-CE52C1E2E7ED}" sibTransId="{A209C771-4A14-4519-A658-E392AF87685A}"/>
    <dgm:cxn modelId="{50B0117F-EBE5-4CA4-BA26-83C95026B6BA}" srcId="{5D8AB13D-AA5A-4116-834E-F07BDA91E41E}" destId="{CBC9BBE7-3ACB-4EEB-9839-FFFF583ECAD3}" srcOrd="0" destOrd="0" parTransId="{B2098A60-6299-4139-8142-153BCF9E751B}" sibTransId="{9CEDBF92-2488-4129-B519-1683FDC127BB}"/>
    <dgm:cxn modelId="{5D82E89A-F097-46F7-B10F-D6F07EA4185B}" srcId="{5D8AB13D-AA5A-4116-834E-F07BDA91E41E}" destId="{4DC1AFB0-45E4-43B7-9F4E-22E44BD7AA18}" srcOrd="3" destOrd="0" parTransId="{A2F6CC76-76FB-4F52-BE69-3054F62F3CD0}" sibTransId="{7C3A4E92-786F-4115-A48C-2AFF5958CF73}"/>
    <dgm:cxn modelId="{F27895A9-98E2-4725-B187-E0283FC86901}" srcId="{94955ED3-3853-4883-A297-640590EC71DF}" destId="{AF8B6F5E-9765-43D7-BFDF-86AC8A99C2CA}" srcOrd="1" destOrd="0" parTransId="{2DE9E127-F53A-4AC0-8F7C-A7B66B7B8D26}" sibTransId="{B455E3EB-527B-44BA-925D-114DC9AF06E6}"/>
    <dgm:cxn modelId="{3083EDB5-4F42-4664-9B14-BF50BCEC5AB5}" type="presOf" srcId="{693ACF0B-5619-4DD6-9ECC-2B79DDFF665E}" destId="{DD3852F2-5B7E-4CA9-9205-49977DFD9A19}" srcOrd="0" destOrd="4" presId="urn:diagrams.loki3.com/BracketList"/>
    <dgm:cxn modelId="{841E7BB8-A120-4A2C-AB4E-7348908910C8}" type="presOf" srcId="{33A90BA2-1031-4AA7-8DD7-830AD66467BB}" destId="{651B17C2-FFE2-4467-AA35-1C11207F720D}" srcOrd="0" destOrd="0" presId="urn:diagrams.loki3.com/BracketList"/>
    <dgm:cxn modelId="{8FB55BBD-0C4F-4484-B154-6AB0D1C317D9}" type="presOf" srcId="{8F2EE5C1-43CA-4B79-BF3A-EEB4B637D1AA}" destId="{DD3852F2-5B7E-4CA9-9205-49977DFD9A19}" srcOrd="0" destOrd="2" presId="urn:diagrams.loki3.com/BracketList"/>
    <dgm:cxn modelId="{BF1702C0-F54A-460E-9F70-37C5769BF17B}" srcId="{5D8AB13D-AA5A-4116-834E-F07BDA91E41E}" destId="{BEFBA202-5E54-41CC-980E-27A6F6BE3977}" srcOrd="2" destOrd="0" parTransId="{507E874E-D17C-457D-A17F-95EAA4339AA5}" sibTransId="{68D4D6F0-04DD-452D-90ED-DA0B28DA282D}"/>
    <dgm:cxn modelId="{184428C5-F6B9-43CD-AB0B-41A2694004A6}" srcId="{94955ED3-3853-4883-A297-640590EC71DF}" destId="{EF0B03F8-67B2-43C0-BC75-E8704854898C}" srcOrd="3" destOrd="0" parTransId="{9D4FB956-3024-4944-BAF4-00EBE6D9F8CC}" sibTransId="{9C9B1EC3-A34A-4E1C-B8CF-9338A2F1B765}"/>
    <dgm:cxn modelId="{9170C1CA-8CBA-447A-9EA2-1C3CEB1A0874}" srcId="{94955ED3-3853-4883-A297-640590EC71DF}" destId="{693ACF0B-5619-4DD6-9ECC-2B79DDFF665E}" srcOrd="4" destOrd="0" parTransId="{0CDEB898-D360-418B-8038-A21564F4C6CF}" sibTransId="{A327239C-4F31-4E83-BD2A-ED86C0714771}"/>
    <dgm:cxn modelId="{AF750BD3-74B3-4DAC-B4DA-FECE80083DF5}" type="presOf" srcId="{8C6D4F9D-C469-41F9-A26B-F073B048D0D8}" destId="{DD3852F2-5B7E-4CA9-9205-49977DFD9A19}" srcOrd="0" destOrd="0" presId="urn:diagrams.loki3.com/BracketList"/>
    <dgm:cxn modelId="{A7D7DAE3-CDAA-4840-91D4-8117491B876B}" type="presOf" srcId="{1208DE48-180F-4FDE-8B9D-D6BFB6DF47F6}" destId="{CE312FE5-A2D9-46AB-AE89-38C9FA771D6E}" srcOrd="0" destOrd="1" presId="urn:diagrams.loki3.com/BracketList"/>
    <dgm:cxn modelId="{A2ABB6E5-DB42-4ACF-8BC2-D29C00BA97A1}" type="presOf" srcId="{94955ED3-3853-4883-A297-640590EC71DF}" destId="{F9140C78-56E0-4B87-97F9-3A5F09B554FF}" srcOrd="0" destOrd="0" presId="urn:diagrams.loki3.com/BracketList"/>
    <dgm:cxn modelId="{F2D4442C-AB7B-4B47-885F-E4E0415B6BED}" type="presParOf" srcId="{651B17C2-FFE2-4467-AA35-1C11207F720D}" destId="{40FC559A-13F1-42B1-915A-2F35D88C76EF}" srcOrd="0" destOrd="0" presId="urn:diagrams.loki3.com/BracketList"/>
    <dgm:cxn modelId="{90D908A9-C231-41FC-BB7E-85B0C8470D34}" type="presParOf" srcId="{40FC559A-13F1-42B1-915A-2F35D88C76EF}" destId="{F9140C78-56E0-4B87-97F9-3A5F09B554FF}" srcOrd="0" destOrd="0" presId="urn:diagrams.loki3.com/BracketList"/>
    <dgm:cxn modelId="{975B2CA8-1357-447E-8BAA-BFC54FD1D5D8}" type="presParOf" srcId="{40FC559A-13F1-42B1-915A-2F35D88C76EF}" destId="{4F741319-CD5B-4DFB-AC8A-BEFB7C1B00CE}" srcOrd="1" destOrd="0" presId="urn:diagrams.loki3.com/BracketList"/>
    <dgm:cxn modelId="{7381C807-8F6F-4E31-A240-82381A33C04E}" type="presParOf" srcId="{40FC559A-13F1-42B1-915A-2F35D88C76EF}" destId="{E325EC7D-79A9-4FEF-8E6B-768C8908A752}" srcOrd="2" destOrd="0" presId="urn:diagrams.loki3.com/BracketList"/>
    <dgm:cxn modelId="{AC604682-85D8-4314-943C-0C5DD8353220}" type="presParOf" srcId="{40FC559A-13F1-42B1-915A-2F35D88C76EF}" destId="{DD3852F2-5B7E-4CA9-9205-49977DFD9A19}" srcOrd="3" destOrd="0" presId="urn:diagrams.loki3.com/BracketList"/>
    <dgm:cxn modelId="{F94F2A93-CDBB-4A5E-BA66-27C5B1F7ACF2}" type="presParOf" srcId="{651B17C2-FFE2-4467-AA35-1C11207F720D}" destId="{A7DCBE13-B835-4BA2-81DF-BF1147D81399}" srcOrd="1" destOrd="0" presId="urn:diagrams.loki3.com/BracketList"/>
    <dgm:cxn modelId="{CF2C2A07-7F86-4F1B-A403-95AA87160C7E}" type="presParOf" srcId="{651B17C2-FFE2-4467-AA35-1C11207F720D}" destId="{73EA2A28-FA06-4074-9C41-6E49F3D71E2C}" srcOrd="2" destOrd="0" presId="urn:diagrams.loki3.com/BracketList"/>
    <dgm:cxn modelId="{FC4948F6-CE6C-4016-944E-6FF3ED70F5F9}" type="presParOf" srcId="{73EA2A28-FA06-4074-9C41-6E49F3D71E2C}" destId="{6AC88B88-0050-4F61-8D9B-1FA605567C60}" srcOrd="0" destOrd="0" presId="urn:diagrams.loki3.com/BracketList"/>
    <dgm:cxn modelId="{501C423B-45CE-4302-8BC3-8D1D58DC22CB}" type="presParOf" srcId="{73EA2A28-FA06-4074-9C41-6E49F3D71E2C}" destId="{E628D9B0-5A9C-4F4F-B183-C929082E907A}" srcOrd="1" destOrd="0" presId="urn:diagrams.loki3.com/BracketList"/>
    <dgm:cxn modelId="{0BA1EAC2-2FE3-4F33-8330-E5CAD59BC36C}" type="presParOf" srcId="{73EA2A28-FA06-4074-9C41-6E49F3D71E2C}" destId="{CE82EA2C-EECF-40DF-AFC5-84CBF674D70C}" srcOrd="2" destOrd="0" presId="urn:diagrams.loki3.com/BracketList"/>
    <dgm:cxn modelId="{771F2733-204E-4B01-9E07-C1A4DF82DAA3}" type="presParOf" srcId="{73EA2A28-FA06-4074-9C41-6E49F3D71E2C}" destId="{CE312FE5-A2D9-46AB-AE89-38C9FA771D6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6F2DA-CD09-423B-A7D9-518B34A710EF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13500000"/>
            <a:gd name="adj2" fmla="val 16200000"/>
            <a:gd name="adj3" fmla="val 34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17469-EBBA-4197-85C4-526F4753D141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10800000"/>
            <a:gd name="adj2" fmla="val 13500000"/>
            <a:gd name="adj3" fmla="val 34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81B6BB-84C5-4987-8A75-CE909B58083F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8100000"/>
            <a:gd name="adj2" fmla="val 10800000"/>
            <a:gd name="adj3" fmla="val 34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B6DF9-9716-4D55-8EE5-07994DF57AC3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5400000"/>
            <a:gd name="adj2" fmla="val 8100000"/>
            <a:gd name="adj3" fmla="val 343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4626F-9F0A-453B-B4AC-52AAFDEF6011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2700000"/>
            <a:gd name="adj2" fmla="val 5400000"/>
            <a:gd name="adj3" fmla="val 343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575A3-651A-437C-AA95-BA682B3EDB5D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0"/>
            <a:gd name="adj2" fmla="val 2700000"/>
            <a:gd name="adj3" fmla="val 343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BF441-80C4-4407-A100-3A0EBBBEC701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18900000"/>
            <a:gd name="adj2" fmla="val 0"/>
            <a:gd name="adj3" fmla="val 343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DA87C-B189-46D2-A72A-FB2474A6E13B}">
      <dsp:nvSpPr>
        <dsp:cNvPr id="0" name=""/>
        <dsp:cNvSpPr/>
      </dsp:nvSpPr>
      <dsp:spPr>
        <a:xfrm>
          <a:off x="2262805" y="475208"/>
          <a:ext cx="4415356" cy="4415356"/>
        </a:xfrm>
        <a:prstGeom prst="blockArc">
          <a:avLst>
            <a:gd name="adj1" fmla="val 16200000"/>
            <a:gd name="adj2" fmla="val 18900000"/>
            <a:gd name="adj3" fmla="val 34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C9841-7FC9-4B70-AACC-1D67052F4A35}">
      <dsp:nvSpPr>
        <dsp:cNvPr id="0" name=""/>
        <dsp:cNvSpPr/>
      </dsp:nvSpPr>
      <dsp:spPr>
        <a:xfrm>
          <a:off x="3660611" y="1931759"/>
          <a:ext cx="1619745" cy="15022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b="0" i="0" u="none" kern="1200" baseline="0" dirty="0"/>
            <a:t>Organisationnel</a:t>
          </a:r>
          <a:r>
            <a:rPr lang="fr-CA" sz="1200" b="0" i="0" u="none" kern="1200" baseline="0" dirty="0"/>
            <a:t> </a:t>
          </a:r>
          <a:endParaRPr lang="fr-ca" sz="1200" kern="1200" dirty="0"/>
        </a:p>
      </dsp:txBody>
      <dsp:txXfrm>
        <a:off x="3897817" y="2151759"/>
        <a:ext cx="1145333" cy="1062254"/>
      </dsp:txXfrm>
    </dsp:sp>
    <dsp:sp modelId="{C9E8728C-8717-41FF-B90F-ABF9B3155680}">
      <dsp:nvSpPr>
        <dsp:cNvPr id="0" name=""/>
        <dsp:cNvSpPr/>
      </dsp:nvSpPr>
      <dsp:spPr>
        <a:xfrm>
          <a:off x="3882651" y="-31672"/>
          <a:ext cx="1175664" cy="108947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900" b="0" i="0" u="none" kern="1200" baseline="0" dirty="0"/>
            <a:t>Santé mentale et toxicomanie dans la communauté</a:t>
          </a:r>
          <a:endParaRPr lang="fr-ca" sz="900" kern="1200" dirty="0"/>
        </a:p>
      </dsp:txBody>
      <dsp:txXfrm>
        <a:off x="4054823" y="127878"/>
        <a:ext cx="831320" cy="770376"/>
      </dsp:txXfrm>
    </dsp:sp>
    <dsp:sp modelId="{508CD5DB-CB57-4902-88AF-BDB2517D538E}">
      <dsp:nvSpPr>
        <dsp:cNvPr id="0" name=""/>
        <dsp:cNvSpPr/>
      </dsp:nvSpPr>
      <dsp:spPr>
        <a:xfrm>
          <a:off x="5478990" y="622802"/>
          <a:ext cx="1051577" cy="10515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Santé mentale des enfants et des jeunes</a:t>
          </a:r>
          <a:r>
            <a:rPr lang="fr-CA" sz="1050" b="0" i="0" u="none" kern="1200" baseline="0" dirty="0"/>
            <a:t> </a:t>
          </a:r>
          <a:endParaRPr lang="fr-ca" sz="1050" kern="1200" dirty="0"/>
        </a:p>
      </dsp:txBody>
      <dsp:txXfrm>
        <a:off x="5632990" y="776802"/>
        <a:ext cx="743577" cy="743577"/>
      </dsp:txXfrm>
    </dsp:sp>
    <dsp:sp modelId="{8CD19FB3-FEF6-4878-99AB-83FC9421A94E}">
      <dsp:nvSpPr>
        <dsp:cNvPr id="0" name=""/>
        <dsp:cNvSpPr/>
      </dsp:nvSpPr>
      <dsp:spPr>
        <a:xfrm>
          <a:off x="6059529" y="2102110"/>
          <a:ext cx="1161551" cy="116155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00" b="0" i="0" u="none" kern="1200" baseline="0" dirty="0"/>
            <a:t>Counseling et groupes</a:t>
          </a:r>
          <a:endParaRPr lang="fr-ca" sz="1000" kern="1200" dirty="0"/>
        </a:p>
      </dsp:txBody>
      <dsp:txXfrm>
        <a:off x="6229634" y="2272215"/>
        <a:ext cx="821341" cy="821341"/>
      </dsp:txXfrm>
    </dsp:sp>
    <dsp:sp modelId="{DBD38354-B6B7-48B7-9027-80D26A5D7CFB}">
      <dsp:nvSpPr>
        <dsp:cNvPr id="0" name=""/>
        <dsp:cNvSpPr/>
      </dsp:nvSpPr>
      <dsp:spPr>
        <a:xfrm>
          <a:off x="5068033" y="3630938"/>
          <a:ext cx="1873491" cy="11724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Soins de santé primaires communautaires</a:t>
          </a:r>
          <a:endParaRPr lang="fr-ca" sz="1050" kern="1200" dirty="0"/>
        </a:p>
      </dsp:txBody>
      <dsp:txXfrm>
        <a:off x="5342399" y="3802645"/>
        <a:ext cx="1324759" cy="829074"/>
      </dsp:txXfrm>
    </dsp:sp>
    <dsp:sp modelId="{D575F444-8350-4D40-B850-16E17B5ED103}">
      <dsp:nvSpPr>
        <dsp:cNvPr id="0" name=""/>
        <dsp:cNvSpPr/>
      </dsp:nvSpPr>
      <dsp:spPr>
        <a:xfrm>
          <a:off x="3390802" y="4282295"/>
          <a:ext cx="2159362" cy="11408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Services sociaux et de santé communautaires</a:t>
          </a:r>
          <a:endParaRPr lang="fr-ca" sz="1050" kern="1200" dirty="0"/>
        </a:p>
      </dsp:txBody>
      <dsp:txXfrm>
        <a:off x="3707033" y="4449365"/>
        <a:ext cx="1526900" cy="806685"/>
      </dsp:txXfrm>
    </dsp:sp>
    <dsp:sp modelId="{F405728C-5D30-48EB-AA98-C50C8CD6928E}">
      <dsp:nvSpPr>
        <dsp:cNvPr id="0" name=""/>
        <dsp:cNvSpPr/>
      </dsp:nvSpPr>
      <dsp:spPr>
        <a:xfrm>
          <a:off x="2410399" y="3691393"/>
          <a:ext cx="1051577" cy="1051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Bien-être de l’enfance</a:t>
          </a:r>
          <a:r>
            <a:rPr lang="fr-CA" sz="1050" b="0" i="0" u="none" kern="1200" baseline="0" dirty="0"/>
            <a:t> </a:t>
          </a:r>
          <a:endParaRPr lang="fr-ca" sz="1050" kern="1200" dirty="0"/>
        </a:p>
      </dsp:txBody>
      <dsp:txXfrm>
        <a:off x="2564399" y="3845393"/>
        <a:ext cx="743577" cy="743577"/>
      </dsp:txXfrm>
    </dsp:sp>
    <dsp:sp modelId="{A5C41BB6-7C3C-4989-8146-A12C22CDFEBD}">
      <dsp:nvSpPr>
        <dsp:cNvPr id="0" name=""/>
        <dsp:cNvSpPr/>
      </dsp:nvSpPr>
      <dsp:spPr>
        <a:xfrm>
          <a:off x="1774873" y="2157097"/>
          <a:ext cx="1051577" cy="10515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Justice pour les jeunes</a:t>
          </a:r>
          <a:endParaRPr lang="fr-ca" sz="1050" kern="1200" dirty="0"/>
        </a:p>
      </dsp:txBody>
      <dsp:txXfrm>
        <a:off x="1928873" y="2311097"/>
        <a:ext cx="743577" cy="743577"/>
      </dsp:txXfrm>
    </dsp:sp>
    <dsp:sp modelId="{AE09FA31-5B75-4C84-809A-E104AC65C25A}">
      <dsp:nvSpPr>
        <dsp:cNvPr id="0" name=""/>
        <dsp:cNvSpPr/>
      </dsp:nvSpPr>
      <dsp:spPr>
        <a:xfrm>
          <a:off x="2368736" y="581139"/>
          <a:ext cx="1134904" cy="11349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050" b="0" i="0" u="none" kern="1200" baseline="0" dirty="0"/>
            <a:t>Conseil en crédit </a:t>
          </a:r>
          <a:endParaRPr lang="fr-ca" sz="1050" kern="1200" dirty="0"/>
        </a:p>
      </dsp:txBody>
      <dsp:txXfrm>
        <a:off x="2534939" y="747342"/>
        <a:ext cx="802498" cy="802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3C281-03FC-4019-96EA-219DBF113525}">
      <dsp:nvSpPr>
        <dsp:cNvPr id="0" name=""/>
        <dsp:cNvSpPr/>
      </dsp:nvSpPr>
      <dsp:spPr>
        <a:xfrm rot="5400000">
          <a:off x="4390326" y="-1576213"/>
          <a:ext cx="1483586" cy="483023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Exigences législatives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Questions importantes en matière de sécurité ou de risque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Éléments essentiels d’une bonne pratique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Toutes doivent être atteints</a:t>
          </a:r>
        </a:p>
      </dsp:txBody>
      <dsp:txXfrm rot="-5400000">
        <a:off x="2717005" y="169531"/>
        <a:ext cx="4757807" cy="1338740"/>
      </dsp:txXfrm>
    </dsp:sp>
    <dsp:sp modelId="{930E7195-12B4-49F7-9720-85CF6ACC7225}">
      <dsp:nvSpPr>
        <dsp:cNvPr id="0" name=""/>
        <dsp:cNvSpPr/>
      </dsp:nvSpPr>
      <dsp:spPr>
        <a:xfrm>
          <a:off x="0" y="41"/>
          <a:ext cx="2717004" cy="1677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i="0" u="none" kern="1200" baseline="0" dirty="0"/>
            <a:t>Obligatoire</a:t>
          </a:r>
          <a:endParaRPr lang="fr-ca" sz="2200" kern="1200" dirty="0"/>
        </a:p>
      </dsp:txBody>
      <dsp:txXfrm>
        <a:off x="81899" y="81940"/>
        <a:ext cx="2553206" cy="1513921"/>
      </dsp:txXfrm>
    </dsp:sp>
    <dsp:sp modelId="{EF70628E-3A15-4391-862F-112F1CBBD7A3}">
      <dsp:nvSpPr>
        <dsp:cNvPr id="0" name=""/>
        <dsp:cNvSpPr/>
      </dsp:nvSpPr>
      <dsp:spPr>
        <a:xfrm rot="5400000">
          <a:off x="4461032" y="185391"/>
          <a:ext cx="1342175" cy="483023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Amélioration de la qualité et excellence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/>
            <a:t>Environ 80 % doivent être atteintes</a:t>
          </a:r>
        </a:p>
      </dsp:txBody>
      <dsp:txXfrm rot="-5400000">
        <a:off x="2717005" y="1994938"/>
        <a:ext cx="4764710" cy="1211135"/>
      </dsp:txXfrm>
    </dsp:sp>
    <dsp:sp modelId="{26AD201D-9F4D-457B-B73A-F486B6B541FE}">
      <dsp:nvSpPr>
        <dsp:cNvPr id="0" name=""/>
        <dsp:cNvSpPr/>
      </dsp:nvSpPr>
      <dsp:spPr>
        <a:xfrm>
          <a:off x="0" y="1761688"/>
          <a:ext cx="2717004" cy="1677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i="0" u="none" kern="1200" baseline="0" dirty="0"/>
            <a:t>Pratique de pointe</a:t>
          </a:r>
          <a:endParaRPr lang="fr-ca" sz="2200" kern="1200" dirty="0"/>
        </a:p>
      </dsp:txBody>
      <dsp:txXfrm>
        <a:off x="81899" y="1843587"/>
        <a:ext cx="2553206" cy="1513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52900-0A0F-4BF0-8090-A1C7CDF4A39E}">
      <dsp:nvSpPr>
        <dsp:cNvPr id="0" name=""/>
        <dsp:cNvSpPr/>
      </dsp:nvSpPr>
      <dsp:spPr>
        <a:xfrm>
          <a:off x="5185383" y="3506034"/>
          <a:ext cx="2454371" cy="1334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Pas plus d’un(e) évaluateur(trice) pour la première fois</a:t>
          </a:r>
          <a:endParaRPr lang="fr-ca" sz="1200" kern="1200" dirty="0"/>
        </a:p>
      </dsp:txBody>
      <dsp:txXfrm>
        <a:off x="5951016" y="3869050"/>
        <a:ext cx="1659417" cy="942443"/>
      </dsp:txXfrm>
    </dsp:sp>
    <dsp:sp modelId="{D738BA83-532B-4F08-B2F4-421CD7E87D3C}">
      <dsp:nvSpPr>
        <dsp:cNvPr id="0" name=""/>
        <dsp:cNvSpPr/>
      </dsp:nvSpPr>
      <dsp:spPr>
        <a:xfrm>
          <a:off x="1068374" y="3477893"/>
          <a:ext cx="2454371" cy="1362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Privilégier les personnes extérieures à la communauté de l’organisme</a:t>
          </a:r>
          <a:endParaRPr lang="fr-ca" sz="1200" kern="1200" dirty="0"/>
        </a:p>
      </dsp:txBody>
      <dsp:txXfrm>
        <a:off x="1098313" y="3848563"/>
        <a:ext cx="1658181" cy="962313"/>
      </dsp:txXfrm>
    </dsp:sp>
    <dsp:sp modelId="{6F2F3981-E99C-4440-918E-BF8AE1392D98}">
      <dsp:nvSpPr>
        <dsp:cNvPr id="0" name=""/>
        <dsp:cNvSpPr/>
      </dsp:nvSpPr>
      <dsp:spPr>
        <a:xfrm>
          <a:off x="5016498" y="8895"/>
          <a:ext cx="2516810" cy="147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Gouvernance</a:t>
          </a:r>
          <a:endParaRPr lang="fr-ca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Gestion</a:t>
          </a:r>
          <a:endParaRPr lang="fr-ca" sz="1200" kern="1200" dirty="0"/>
        </a:p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Service direct</a:t>
          </a:r>
          <a:endParaRPr lang="fr-ca" sz="1200" kern="1200" dirty="0"/>
        </a:p>
      </dsp:txBody>
      <dsp:txXfrm>
        <a:off x="5803990" y="41344"/>
        <a:ext cx="1696869" cy="1043003"/>
      </dsp:txXfrm>
    </dsp:sp>
    <dsp:sp modelId="{26CFBE3D-30E7-4472-A49F-B1A9C58AB6FC}">
      <dsp:nvSpPr>
        <dsp:cNvPr id="0" name=""/>
        <dsp:cNvSpPr/>
      </dsp:nvSpPr>
      <dsp:spPr>
        <a:xfrm>
          <a:off x="1068374" y="88993"/>
          <a:ext cx="2454371" cy="1411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ctr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200" b="0" i="0" u="none" kern="1200" baseline="0" dirty="0"/>
            <a:t>Au moins une personne du secteur concerné par l’agrément</a:t>
          </a:r>
          <a:endParaRPr lang="fr-ca" sz="1200" kern="1200" dirty="0"/>
        </a:p>
      </dsp:txBody>
      <dsp:txXfrm>
        <a:off x="1099389" y="120008"/>
        <a:ext cx="1656029" cy="996887"/>
      </dsp:txXfrm>
    </dsp:sp>
    <dsp:sp modelId="{E8B78E38-B660-46FD-A1E5-C16E4BBCEF9B}">
      <dsp:nvSpPr>
        <dsp:cNvPr id="0" name=""/>
        <dsp:cNvSpPr/>
      </dsp:nvSpPr>
      <dsp:spPr>
        <a:xfrm>
          <a:off x="2113124" y="283196"/>
          <a:ext cx="2151301" cy="215130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0" i="0" u="none" kern="1200" baseline="0" dirty="0"/>
            <a:t>Différents secteurs</a:t>
          </a:r>
          <a:endParaRPr lang="fr-ca" sz="1500" kern="1200" dirty="0"/>
        </a:p>
      </dsp:txBody>
      <dsp:txXfrm>
        <a:off x="2743225" y="913297"/>
        <a:ext cx="1521200" cy="1521200"/>
      </dsp:txXfrm>
    </dsp:sp>
    <dsp:sp modelId="{476BDAE1-83DE-465C-825B-E61FFDD9BC28}">
      <dsp:nvSpPr>
        <dsp:cNvPr id="0" name=""/>
        <dsp:cNvSpPr/>
      </dsp:nvSpPr>
      <dsp:spPr>
        <a:xfrm rot="5400000">
          <a:off x="4363104" y="202361"/>
          <a:ext cx="2151301" cy="231297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0" i="0" u="none" kern="1200" baseline="0" dirty="0"/>
            <a:t>Connaissances et expérience</a:t>
          </a:r>
          <a:endParaRPr lang="fr-ca" sz="1500" kern="1200" dirty="0"/>
        </a:p>
      </dsp:txBody>
      <dsp:txXfrm rot="-5400000">
        <a:off x="4282270" y="913297"/>
        <a:ext cx="1635517" cy="1521200"/>
      </dsp:txXfrm>
    </dsp:sp>
    <dsp:sp modelId="{312C5B49-A4A1-47C9-8B13-35AEDD661A84}">
      <dsp:nvSpPr>
        <dsp:cNvPr id="0" name=""/>
        <dsp:cNvSpPr/>
      </dsp:nvSpPr>
      <dsp:spPr>
        <a:xfrm rot="10800000">
          <a:off x="4213244" y="2545912"/>
          <a:ext cx="2451020" cy="215130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0" i="0" u="none" kern="1200" baseline="0" dirty="0"/>
            <a:t>Expérience en tant qu’évaluateur ou évaluatrice</a:t>
          </a:r>
          <a:endParaRPr lang="fr-ca" sz="1500" kern="1200" dirty="0"/>
        </a:p>
      </dsp:txBody>
      <dsp:txXfrm rot="10800000">
        <a:off x="4213244" y="2545912"/>
        <a:ext cx="1733133" cy="1521200"/>
      </dsp:txXfrm>
    </dsp:sp>
    <dsp:sp modelId="{0907B864-2CC0-43E2-BE00-2B080E8BD1DF}">
      <dsp:nvSpPr>
        <dsp:cNvPr id="0" name=""/>
        <dsp:cNvSpPr/>
      </dsp:nvSpPr>
      <dsp:spPr>
        <a:xfrm rot="16200000">
          <a:off x="2041851" y="2373421"/>
          <a:ext cx="2127206" cy="247218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13792" rIns="113792" bIns="113792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0" i="0" u="none" kern="1200" baseline="0" dirty="0"/>
            <a:t>Communauté</a:t>
          </a:r>
          <a:endParaRPr lang="fr-ca" sz="1600" kern="1200" dirty="0"/>
        </a:p>
      </dsp:txBody>
      <dsp:txXfrm rot="5400000">
        <a:off x="2593447" y="2545913"/>
        <a:ext cx="1748102" cy="1504162"/>
      </dsp:txXfrm>
    </dsp:sp>
    <dsp:sp modelId="{A6AD980E-0A8C-49EB-959D-ABDCE57E3E85}">
      <dsp:nvSpPr>
        <dsp:cNvPr id="0" name=""/>
        <dsp:cNvSpPr/>
      </dsp:nvSpPr>
      <dsp:spPr>
        <a:xfrm>
          <a:off x="4009315" y="2076424"/>
          <a:ext cx="608210" cy="567095"/>
        </a:xfrm>
        <a:prstGeom prst="circular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AED92-DCC7-4B87-BCE9-AD47A1616922}">
      <dsp:nvSpPr>
        <dsp:cNvPr id="0" name=""/>
        <dsp:cNvSpPr/>
      </dsp:nvSpPr>
      <dsp:spPr>
        <a:xfrm rot="10800000">
          <a:off x="4009315" y="2308708"/>
          <a:ext cx="608210" cy="567095"/>
        </a:xfrm>
        <a:prstGeom prst="circular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40C78-56E0-4B87-97F9-3A5F09B554FF}">
      <dsp:nvSpPr>
        <dsp:cNvPr id="0" name=""/>
        <dsp:cNvSpPr/>
      </dsp:nvSpPr>
      <dsp:spPr>
        <a:xfrm>
          <a:off x="0" y="1139219"/>
          <a:ext cx="2170745" cy="47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b="1" i="0" u="none" kern="1200" baseline="0" dirty="0">
              <a:latin typeface="+mn-lt"/>
              <a:ea typeface="+mn-lt"/>
              <a:cs typeface="+mn-lt"/>
            </a:rPr>
            <a:t>Pour les particuliers</a:t>
          </a:r>
          <a:endParaRPr lang="fr-ca" sz="1800" b="1" kern="1200" dirty="0">
            <a:latin typeface="+mn-lt"/>
          </a:endParaRPr>
        </a:p>
      </dsp:txBody>
      <dsp:txXfrm>
        <a:off x="0" y="1139219"/>
        <a:ext cx="2170745" cy="471142"/>
      </dsp:txXfrm>
    </dsp:sp>
    <dsp:sp modelId="{4F741319-CD5B-4DFB-AC8A-BEFB7C1B00CE}">
      <dsp:nvSpPr>
        <dsp:cNvPr id="0" name=""/>
        <dsp:cNvSpPr/>
      </dsp:nvSpPr>
      <dsp:spPr>
        <a:xfrm>
          <a:off x="2170745" y="255826"/>
          <a:ext cx="434149" cy="223792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852F2-5B7E-4CA9-9205-49977DFD9A19}">
      <dsp:nvSpPr>
        <dsp:cNvPr id="0" name=""/>
        <dsp:cNvSpPr/>
      </dsp:nvSpPr>
      <dsp:spPr>
        <a:xfrm>
          <a:off x="2778554" y="3097"/>
          <a:ext cx="5904428" cy="27433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Pour le développement professionnel et l’apprentissage</a:t>
          </a:r>
          <a:endParaRPr lang="fr-ca" sz="1600" kern="1200" dirty="0">
            <a:latin typeface="+mn-lt"/>
          </a:endParaRP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Pour connaître le mode de fonctionnement d’autres organismes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Pour rencontrer d’autres professionnels et bénévoles d’organismes communautaires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Pour avoir une pause dans les responsabilités professionnelles ou bénévoles habituelles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Pour en savoir plus sur l’agrément et transmettre l’information à votre personnel</a:t>
          </a:r>
        </a:p>
      </dsp:txBody>
      <dsp:txXfrm>
        <a:off x="2912475" y="137018"/>
        <a:ext cx="5636586" cy="2475545"/>
      </dsp:txXfrm>
    </dsp:sp>
    <dsp:sp modelId="{6AC88B88-0050-4F61-8D9B-1FA605567C60}">
      <dsp:nvSpPr>
        <dsp:cNvPr id="0" name=""/>
        <dsp:cNvSpPr/>
      </dsp:nvSpPr>
      <dsp:spPr>
        <a:xfrm>
          <a:off x="0" y="3476403"/>
          <a:ext cx="2170745" cy="47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b="1" i="0" u="none" kern="1200" baseline="0" dirty="0">
              <a:latin typeface="+mn-lt"/>
              <a:ea typeface="+mn-lt"/>
              <a:cs typeface="+mn-lt"/>
            </a:rPr>
            <a:t>Pour les organismes</a:t>
          </a:r>
          <a:endParaRPr lang="fr-ca" sz="1800" b="1" kern="1200" dirty="0">
            <a:latin typeface="+mn-lt"/>
          </a:endParaRPr>
        </a:p>
      </dsp:txBody>
      <dsp:txXfrm>
        <a:off x="0" y="3476403"/>
        <a:ext cx="2170745" cy="471142"/>
      </dsp:txXfrm>
    </dsp:sp>
    <dsp:sp modelId="{E628D9B0-5A9C-4F4F-B183-C929082E907A}">
      <dsp:nvSpPr>
        <dsp:cNvPr id="0" name=""/>
        <dsp:cNvSpPr/>
      </dsp:nvSpPr>
      <dsp:spPr>
        <a:xfrm>
          <a:off x="2170745" y="2813858"/>
          <a:ext cx="434149" cy="179623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12FE5-A2D9-46AB-AE89-38C9FA771D6E}">
      <dsp:nvSpPr>
        <dsp:cNvPr id="0" name=""/>
        <dsp:cNvSpPr/>
      </dsp:nvSpPr>
      <dsp:spPr>
        <a:xfrm>
          <a:off x="2778554" y="2760761"/>
          <a:ext cx="5904428" cy="19024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b="0" i="0" u="none" kern="1200" baseline="0" dirty="0">
              <a:solidFill>
                <a:prstClr val="white"/>
              </a:solidFill>
              <a:latin typeface="+mn-lt"/>
              <a:ea typeface="+mn-ea"/>
              <a:cs typeface="+mn-cs"/>
            </a:rPr>
            <a:t>Établit</a:t>
          </a:r>
          <a:r>
            <a:rPr lang="fr-ca" sz="1600" b="0" i="0" u="none" kern="1200" baseline="0" dirty="0">
              <a:latin typeface="+mn-lt"/>
              <a:ea typeface="+mn-lt"/>
              <a:cs typeface="+mn-lt"/>
            </a:rPr>
            <a:t> une expertise interne sur le processus d’agrément</a:t>
          </a:r>
          <a:endParaRPr lang="fr-ca" sz="1600" kern="1200" dirty="0">
            <a:latin typeface="+mn-lt"/>
          </a:endParaRP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Apporte de nouvelles idées provenant d’autres organismes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Les aide à se tenir au courant des modifications de la législation, des politiques et des procédures</a:t>
          </a:r>
        </a:p>
        <a:p>
          <a:pPr marL="171450" lvl="1" indent="-171450" algn="ct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ca" sz="1600" b="0" i="0" u="none" kern="1200" baseline="0" dirty="0">
              <a:latin typeface="+mn-lt"/>
              <a:ea typeface="+mn-lt"/>
              <a:cs typeface="+mn-lt"/>
            </a:rPr>
            <a:t>Contribue à l’amélioration de la qualité, à la planification et au service à la clientèle</a:t>
          </a:r>
        </a:p>
      </dsp:txBody>
      <dsp:txXfrm>
        <a:off x="2871423" y="2853630"/>
        <a:ext cx="5718690" cy="1716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1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/>
          <a:lstStyle>
            <a:lvl1pPr algn="r">
              <a:defRPr sz="1200"/>
            </a:lvl1pPr>
          </a:lstStyle>
          <a:p>
            <a:fld id="{4C288217-3603-4C9D-B37D-0CB4C341BE51}" type="datetimeFigureOut">
              <a:rPr lang="en-US" smtClean="0"/>
              <a:pPr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5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5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 anchor="b"/>
          <a:lstStyle>
            <a:lvl1pPr algn="r">
              <a:defRPr sz="1200"/>
            </a:lvl1pPr>
          </a:lstStyle>
          <a:p>
            <a:fld id="{E37964F1-B98C-41E4-B0B1-5B16BFA8E7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2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/>
          <a:lstStyle>
            <a:lvl1pPr algn="r">
              <a:defRPr sz="1200"/>
            </a:lvl1pPr>
          </a:lstStyle>
          <a:p>
            <a:fld id="{F29D11BC-C14E-4483-A1BA-00C1321C76F5}" type="datetimeFigureOut">
              <a:rPr lang="en-US" smtClean="0"/>
              <a:pPr/>
              <a:t>6/22/2023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5362" cy="3603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87" tIns="48544" rIns="97087" bIns="485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39"/>
          </a:xfrm>
          <a:prstGeom prst="rect">
            <a:avLst/>
          </a:prstGeom>
        </p:spPr>
        <p:txBody>
          <a:bodyPr vert="horz" lIns="97087" tIns="48544" rIns="97087" bIns="4854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5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1" cy="480059"/>
          </a:xfrm>
          <a:prstGeom prst="rect">
            <a:avLst/>
          </a:prstGeom>
        </p:spPr>
        <p:txBody>
          <a:bodyPr vert="horz" lIns="97087" tIns="48544" rIns="97087" bIns="48544" rtlCol="0" anchor="b"/>
          <a:lstStyle>
            <a:lvl1pPr algn="r">
              <a:defRPr sz="1200"/>
            </a:lvl1pPr>
          </a:lstStyle>
          <a:p>
            <a:fld id="{97E1D3F0-2131-4AE0-AD71-DE1FD1F099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maryshome.com/en/stmaryshome/Home_p1186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sng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60525" y="696913"/>
            <a:ext cx="3689350" cy="27670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p35:notes"/>
          <p:cNvSpPr txBox="1">
            <a:spLocks noGrp="1"/>
          </p:cNvSpPr>
          <p:nvPr>
            <p:ph type="body" idx="1"/>
          </p:nvPr>
        </p:nvSpPr>
        <p:spPr>
          <a:xfrm>
            <a:off x="701040" y="4416068"/>
            <a:ext cx="5608320" cy="4183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6" tIns="46550" rIns="93126" bIns="46550" anchor="t" anchorCtr="0"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components and standards may not apply to every organization (example – governance in for-profit org)</a:t>
            </a:r>
            <a:endParaRPr sz="1800" dirty="0"/>
          </a:p>
          <a:p>
            <a:pPr marL="0" indent="0">
              <a:spcBef>
                <a:spcPts val="332"/>
              </a:spcBef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5:notes"/>
          <p:cNvSpPr txBox="1">
            <a:spLocks noGrp="1"/>
          </p:cNvSpPr>
          <p:nvPr>
            <p:ph type="sldNum" idx="12"/>
          </p:nvPr>
        </p:nvSpPr>
        <p:spPr>
          <a:xfrm>
            <a:off x="3970938" y="8830552"/>
            <a:ext cx="3037840" cy="464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6" tIns="46550" rIns="93126" bIns="46550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11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5822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51013" y="719138"/>
            <a:ext cx="3813175" cy="28590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accredited, must meet:</a:t>
            </a:r>
            <a:endParaRPr lang="en-US" sz="1100" dirty="0"/>
          </a:p>
          <a:p>
            <a:pPr marL="627644" lvl="1" indent="-171176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of the MAN Standards</a:t>
            </a:r>
            <a:endParaRPr lang="en-US" sz="1100" dirty="0"/>
          </a:p>
          <a:p>
            <a:pPr marL="627644" lvl="1" indent="-171176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certain numbers of LP Standards – about 80%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9109AA-5C6C-4F3F-83C0-BC683E43DA00}" type="slidenum">
              <a:rPr lang="en-US">
                <a:ea typeface="ＭＳ Ｐゴシック" pitchFamily="34" charset="-128"/>
              </a:rPr>
              <a:pPr/>
              <a:t>12</a:t>
            </a:fld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05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Google Shape;1325;g12a9a9c4a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5325"/>
            <a:ext cx="46466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326" name="Google Shape;1326;g12a9a9c4aa_0_25:notes"/>
          <p:cNvSpPr txBox="1">
            <a:spLocks noGrp="1"/>
          </p:cNvSpPr>
          <p:nvPr>
            <p:ph type="body" idx="1"/>
          </p:nvPr>
        </p:nvSpPr>
        <p:spPr>
          <a:xfrm>
            <a:off x="701040" y="4416068"/>
            <a:ext cx="5608240" cy="4183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6" tIns="46550" rIns="93126" bIns="4655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1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addition to the documentation and surveys </a:t>
            </a:r>
            <a:r>
              <a:rPr lang="en-CA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submitted </a:t>
            </a:r>
            <a:r>
              <a:rPr lang="en-CA" sz="1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as evidence in advance of the site visit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7" name="Google Shape;1327;g12a9a9c4aa_0_25:notes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697" cy="464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6" tIns="46550" rIns="93126" bIns="46550" anchor="t" anchorCtr="0">
            <a:noAutofit/>
          </a:bodyPr>
          <a:lstStyle/>
          <a:p>
            <a:pPr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8/5/2015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8" name="Google Shape;1328;g12a9a9c4aa_0_25:notes"/>
          <p:cNvSpPr txBox="1">
            <a:spLocks noGrp="1"/>
          </p:cNvSpPr>
          <p:nvPr>
            <p:ph type="sldNum" idx="12"/>
          </p:nvPr>
        </p:nvSpPr>
        <p:spPr>
          <a:xfrm>
            <a:off x="3970937" y="8830551"/>
            <a:ext cx="3037697" cy="464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6" tIns="46550" rIns="93126" bIns="46550" anchor="b" anchorCtr="0">
            <a:noAutofit/>
          </a:bodyPr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13</a:t>
            </a:fld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42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02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8938" y="696913"/>
            <a:ext cx="3692525" cy="2768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8938" y="696913"/>
            <a:ext cx="3692525" cy="2768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75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39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751013" y="719138"/>
            <a:ext cx="3813175" cy="28590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731523" y="4560569"/>
            <a:ext cx="5852159" cy="4320539"/>
          </a:xfrm>
          <a:prstGeom prst="rect">
            <a:avLst/>
          </a:prstGeom>
          <a:noFill/>
          <a:ln>
            <a:noFill/>
          </a:ln>
        </p:spPr>
        <p:txBody>
          <a:bodyPr lIns="97047" tIns="48524" rIns="97047" bIns="48524" anchor="t" anchorCtr="0">
            <a:noAutofit/>
          </a:bodyPr>
          <a:lstStyle/>
          <a:p>
            <a:pPr>
              <a:buSzPct val="25000"/>
            </a:pPr>
            <a:endParaRPr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4143590" y="9119475"/>
            <a:ext cx="3169919" cy="480058"/>
          </a:xfrm>
          <a:prstGeom prst="rect">
            <a:avLst/>
          </a:prstGeom>
          <a:noFill/>
          <a:ln>
            <a:noFill/>
          </a:ln>
        </p:spPr>
        <p:txBody>
          <a:bodyPr lIns="97047" tIns="48524" rIns="97047" bIns="48524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fld id="{00000000-1234-1234-1234-123412341234}" type="slidenum"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>
                <a:spcBef>
                  <a:spcPts val="0"/>
                </a:spcBef>
                <a:spcAft>
                  <a:spcPts val="0"/>
                </a:spcAft>
                <a:buSzPct val="25000"/>
              </a:pPr>
              <a:t>21</a:t>
            </a:fld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5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3540" indent="-23354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Accredits over 200 member organizations ranging in size from 6 to </a:t>
            </a:r>
            <a:r>
              <a:rPr lang="en-US" sz="1300" dirty="0">
                <a:solidFill>
                  <a:schemeClr val="dk1"/>
                </a:solidFill>
              </a:rPr>
              <a:t>3</a:t>
            </a: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00+ staff in urban, rural, and remote settings</a:t>
            </a:r>
          </a:p>
          <a:p>
            <a:pPr>
              <a:buClr>
                <a:schemeClr val="dk1"/>
              </a:buClr>
              <a:buSzPts val="1200"/>
            </a:pPr>
            <a:r>
              <a:rPr lang="en-US" sz="1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13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9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sz="1500" b="1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Rooted in Community: </a:t>
            </a: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Founded by associations of community-based service providers: Alliance for Healthier Communities, Child &amp; Youth Mental Health Ontario, Ontario Association of Credit Counselling Services, and Family Services Ontario</a:t>
            </a:r>
          </a:p>
          <a:p>
            <a:pPr marL="180160" indent="-18016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sz="1500" b="1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Internationally recognized: </a:t>
            </a: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Accredited by ISQua, the International Society for Quality in Healthcare, the only accrediting program for national accrediting bodies (ORG and PHC Standards)</a:t>
            </a:r>
          </a:p>
          <a:p>
            <a:pPr algn="l">
              <a:buFont typeface="Arial" panose="020B0604020202020204" pitchFamily="34" charset="0"/>
              <a:buNone/>
            </a:pPr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60852">
              <a:defRPr/>
            </a:pPr>
            <a:r>
              <a:rPr lang="en-US" sz="1500" b="1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Breadth and Depth of Standards </a:t>
            </a:r>
          </a:p>
          <a:p>
            <a:pPr defTabSz="960852">
              <a:defRPr/>
            </a:pP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Holistic approach so that teams across the organization move forward in total alignment. </a:t>
            </a:r>
          </a:p>
          <a:p>
            <a:pPr defTabSz="960852">
              <a:defRPr/>
            </a:pPr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60852">
              <a:defRPr/>
            </a:pP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Foster leading practices across the entire scope of </a:t>
            </a:r>
          </a:p>
          <a:p>
            <a:pPr marL="180160" indent="-180160" defTabSz="960852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governance, leadership, management and administrative functions</a:t>
            </a:r>
          </a:p>
          <a:p>
            <a:pPr marL="180160" indent="-180160" defTabSz="960852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Programmatic areas </a:t>
            </a:r>
          </a:p>
          <a:p>
            <a:pPr defTabSz="960852">
              <a:defRPr/>
            </a:pPr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b="1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Personalized and Responsive support</a:t>
            </a:r>
            <a:r>
              <a:rPr lang="en-US" sz="1500" b="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see slide 6</a:t>
            </a:r>
            <a:r>
              <a:rPr lang="en-US" sz="1500" b="1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500" dirty="0">
              <a:solidFill>
                <a:srgbClr val="4F596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60852">
              <a:defRPr/>
            </a:pPr>
            <a:r>
              <a:rPr lang="en-US" sz="1500" b="1" dirty="0">
                <a:solidFill>
                  <a:srgbClr val="0D80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Grounded in QI and Continued Growth</a:t>
            </a:r>
          </a:p>
          <a:p>
            <a:pPr defTabSz="960852">
              <a:defRPr/>
            </a:pPr>
            <a:r>
              <a:rPr lang="en-US" sz="1500" dirty="0">
                <a:solidFill>
                  <a:srgbClr val="4F596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 from the start, organizations are supported with</a:t>
            </a:r>
            <a:endParaRPr lang="en-CA" sz="1500" b="1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  <a:sym typeface="Arial"/>
            </a:endParaRPr>
          </a:p>
          <a:p>
            <a:pPr marL="360319" indent="-3603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5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Clear expectations throughout the process</a:t>
            </a:r>
          </a:p>
          <a:p>
            <a:pPr marL="360319" indent="-3603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5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Advice regarding best-practices and practical next steps</a:t>
            </a:r>
            <a:endParaRPr lang="en-US" sz="1500" dirty="0"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60319" indent="-3603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5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Extensive resource library</a:t>
            </a:r>
          </a:p>
          <a:p>
            <a:pPr marL="360319" indent="-3603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150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  <a:sym typeface="Arial"/>
              </a:rPr>
              <a:t>Supplemental learning opportunities such as QI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55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3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84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1D3F0-2131-4AE0-AD71-DE1FD1F0998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47364" y="1382254"/>
            <a:ext cx="7339436" cy="1755775"/>
          </a:xfrm>
        </p:spPr>
        <p:txBody>
          <a:bodyPr>
            <a:normAutofit/>
          </a:bodyPr>
          <a:lstStyle>
            <a:lvl1pPr algn="l">
              <a:defRPr sz="3600" b="1" cap="all" baseline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364" y="3138029"/>
            <a:ext cx="7339436" cy="982558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D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2"/>
          </p:nvPr>
        </p:nvSpPr>
        <p:spPr>
          <a:xfrm>
            <a:off x="1347364" y="4409952"/>
            <a:ext cx="7339436" cy="970013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57626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24600"/>
            <a:ext cx="4648200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40475"/>
            <a:ext cx="4572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1B7C3301-598B-4AE7-9F90-1E7D3B2CEC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848600" cy="93473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08476"/>
            <a:ext cx="7848600" cy="4195911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356350"/>
            <a:ext cx="4724400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56350"/>
            <a:ext cx="5334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3A3276C6-949E-4C51-88AC-BD93521E7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382" y="274638"/>
            <a:ext cx="7547235" cy="87573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382" y="1408476"/>
            <a:ext cx="7547235" cy="413692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>
              <a:spcAft>
                <a:spcPts val="600"/>
              </a:spcAft>
              <a:defRPr sz="1800">
                <a:solidFill>
                  <a:schemeClr val="tx1"/>
                </a:solidFill>
                <a:latin typeface="+mn-lt"/>
                <a:cs typeface="Arial"/>
              </a:defRPr>
            </a:lvl2pPr>
            <a:lvl3pPr>
              <a:spcAft>
                <a:spcPts val="600"/>
              </a:spcAft>
              <a:defRPr sz="160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spcAft>
                <a:spcPts val="600"/>
              </a:spcAft>
              <a:defRPr sz="1400">
                <a:solidFill>
                  <a:schemeClr val="tx1"/>
                </a:solidFill>
                <a:latin typeface="+mn-lt"/>
                <a:cs typeface="Arial"/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0342" y="6356350"/>
            <a:ext cx="4738395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737" y="6356350"/>
            <a:ext cx="488493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51579BC6-9E2B-44CF-AB25-1C9BD29B86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382" y="274638"/>
            <a:ext cx="7547235" cy="87573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382" y="1408476"/>
            <a:ext cx="7547235" cy="413692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>
              <a:spcAft>
                <a:spcPts val="600"/>
              </a:spcAft>
              <a:buNone/>
              <a:defRPr sz="1800">
                <a:solidFill>
                  <a:schemeClr val="tx1"/>
                </a:solidFill>
                <a:latin typeface="+mn-lt"/>
                <a:cs typeface="Arial"/>
              </a:defRPr>
            </a:lvl2pPr>
            <a:lvl3pPr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spcAft>
                <a:spcPts val="600"/>
              </a:spcAft>
              <a:buNone/>
              <a:defRPr sz="1400">
                <a:solidFill>
                  <a:schemeClr val="tx1"/>
                </a:solidFill>
                <a:latin typeface="+mn-lt"/>
                <a:cs typeface="Arial"/>
              </a:defRPr>
            </a:lvl4pPr>
            <a:lvl5pPr>
              <a:spcAft>
                <a:spcPts val="600"/>
              </a:spcAft>
              <a:buNone/>
              <a:defRPr sz="1400">
                <a:solidFill>
                  <a:schemeClr val="tx1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0342" y="6356350"/>
            <a:ext cx="4738395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8737" y="6356350"/>
            <a:ext cx="488493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51579BC6-9E2B-44CF-AB25-1C9BD29B86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363" y="415225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215968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363" y="2652063"/>
            <a:ext cx="77724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957638" y="6356350"/>
            <a:ext cx="4424362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356350"/>
            <a:ext cx="6096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4966599D-0E4E-4339-B2EE-5EA480FA51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390" y="274638"/>
            <a:ext cx="7846769" cy="875736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390" y="1393728"/>
            <a:ext cx="3879408" cy="429914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8" y="1393728"/>
            <a:ext cx="3814961" cy="429914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22466" y="6356350"/>
            <a:ext cx="4640693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3160" y="6356350"/>
            <a:ext cx="492303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2864E7B4-2CF8-45C9-8340-95D4AF4629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875" y="157163"/>
            <a:ext cx="7744540" cy="875224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875" y="1240662"/>
            <a:ext cx="3555219" cy="602955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FFCD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875" y="1880424"/>
            <a:ext cx="3555219" cy="3723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240662"/>
            <a:ext cx="3556615" cy="602955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FFCD2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880424"/>
            <a:ext cx="3556615" cy="372396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7029" y="6356350"/>
            <a:ext cx="4705827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57" y="6356350"/>
            <a:ext cx="467886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37E9F02A-4113-4113-B6D9-AB64E417C4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15" y="152400"/>
            <a:ext cx="8063970" cy="909484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15968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49192" y="6356350"/>
            <a:ext cx="4750600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9792" y="6356350"/>
            <a:ext cx="419036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FBD97F44-3D0A-4043-97D0-28D2C441ED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3756" y="6356350"/>
            <a:ext cx="4813824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7580" y="6356350"/>
            <a:ext cx="406824" cy="365125"/>
          </a:xfrm>
        </p:spPr>
        <p:txBody>
          <a:bodyPr/>
          <a:lstStyle>
            <a:lvl1pPr>
              <a:defRPr/>
            </a:lvl1pPr>
          </a:lstStyle>
          <a:p>
            <a:fld id="{AD0F141C-CF40-45D9-A58A-6CC2FB4A5A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832" y="299880"/>
            <a:ext cx="2613825" cy="1162050"/>
          </a:xfrm>
        </p:spPr>
        <p:txBody>
          <a:bodyPr anchor="b">
            <a:normAutofit/>
          </a:bodyPr>
          <a:lstStyle>
            <a:lvl1pPr algn="l">
              <a:defRPr sz="2000" b="1">
                <a:solidFill>
                  <a:srgbClr val="FFCD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299880"/>
            <a:ext cx="4441432" cy="54519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3832" y="1519080"/>
            <a:ext cx="2613825" cy="423278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4961378" cy="365125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6428" y="6356350"/>
            <a:ext cx="419036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fld id="{04D5A732-B9E9-44A7-A6D2-3CA575F297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FAFC732-BF52-4844-89DA-5C4531C216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1" name="Picture 1" descr="CCA PowerPoint Background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188913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95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D2B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D2B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D2B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FFCD2B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iancentreforaccreditation.ca/quality-improvemen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nadiancentreforaccreditation.ca/wp-content/uploads/2023/03/CCA-Call-for-Board-Applications-Website-Final-2023.pdf" TargetMode="External"/><Relationship Id="rId4" Type="http://schemas.openxmlformats.org/officeDocument/2006/relationships/hyperlink" Target="https://canadiancentreforaccreditation.ca/become-a-reviewer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anadiancentreforaccreditation.ca/" TargetMode="External"/><Relationship Id="rId5" Type="http://schemas.openxmlformats.org/officeDocument/2006/relationships/hyperlink" Target="mailto:dweston@canadiancentreforaccreditation.ca" TargetMode="External"/><Relationship Id="rId4" Type="http://schemas.openxmlformats.org/officeDocument/2006/relationships/hyperlink" Target="mailto:ed@canadiancentreforaccreditation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7363" y="1382254"/>
            <a:ext cx="7651493" cy="1755775"/>
          </a:xfrm>
        </p:spPr>
        <p:txBody>
          <a:bodyPr>
            <a:noAutofit/>
          </a:bodyPr>
          <a:lstStyle/>
          <a:p>
            <a:pPr algn="l" rtl="0"/>
            <a:r>
              <a:rPr lang="fr-ca" sz="4000" b="1" i="0" u="none" baseline="0" dirty="0"/>
              <a:t>Centre canadien DE L’AGRÉMENT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B8D9023-1A8B-17E7-B6DE-295245411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fr-ca" b="0" i="0" u="none" baseline="0" dirty="0"/>
              <a:t>Programme de formation du CAEJ Boost</a:t>
            </a:r>
          </a:p>
          <a:p>
            <a:pPr algn="l" rtl="0"/>
            <a:r>
              <a:rPr lang="fr-ca" b="0" i="0" u="none" baseline="0" dirty="0"/>
              <a:t>29 juin 2023</a:t>
            </a:r>
          </a:p>
          <a:p>
            <a:endParaRPr lang="fr-c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5E3545-A358-3553-5ADE-B9F4BADE4F83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1347788" y="4678308"/>
            <a:ext cx="733901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ca" sz="18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Sophie Bart</a:t>
            </a:r>
            <a:r>
              <a:rPr lang="fr-ca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directrice générale</a:t>
            </a:r>
          </a:p>
          <a:p>
            <a:pPr algn="l" rtl="0"/>
            <a:r>
              <a:rPr lang="fr-ca" sz="18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Dorene Weston</a:t>
            </a:r>
            <a:r>
              <a:rPr lang="fr-ca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spécialiste de </a:t>
            </a:r>
            <a:r>
              <a:rPr lang="fr-ca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l’agrément</a:t>
            </a:r>
            <a:endParaRPr lang="fr-ca" sz="1800" b="0" i="0" u="none" baseline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4"/>
    </mc:Choice>
    <mc:Fallback xmlns="">
      <p:transition spd="slow" advTm="391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Exemple : Normes en matière de santé mentale des enfants et des jeunes (SMEJ)</a:t>
            </a:r>
            <a:endParaRPr lang="fr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8876" y="1171370"/>
            <a:ext cx="3555218" cy="476626"/>
          </a:xfrm>
        </p:spPr>
        <p:txBody>
          <a:bodyPr/>
          <a:lstStyle/>
          <a:p>
            <a:pPr algn="l" rtl="0"/>
            <a:r>
              <a:rPr lang="fr-ca" b="1" i="0" u="none" baseline="0" dirty="0">
                <a:solidFill>
                  <a:srgbClr val="CC9900"/>
                </a:solidFill>
              </a:rPr>
              <a:t>Normes organisationnelles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8875" y="1683369"/>
            <a:ext cx="4016940" cy="3723963"/>
          </a:xfrm>
        </p:spPr>
        <p:txBody>
          <a:bodyPr>
            <a:noAutofit/>
          </a:bodyPr>
          <a:lstStyle/>
          <a:p>
            <a:pPr algn="l" rtl="0"/>
            <a:r>
              <a:rPr lang="fr-ca" sz="1700" b="0" i="0" u="none" baseline="0" dirty="0"/>
              <a:t>Fondements organisationnels</a:t>
            </a:r>
          </a:p>
          <a:p>
            <a:pPr algn="l" rtl="0"/>
            <a:r>
              <a:rPr lang="fr-ca" sz="1700" b="0" i="0" u="none" baseline="0" dirty="0"/>
              <a:t>Gouvernance du conseil d’administration</a:t>
            </a:r>
          </a:p>
          <a:p>
            <a:pPr algn="l" rtl="0"/>
            <a:r>
              <a:rPr lang="fr-ca" sz="1700" b="0" i="0" u="none" baseline="0" dirty="0"/>
              <a:t>Qualité, gestion des risques et rendement</a:t>
            </a:r>
          </a:p>
          <a:p>
            <a:pPr algn="l" rtl="0"/>
            <a:r>
              <a:rPr lang="fr-ca" sz="1700" b="0" i="0" u="none" baseline="0" dirty="0"/>
              <a:t>Connaissances et apprentissage</a:t>
            </a:r>
          </a:p>
          <a:p>
            <a:pPr algn="l" rtl="0"/>
            <a:r>
              <a:rPr lang="fr-ca" sz="1700" b="0" i="0" u="none" baseline="0" dirty="0"/>
              <a:t>Programmes et services</a:t>
            </a:r>
          </a:p>
          <a:p>
            <a:pPr algn="l" rtl="0"/>
            <a:r>
              <a:rPr lang="fr-ca" sz="1700" b="0" i="0" u="none" baseline="0" dirty="0"/>
              <a:t>Approche autochtone</a:t>
            </a:r>
          </a:p>
          <a:p>
            <a:pPr algn="l" rtl="0"/>
            <a:r>
              <a:rPr lang="fr-ca" sz="1700" b="0" i="0" u="none" baseline="0" dirty="0"/>
              <a:t>Relations avec la communauté</a:t>
            </a:r>
          </a:p>
          <a:p>
            <a:pPr algn="l" rtl="0"/>
            <a:r>
              <a:rPr lang="fr-ca" sz="1700" b="0" i="0" u="none" baseline="0" dirty="0"/>
              <a:t>Gérance et gestion financière</a:t>
            </a:r>
          </a:p>
          <a:p>
            <a:pPr algn="l" rtl="0"/>
            <a:r>
              <a:rPr lang="fr-ca" sz="1700" b="0" i="0" u="none" baseline="0" dirty="0"/>
              <a:t>Ressources humaines</a:t>
            </a:r>
          </a:p>
          <a:p>
            <a:pPr algn="l" rtl="0"/>
            <a:r>
              <a:rPr lang="fr-ca" sz="1700" b="0" i="0" u="none" baseline="0" dirty="0"/>
              <a:t>Bénévoles et étudiants</a:t>
            </a:r>
          </a:p>
          <a:p>
            <a:pPr algn="l" rtl="0"/>
            <a:r>
              <a:rPr lang="fr-ca" sz="1700" b="0" i="0" u="none" baseline="0" dirty="0"/>
              <a:t>Gestion de l’information	</a:t>
            </a:r>
          </a:p>
          <a:p>
            <a:endParaRPr lang="fr-ca" sz="17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171370"/>
            <a:ext cx="3556615" cy="460375"/>
          </a:xfrm>
        </p:spPr>
        <p:txBody>
          <a:bodyPr/>
          <a:lstStyle/>
          <a:p>
            <a:pPr algn="l" rtl="0"/>
            <a:r>
              <a:rPr lang="fr-ca" b="1" i="0" u="none" baseline="0" dirty="0">
                <a:solidFill>
                  <a:srgbClr val="CC9900"/>
                </a:solidFill>
              </a:rPr>
              <a:t>Normes SMEJ</a:t>
            </a:r>
            <a:endParaRPr lang="fr-ca" dirty="0">
              <a:solidFill>
                <a:srgbClr val="CC99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6800" y="1683369"/>
            <a:ext cx="3770811" cy="3723963"/>
          </a:xfrm>
        </p:spPr>
        <p:txBody>
          <a:bodyPr>
            <a:normAutofit/>
          </a:bodyPr>
          <a:lstStyle/>
          <a:p>
            <a:pPr rtl="0"/>
            <a:r>
              <a:rPr lang="fr-ca" sz="1700" b="0" i="0" u="none" baseline="0" dirty="0"/>
              <a:t>Accueil et évaluation</a:t>
            </a:r>
          </a:p>
          <a:p>
            <a:pPr rtl="0"/>
            <a:r>
              <a:rPr lang="fr-ca" sz="1700" dirty="0"/>
              <a:t>P</a:t>
            </a:r>
            <a:r>
              <a:rPr lang="fr-ca" sz="1700" b="0" i="0" u="none" baseline="0" dirty="0"/>
              <a:t>rocessus de service</a:t>
            </a:r>
          </a:p>
          <a:p>
            <a:pPr rtl="0"/>
            <a:r>
              <a:rPr lang="fr-ca" sz="1700" b="0" i="0" u="none" baseline="0" dirty="0"/>
              <a:t>Coordination des services et collaboration</a:t>
            </a:r>
          </a:p>
          <a:p>
            <a:pPr rtl="0"/>
            <a:r>
              <a:rPr lang="fr-ca" sz="1700" b="0" i="0" u="none" baseline="0" dirty="0"/>
              <a:t>Continuité, transitions et suivi</a:t>
            </a:r>
          </a:p>
          <a:p>
            <a:pPr rtl="0"/>
            <a:r>
              <a:rPr lang="fr-ca" sz="1700" b="0" i="0" u="none" baseline="0" dirty="0"/>
              <a:t>Services de crises </a:t>
            </a:r>
          </a:p>
          <a:p>
            <a:pPr rtl="0"/>
            <a:r>
              <a:rPr lang="fr-ca" sz="1700" b="0" i="0" u="none" baseline="0" dirty="0"/>
              <a:t>Services intensifs</a:t>
            </a:r>
          </a:p>
          <a:p>
            <a:pPr rtl="0"/>
            <a:r>
              <a:rPr lang="fr-ca" sz="1700" b="0" i="0" u="none" baseline="0" dirty="0"/>
              <a:t>Programmes et services</a:t>
            </a:r>
          </a:p>
          <a:p>
            <a:pPr rtl="0"/>
            <a:r>
              <a:rPr lang="fr-ca" sz="1700" b="0" i="0" u="none" baseline="0" dirty="0"/>
              <a:t>Engagement des enfants, des jeunes et des familles</a:t>
            </a:r>
          </a:p>
          <a:p>
            <a:endParaRPr lang="fr-ca" sz="1700" dirty="0"/>
          </a:p>
          <a:p>
            <a:endParaRPr lang="fr-ca" sz="1700" dirty="0"/>
          </a:p>
          <a:p>
            <a:pPr lvl="1" algn="l" rtl="0"/>
            <a:endParaRPr lang="fr-ca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79703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2"/>
          <p:cNvSpPr txBox="1">
            <a:spLocks noGrp="1"/>
          </p:cNvSpPr>
          <p:nvPr>
            <p:ph type="body" idx="1"/>
          </p:nvPr>
        </p:nvSpPr>
        <p:spPr>
          <a:xfrm>
            <a:off x="599767" y="994274"/>
            <a:ext cx="8121444" cy="86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r>
              <a:rPr lang="fr-ca" b="1" i="0" u="none" baseline="0" dirty="0">
                <a:solidFill>
                  <a:srgbClr val="7030A0"/>
                </a:solidFill>
                <a:latin typeface="Verdana"/>
                <a:ea typeface="Verdana"/>
                <a:cs typeface="Verdana"/>
                <a:sym typeface="Verdana"/>
              </a:rPr>
              <a:t>Module </a:t>
            </a:r>
            <a:r>
              <a:rPr lang="fr-ca" b="1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 </a:t>
            </a:r>
            <a:r>
              <a:rPr lang="fr-ca" b="1" i="0" u="none" baseline="0" dirty="0">
                <a:solidFill>
                  <a:srgbClr val="00B0F0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Composante</a:t>
            </a:r>
            <a:r>
              <a:rPr lang="fr-ca" b="1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 </a:t>
            </a:r>
            <a:r>
              <a:rPr lang="fr-ca" b="1" i="0" u="none" baseline="0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Norme</a:t>
            </a:r>
            <a:r>
              <a:rPr lang="fr-ca" b="1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  </a:t>
            </a:r>
            <a:r>
              <a:rPr lang="fr-ca" b="1" i="0" u="none" baseline="0" dirty="0">
                <a:solidFill>
                  <a:srgbClr val="FFC000"/>
                </a:solidFill>
                <a:latin typeface="Verdana"/>
                <a:ea typeface="Verdana"/>
                <a:cs typeface="Verdana"/>
                <a:sym typeface="Wingdings" panose="05000000000000000000" pitchFamily="2" charset="2"/>
              </a:rPr>
              <a:t>Indicateur</a:t>
            </a:r>
          </a:p>
          <a:p>
            <a:pPr mar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r>
              <a:rPr lang="fr-ca" b="1" i="0" u="none" baseline="0" dirty="0">
                <a:solidFill>
                  <a:srgbClr val="7030A0"/>
                </a:solidFill>
                <a:latin typeface="Verdana"/>
                <a:ea typeface="Verdana"/>
                <a:cs typeface="Verdana"/>
                <a:sym typeface="Verdana"/>
              </a:rPr>
              <a:t>SMEJ</a:t>
            </a:r>
            <a:r>
              <a:rPr lang="fr-ca" b="1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fr-ca" b="1" i="0" u="none" baseline="0" dirty="0">
                <a:solidFill>
                  <a:srgbClr val="00B0F0"/>
                </a:solidFill>
                <a:latin typeface="Verdana"/>
                <a:ea typeface="Verdana"/>
                <a:cs typeface="Verdana"/>
                <a:sym typeface="Verdana"/>
              </a:rPr>
              <a:t>ACCUEIL</a:t>
            </a:r>
            <a:r>
              <a:rPr lang="fr-ca" b="1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fr-ca" b="1" i="0" u="none" baseline="0" dirty="0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fr-ca" b="1" i="0" u="none" baseline="0" dirty="0">
                <a:solidFill>
                  <a:srgbClr val="FFC000"/>
                </a:solidFill>
                <a:latin typeface="Verdana"/>
                <a:ea typeface="Verdana"/>
                <a:cs typeface="Verdana"/>
                <a:sym typeface="Verdana"/>
              </a:rPr>
              <a:t>.2</a:t>
            </a:r>
            <a:endParaRPr lang="fr-ca" b="1" dirty="0">
              <a:solidFill>
                <a:srgbClr val="FFC000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endParaRPr lang="fr-ca" b="1" dirty="0">
              <a:solidFill>
                <a:srgbClr val="FFC000"/>
              </a:solidFill>
              <a:latin typeface="Verdana"/>
              <a:ea typeface="Verdana"/>
              <a:cs typeface="Verdana"/>
              <a:sym typeface="Wingdings" panose="05000000000000000000" pitchFamily="2" charset="2"/>
            </a:endParaRPr>
          </a:p>
          <a:p>
            <a:pPr mar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2000"/>
              <a:buNone/>
            </a:pPr>
            <a:endParaRPr lang="fr-ca" sz="9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215900" algn="ctr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fr-ca" sz="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A4C23-8B41-7DDA-A784-DDAE80C225BD}"/>
              </a:ext>
            </a:extLst>
          </p:cNvPr>
          <p:cNvSpPr txBox="1"/>
          <p:nvPr/>
        </p:nvSpPr>
        <p:spPr>
          <a:xfrm>
            <a:off x="422790" y="80657"/>
            <a:ext cx="86203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kumimoji="0" lang="fr-ca" sz="3200" b="0" i="0" u="none" strike="noStrike" kern="1200" cap="none" spc="0" normalizeH="0" baseline="0" dirty="0">
                <a:ln>
                  <a:noFill/>
                </a:ln>
                <a:solidFill>
                  <a:srgbClr val="215968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  <a:cs typeface="Arial"/>
              </a:rPr>
              <a:t>Comment les normes sont-elles structurées?</a:t>
            </a:r>
            <a:endParaRPr lang="fr-ca" sz="32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E6E4BBE-897E-77A3-AD52-26707056D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06203"/>
              </p:ext>
            </p:extLst>
          </p:nvPr>
        </p:nvGraphicFramePr>
        <p:xfrm>
          <a:off x="599767" y="2391507"/>
          <a:ext cx="8160776" cy="3838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702">
                  <a:extLst>
                    <a:ext uri="{9D8B030D-6E8A-4147-A177-3AD203B41FA5}">
                      <a16:colId xmlns:a16="http://schemas.microsoft.com/office/drawing/2014/main" val="2473886261"/>
                    </a:ext>
                  </a:extLst>
                </a:gridCol>
                <a:gridCol w="6353074">
                  <a:extLst>
                    <a:ext uri="{9D8B030D-6E8A-4147-A177-3AD203B41FA5}">
                      <a16:colId xmlns:a16="http://schemas.microsoft.com/office/drawing/2014/main" val="674875100"/>
                    </a:ext>
                  </a:extLst>
                </a:gridCol>
              </a:tblGrid>
              <a:tr h="464666">
                <a:tc>
                  <a:txBody>
                    <a:bodyPr/>
                    <a:lstStyle/>
                    <a:p>
                      <a:pPr algn="l" rtl="0"/>
                      <a:r>
                        <a:rPr lang="fr-ca" b="1" i="0" u="none" baseline="0" dirty="0">
                          <a:solidFill>
                            <a:srgbClr val="7030A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/>
                          <a:sym typeface="Wingdings" panose="05000000000000000000" pitchFamily="2" charset="2"/>
                        </a:rPr>
                        <a:t>Module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b="0" i="0" u="none" baseline="0" dirty="0"/>
                        <a:t>Normes en matière de santé mentale des enfants et des jeunes</a:t>
                      </a:r>
                      <a:endParaRPr lang="fr-c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4329510"/>
                  </a:ext>
                </a:extLst>
              </a:tr>
              <a:tr h="477870">
                <a:tc>
                  <a:txBody>
                    <a:bodyPr/>
                    <a:lstStyle/>
                    <a:p>
                      <a:pPr algn="l" rtl="0"/>
                      <a:r>
                        <a:rPr lang="fr-ca" b="1" i="0" u="none" baseline="0" dirty="0">
                          <a:solidFill>
                            <a:srgbClr val="00B0F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/>
                          <a:sym typeface="Wingdings" panose="05000000000000000000" pitchFamily="2" charset="2"/>
                        </a:rPr>
                        <a:t>Composante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b="0" i="0" u="none" baseline="0" dirty="0"/>
                        <a:t>Accueil et évaluation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8872"/>
                  </a:ext>
                </a:extLst>
              </a:tr>
              <a:tr h="992852">
                <a:tc>
                  <a:txBody>
                    <a:bodyPr/>
                    <a:lstStyle/>
                    <a:p>
                      <a:pPr algn="l" rtl="0"/>
                      <a:r>
                        <a:rPr lang="fr-ca" b="1" i="0" u="none" baseline="0" dirty="0">
                          <a:solidFill>
                            <a:srgbClr val="00B05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/>
                          <a:sym typeface="Wingdings" panose="05000000000000000000" pitchFamily="2" charset="2"/>
                        </a:rPr>
                        <a:t>Norme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existe des critères d’admissibilité définis et des voies d’accès claires aux programmes et services de santé mentale pour les enfants et les jeunes de l’organisme. </a:t>
                      </a:r>
                      <a:endParaRPr lang="fr-c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685931"/>
                  </a:ext>
                </a:extLst>
              </a:tr>
              <a:tr h="1531439">
                <a:tc>
                  <a:txBody>
                    <a:bodyPr/>
                    <a:lstStyle/>
                    <a:p>
                      <a:pPr algn="l" rtl="0"/>
                      <a:r>
                        <a:rPr lang="fr-ca" b="1" i="0" u="none" baseline="0" dirty="0">
                          <a:solidFill>
                            <a:srgbClr val="FFC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/>
                          <a:sym typeface="Wingdings" panose="05000000000000000000" pitchFamily="2" charset="2"/>
                        </a:rPr>
                        <a:t>Indicateur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ca" sz="1800" b="0" i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renseignements sur l’admissibilité aux services et les conseils sur la manière d’accéder aux services sont facilement accessibles aux clients potentiels.</a:t>
                      </a:r>
                      <a:endParaRPr lang="fr-ca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63201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DC077E-77E8-5929-4F67-0B0FA2D0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4681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72947" y="136525"/>
            <a:ext cx="7965790" cy="875736"/>
          </a:xfrm>
        </p:spPr>
        <p:txBody>
          <a:bodyPr wrap="square" anchor="ctr">
            <a:normAutofit fontScale="90000"/>
          </a:bodyPr>
          <a:lstStyle/>
          <a:p>
            <a:pPr rtl="0"/>
            <a:r>
              <a:rPr kumimoji="0" lang="fr-ca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</a:rPr>
              <a:t>Comment les normes sont-elles structurées? </a:t>
            </a:r>
            <a:r>
              <a:rPr kumimoji="0" lang="fr-ca" sz="3600" b="0" i="0" u="none" strike="noStrike" kern="1200" cap="none" spc="0" normalizeH="0" baseline="0" dirty="0">
                <a:ln>
                  <a:noFill/>
                </a:ln>
                <a:solidFill>
                  <a:srgbClr val="215968"/>
                </a:solidFill>
                <a:effectLst/>
                <a:uLnTx/>
                <a:uFillTx/>
                <a:latin typeface="Trebuchet MS" pitchFamily="34" charset="0"/>
                <a:ea typeface="ＭＳ Ｐゴシック" charset="0"/>
                <a:cs typeface="Arial"/>
              </a:rPr>
              <a:t>(suite)</a:t>
            </a:r>
            <a:endParaRPr lang="fr-ca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4D2FB6-452E-CE71-F3A4-1A64B8CB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8737" y="6356350"/>
            <a:ext cx="488493" cy="365125"/>
          </a:xfrm>
        </p:spPr>
        <p:txBody>
          <a:bodyPr wrap="square" anchor="ctr">
            <a:normAutofit/>
          </a:bodyPr>
          <a:lstStyle/>
          <a:p>
            <a:pPr algn="r" rtl="0">
              <a:spcAft>
                <a:spcPts val="600"/>
              </a:spcAft>
            </a:pPr>
            <a:fld id="{51579BC6-9E2B-44CF-AB25-1C9BD29B86CA}" type="slidenum">
              <a:rPr/>
              <a:pPr>
                <a:spcAft>
                  <a:spcPts val="600"/>
                </a:spcAft>
              </a:pPr>
              <a:t>12</a:t>
            </a:fld>
            <a:endParaRPr lang="fr-ca" dirty="0"/>
          </a:p>
        </p:txBody>
      </p:sp>
      <p:graphicFrame>
        <p:nvGraphicFramePr>
          <p:cNvPr id="28679" name="Content Placeholder 2">
            <a:extLst>
              <a:ext uri="{FF2B5EF4-FFF2-40B4-BE49-F238E27FC236}">
                <a16:creationId xmlns:a16="http://schemas.microsoft.com/office/drawing/2014/main" id="{B21B1918-2DF7-ED99-5D17-C3A880D1A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80540"/>
              </p:ext>
            </p:extLst>
          </p:nvPr>
        </p:nvGraphicFramePr>
        <p:xfrm>
          <a:off x="798382" y="1245133"/>
          <a:ext cx="7547235" cy="3439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627C4AA-C653-6734-35EC-460A9F904D38}"/>
              </a:ext>
            </a:extLst>
          </p:cNvPr>
          <p:cNvSpPr txBox="1"/>
          <p:nvPr/>
        </p:nvSpPr>
        <p:spPr>
          <a:xfrm>
            <a:off x="566401" y="5001676"/>
            <a:ext cx="804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ca" sz="1600" b="0" i="1" u="none" baseline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Remarque : jusqu’à 9 mois avant la visite des lieux, les organismes peuvent demander une dérogation pour certaines normes obligatoires qui ne s’appliquent pas. </a:t>
            </a:r>
            <a:endParaRPr lang="fr-ca" sz="1600" i="1" dirty="0"/>
          </a:p>
        </p:txBody>
      </p:sp>
    </p:spTree>
    <p:extLst>
      <p:ext uri="{BB962C8B-B14F-4D97-AF65-F5344CB8AC3E}">
        <p14:creationId xmlns:p14="http://schemas.microsoft.com/office/powerpoint/2010/main" val="3738374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Google Shape;1330;p69"/>
          <p:cNvSpPr txBox="1">
            <a:spLocks noGrp="1"/>
          </p:cNvSpPr>
          <p:nvPr>
            <p:ph type="title"/>
          </p:nvPr>
        </p:nvSpPr>
        <p:spPr>
          <a:xfrm>
            <a:off x="798387" y="40355"/>
            <a:ext cx="7547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 b="0" i="0" u="none" strike="noStrike" cap="none" baseline="0" dirty="0">
                <a:solidFill>
                  <a:srgbClr val="215968"/>
                </a:solidFill>
                <a:latin typeface="Trebuchet MS"/>
                <a:ea typeface="Trebuchet MS"/>
                <a:cs typeface="Trebuchet MS"/>
                <a:sym typeface="Trebuchet MS"/>
              </a:rPr>
              <a:t>Visite des lieux</a:t>
            </a:r>
            <a:endParaRPr dirty="0"/>
          </a:p>
        </p:txBody>
      </p:sp>
      <p:sp>
        <p:nvSpPr>
          <p:cNvPr id="1331" name="Google Shape;1331;p69"/>
          <p:cNvSpPr txBox="1">
            <a:spLocks noGrp="1"/>
          </p:cNvSpPr>
          <p:nvPr>
            <p:ph type="body" idx="1"/>
          </p:nvPr>
        </p:nvSpPr>
        <p:spPr>
          <a:xfrm>
            <a:off x="798387" y="1378634"/>
            <a:ext cx="8060478" cy="4220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l" rtl="0">
              <a:spcBef>
                <a:spcPts val="600"/>
              </a:spcBef>
              <a:buClr>
                <a:schemeClr val="dk1"/>
              </a:buClr>
              <a:buSzPts val="1800"/>
              <a:buNone/>
            </a:pPr>
            <a:r>
              <a:rPr lang="fr-ca" sz="2000" b="0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L’équipe d’examen effectue une visite sur place afin de recueillir les preuves restantes nécessaires à l’évaluation de tous les indicateurs.</a:t>
            </a:r>
          </a:p>
          <a:p>
            <a:pPr marL="0" indent="0" algn="l" rtl="0">
              <a:spcBef>
                <a:spcPts val="600"/>
              </a:spcBef>
              <a:buClr>
                <a:schemeClr val="dk1"/>
              </a:buClr>
              <a:buSzPts val="1800"/>
              <a:buNone/>
            </a:pPr>
            <a:endParaRPr lang="fr-ca" sz="1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indent="0" algn="l" rtl="0">
              <a:spcBef>
                <a:spcPts val="600"/>
              </a:spcBef>
              <a:buClr>
                <a:schemeClr val="dk1"/>
              </a:buClr>
              <a:buSzPts val="1800"/>
              <a:buNone/>
            </a:pPr>
            <a:r>
              <a:rPr lang="fr-ca" sz="2000" b="0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visite sur place comprend :</a:t>
            </a:r>
          </a:p>
          <a:p>
            <a:pPr indent="-457200" algn="l" rtl="0">
              <a:spcBef>
                <a:spcPts val="600"/>
              </a:spcBef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fr-ca" sz="2000" b="0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Orientation et visite des lieux</a:t>
            </a:r>
          </a:p>
          <a:p>
            <a:pPr indent="-457200" algn="l" rtl="0">
              <a:spcBef>
                <a:spcPts val="600"/>
              </a:spcBef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fr-ca" sz="2000" b="0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Entrevues avec le </a:t>
            </a:r>
            <a:r>
              <a:rPr lang="fr-ca" b="0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conseil d’administration, la directrice générale,</a:t>
            </a:r>
            <a:r>
              <a:rPr lang="fr-ca" sz="2000" b="0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le personnel et les clients</a:t>
            </a:r>
          </a:p>
          <a:p>
            <a:pPr indent="-457200" algn="l" rtl="0">
              <a:spcBef>
                <a:spcPts val="600"/>
              </a:spcBef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fr-ca" sz="2000" b="0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Observations </a:t>
            </a:r>
            <a:r>
              <a:rPr lang="fr-ca" sz="2000" b="0" i="0" u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sur place</a:t>
            </a:r>
          </a:p>
          <a:p>
            <a:pPr indent="-457200" algn="l" rtl="0">
              <a:spcBef>
                <a:spcPts val="600"/>
              </a:spcBef>
              <a:buClr>
                <a:schemeClr val="dk1"/>
              </a:buClr>
              <a:buSzPts val="1800"/>
              <a:buFont typeface="+mj-lt"/>
              <a:buAutoNum type="arabicPeriod"/>
            </a:pPr>
            <a:r>
              <a:rPr lang="fr-ca" b="0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Synthèse verbale</a:t>
            </a:r>
            <a:endParaRPr lang="fr-ca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1" indent="0" algn="l" rtl="0">
              <a:spcBef>
                <a:spcPts val="96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</a:pPr>
            <a:endParaRPr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E1C4D-DF95-535B-0326-0D577116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250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7247F67-A80A-8A28-BCCE-1409527C0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380" y="16241"/>
            <a:ext cx="7547235" cy="875736"/>
          </a:xfrm>
        </p:spPr>
        <p:txBody>
          <a:bodyPr/>
          <a:lstStyle/>
          <a:p>
            <a:pPr rtl="0"/>
            <a:r>
              <a:rPr lang="fr-ca" b="0" i="0" u="none" baseline="0" dirty="0"/>
              <a:t>Composition de l’équipe d’examen</a:t>
            </a:r>
            <a:endParaRPr lang="fr-c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295413-68DF-E002-6112-B2A156D37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16877"/>
              </p:ext>
            </p:extLst>
          </p:nvPr>
        </p:nvGraphicFramePr>
        <p:xfrm>
          <a:off x="230443" y="883089"/>
          <a:ext cx="8626841" cy="496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44D7-6B75-3576-F169-924824E0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14</a:t>
            </a:fld>
            <a:endParaRPr lang="fr-ca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28620F3-24F5-0FD3-6E27-E95CF21E4589}"/>
              </a:ext>
            </a:extLst>
          </p:cNvPr>
          <p:cNvSpPr/>
          <p:nvPr/>
        </p:nvSpPr>
        <p:spPr>
          <a:xfrm>
            <a:off x="3598223" y="3102428"/>
            <a:ext cx="2529445" cy="55517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ca" sz="1400" b="0" i="0" u="none" baseline="0" dirty="0">
                <a:solidFill>
                  <a:schemeClr val="tx1"/>
                </a:solidFill>
              </a:rPr>
              <a:t>Moyenne de trois évaluateurs(trices)</a:t>
            </a:r>
            <a:endParaRPr lang="fr-c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7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8740-B67A-94C5-3D98-AF5CACA3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Bilan en matière de qualité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212C0-01F9-0962-6DBF-C0121E5CC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974" y="1394408"/>
            <a:ext cx="7825113" cy="413692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fr-ca" b="0" i="0" u="none" baseline="0" dirty="0"/>
              <a:t>Un bilan en </a:t>
            </a:r>
            <a:r>
              <a:rPr lang="fr-ca" dirty="0"/>
              <a:t>matière de </a:t>
            </a:r>
            <a:r>
              <a:rPr lang="fr-ca" b="0" i="0" u="none" baseline="0" dirty="0"/>
              <a:t>qualité doit être effectué 18 mois suivant le début de la période d’agrément. Vous recevrez un rappel à l’avance.</a:t>
            </a:r>
            <a:r>
              <a:rPr lang="fr-CA" b="0" i="0" u="none" baseline="0" dirty="0"/>
              <a:t> </a:t>
            </a:r>
            <a:endParaRPr lang="fr-ca" b="0" i="0" u="none" baseline="0" dirty="0"/>
          </a:p>
          <a:p>
            <a:pPr marL="0" indent="0" algn="l" rtl="0">
              <a:buNone/>
            </a:pPr>
            <a:r>
              <a:rPr lang="fr-ca" b="0" i="0" u="none" baseline="0" dirty="0"/>
              <a:t>Le bilan en matière de qualité comporte quatre composantes :</a:t>
            </a:r>
          </a:p>
          <a:p>
            <a:pPr marL="400050" algn="l" rtl="0">
              <a:buFont typeface="+mj-lt"/>
              <a:buAutoNum type="arabicPeriod"/>
            </a:pPr>
            <a:r>
              <a:rPr lang="fr-ca" b="0" i="0" u="none" baseline="0" dirty="0"/>
              <a:t>Rapport sur l’expansion, la réduction ou l’élimination de programmes ou de services</a:t>
            </a:r>
            <a:r>
              <a:rPr lang="fr-CA" b="0" i="0" u="none" baseline="0" dirty="0"/>
              <a:t> </a:t>
            </a:r>
            <a:endParaRPr lang="fr-ca" b="0" i="0" u="none" baseline="0" dirty="0"/>
          </a:p>
          <a:p>
            <a:pPr marL="400050" algn="l" rtl="0">
              <a:buFont typeface="+mj-lt"/>
              <a:buAutoNum type="arabicPeriod"/>
            </a:pPr>
            <a:r>
              <a:rPr lang="fr-ca" b="0" i="0" u="none" baseline="0" dirty="0"/>
              <a:t>Rapport d’avancement sur les domaines d’amélioration de la qualité indiqués dans le rapport final d’agrément</a:t>
            </a:r>
          </a:p>
          <a:p>
            <a:pPr marL="400050" algn="l" rtl="0">
              <a:buFont typeface="+mj-lt"/>
              <a:buAutoNum type="arabicPeriod"/>
            </a:pPr>
            <a:r>
              <a:rPr lang="fr-ca" b="0" i="0" u="none" baseline="0" dirty="0"/>
              <a:t>Brève description d’autres nouvelles améliorations ou réalisations en matière de qualité </a:t>
            </a:r>
          </a:p>
          <a:p>
            <a:pPr marL="400050" algn="l" rtl="0">
              <a:buFont typeface="+mj-lt"/>
              <a:buAutoNum type="arabicPeriod"/>
            </a:pPr>
            <a:r>
              <a:rPr lang="fr-ca" b="0" i="0" u="none" baseline="0" dirty="0"/>
              <a:t>Approbation et affirmation que l’organisme continue à se conformer aux normes obligatoires du CCA</a:t>
            </a:r>
            <a:endParaRPr lang="fr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DB41-D05F-9E0C-082C-0162654C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8671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A143C-9F89-63B4-DA42-7802DBC9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Barème tarifaire du CCA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C0ED2-E933-01C3-60F5-4ED4FD95A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 rtl="0">
              <a:buFont typeface="+mj-lt"/>
              <a:buAutoNum type="arabicPeriod"/>
            </a:pPr>
            <a:r>
              <a:rPr lang="fr-ca" b="1" i="0" u="none" baseline="0" dirty="0">
                <a:solidFill>
                  <a:srgbClr val="CC9900"/>
                </a:solidFill>
              </a:rPr>
              <a:t>Frais annuels de base</a:t>
            </a:r>
            <a:r>
              <a:rPr lang="fr-ca" b="0" i="0" u="none" baseline="0" dirty="0">
                <a:solidFill>
                  <a:srgbClr val="CC9900"/>
                </a:solidFill>
              </a:rPr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8CD94-22A5-529B-F0E4-6489E510A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fr-ca" sz="1700" b="0" i="0" u="none" baseline="0" dirty="0"/>
              <a:t>Barème dégressif de 1 051,87 $ à 9 632,67 $</a:t>
            </a:r>
          </a:p>
          <a:p>
            <a:endParaRPr lang="fr-ca" sz="1700" dirty="0"/>
          </a:p>
          <a:p>
            <a:pPr algn="l" rtl="0"/>
            <a:r>
              <a:rPr lang="fr-ca" sz="1700" b="0" i="0" u="none" baseline="0" dirty="0"/>
              <a:t>Sur la base des dépenses de fonctionnement annuelles de l’organisme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18E77-B909-656C-09B9-95041D44C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fr-ca" b="1" i="0" u="none" baseline="0" dirty="0">
                <a:solidFill>
                  <a:srgbClr val="CC9900"/>
                </a:solidFill>
              </a:rPr>
              <a:t>2. Examen des frais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CC44A-C111-F958-7B98-5C2330F944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0"/>
            <a:r>
              <a:rPr lang="fr-ca" sz="1700" b="0" i="0" u="none" baseline="0" dirty="0"/>
              <a:t>En fonction du nombre de jours et du nombre d’évaluateurs(trices) nécessaires pour mener à bien la visite des lieux</a:t>
            </a:r>
          </a:p>
          <a:p>
            <a:endParaRPr lang="fr-ca" sz="1700" dirty="0"/>
          </a:p>
          <a:p>
            <a:pPr algn="r" rtl="0"/>
            <a:r>
              <a:rPr lang="fr-ca" sz="1700" b="0" i="0" u="none" baseline="0" dirty="0"/>
              <a:t>Généralement 3 évaluateurs(trices) x 3 jours</a:t>
            </a:r>
          </a:p>
          <a:p>
            <a:endParaRPr lang="fr-ca" sz="1700" dirty="0"/>
          </a:p>
          <a:p>
            <a:pPr algn="r" rtl="0"/>
            <a:r>
              <a:rPr lang="fr-ca" sz="1700" b="0" i="0" u="none" baseline="0" dirty="0"/>
              <a:t>500 $ par évaluateur(trice) par jour</a:t>
            </a:r>
          </a:p>
          <a:p>
            <a:endParaRPr lang="fr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8368F-17C1-5B1B-C9B2-17112955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7E9F02A-4113-4113-B6D9-AB64E417C470}" type="slidenum">
              <a:rPr/>
              <a:pPr/>
              <a:t>16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4465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EF24-C6DF-8D6A-C3DA-46DFE229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Rôles du conseil d’administration et du personnel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CAA37-4B4A-1F0C-877D-FDB5E2768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fr-ca" b="1" i="0" u="none" baseline="0" dirty="0"/>
              <a:t>Examiner les mises à jour des normes </a:t>
            </a:r>
            <a:r>
              <a:rPr lang="fr-ca" b="0" i="0" u="none" baseline="0" dirty="0"/>
              <a:t>depuis le dernier cycle d’agrément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ca" b="0" i="0" u="none" baseline="0" dirty="0"/>
              <a:t>Participer à </a:t>
            </a:r>
            <a:r>
              <a:rPr lang="fr-ca" b="1" i="0" u="none" baseline="0" dirty="0"/>
              <a:t>l’analyse des écarts et à l'auto-évaluation </a:t>
            </a:r>
            <a:r>
              <a:rPr lang="fr-ca" b="0" i="0" u="none" baseline="0" dirty="0"/>
              <a:t>par rapport aux normes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ca" b="1" i="0" u="none" baseline="0" dirty="0"/>
              <a:t>Utiliser les normes pour éclairer l’élaboration </a:t>
            </a:r>
            <a:r>
              <a:rPr lang="fr-ca" b="0" i="0" u="none" baseline="0" dirty="0"/>
              <a:t>de nouvelles politiques, procédures et pratiques 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ca" b="1" i="0" u="none" baseline="0" dirty="0"/>
              <a:t>Se préparer aux entrevues sur place</a:t>
            </a:r>
            <a:r>
              <a:rPr lang="fr-ca" b="0" i="0" u="none" baseline="0" dirty="0"/>
              <a:t>, y compris une simulation d’entrevue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fr-ca" b="0" i="0" u="none" baseline="0" dirty="0"/>
              <a:t>Participer </a:t>
            </a:r>
            <a:r>
              <a:rPr lang="fr-ca" dirty="0"/>
              <a:t>au </a:t>
            </a:r>
            <a:r>
              <a:rPr lang="fr-ca" b="1" i="0" u="none" baseline="0" dirty="0"/>
              <a:t>bilan </a:t>
            </a:r>
            <a:r>
              <a:rPr lang="fr-ca" b="1" dirty="0"/>
              <a:t>en matière de </a:t>
            </a:r>
            <a:r>
              <a:rPr lang="fr-ca" b="1" i="0" u="none" baseline="0" dirty="0"/>
              <a:t>qualité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C1EFD-866E-8482-ECC3-CAB0036E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0429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Conseils de collègues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ca" b="0" i="0" u="none" baseline="0" dirty="0"/>
              <a:t>Utiliser les normes comme </a:t>
            </a:r>
            <a:r>
              <a:rPr lang="fr-ca" b="1" i="0" u="none" baseline="0" dirty="0"/>
              <a:t>référence permanente</a:t>
            </a:r>
            <a:r>
              <a:rPr lang="fr-ca" b="0" i="0" u="none" baseline="0" dirty="0"/>
              <a:t> </a:t>
            </a:r>
            <a:endParaRPr lang="fr-ca" b="1" dirty="0"/>
          </a:p>
          <a:p>
            <a:pPr algn="l" rtl="0"/>
            <a:r>
              <a:rPr lang="fr-ca" b="0" i="0" u="none" baseline="0" dirty="0"/>
              <a:t>Créer un </a:t>
            </a:r>
            <a:r>
              <a:rPr lang="fr-ca" b="1" i="0" u="none" baseline="0" dirty="0"/>
              <a:t>groupe de travail sur l’agrément </a:t>
            </a:r>
            <a:r>
              <a:rPr lang="fr-ca" b="0" i="0" u="none" baseline="0" dirty="0"/>
              <a:t>comprenant des représentants du conseil d’administration et du personnel </a:t>
            </a:r>
          </a:p>
          <a:p>
            <a:pPr algn="l" rtl="0"/>
            <a:r>
              <a:rPr lang="fr-ca" b="0" i="0" u="none" baseline="0" dirty="0"/>
              <a:t>Élaborer </a:t>
            </a:r>
            <a:r>
              <a:rPr lang="fr-ca" b="1" i="0" u="none" baseline="0" dirty="0"/>
              <a:t>une «</a:t>
            </a:r>
            <a:r>
              <a:rPr lang="fr-ca" b="0" i="0" u="none" baseline="0" dirty="0"/>
              <a:t> </a:t>
            </a:r>
            <a:r>
              <a:rPr lang="fr-ca" b="1" i="0" u="none" baseline="0" dirty="0"/>
              <a:t>orientation à l’agrément</a:t>
            </a:r>
            <a:r>
              <a:rPr lang="fr-ca" b="0" i="0" u="none" baseline="0" dirty="0"/>
              <a:t> » pour les nouveaux membres du conseil d’administration et du personnel, y compris les enseignements tirés des cycles d’agrément précédents</a:t>
            </a:r>
          </a:p>
          <a:p>
            <a:pPr algn="l" rtl="0"/>
            <a:r>
              <a:rPr lang="fr-ca" b="1" i="0" u="none" baseline="0" dirty="0"/>
              <a:t>Devenir un(e) évaluateur(trice) </a:t>
            </a:r>
            <a:r>
              <a:rPr lang="fr-ca" b="0" i="0" u="none" baseline="0" dirty="0"/>
              <a:t>ou s’assurer que votre organisme en a au moins un(e)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D53A7F-FD5F-47DB-0427-730AAF2B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3849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Avantages de devenir un(e) évaluateur(trice)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9CFD553-2E50-9CC4-A8AF-92F88BEDC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051016"/>
              </p:ext>
            </p:extLst>
          </p:nvPr>
        </p:nvGraphicFramePr>
        <p:xfrm>
          <a:off x="168811" y="1195751"/>
          <a:ext cx="8682983" cy="4666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F190E34-3EEA-3EEB-751C-1BD11CFD3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991230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Aperçu de la séance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382" y="1408476"/>
            <a:ext cx="7547235" cy="4469810"/>
          </a:xfrm>
        </p:spPr>
        <p:txBody>
          <a:bodyPr>
            <a:normAutofit/>
          </a:bodyPr>
          <a:lstStyle/>
          <a:p>
            <a:pPr algn="l" rtl="0"/>
            <a:r>
              <a:rPr lang="fr-ca" b="0" i="0" u="none" baseline="0" dirty="0"/>
              <a:t>Au sujet du CCA et de notre approche</a:t>
            </a:r>
          </a:p>
          <a:p>
            <a:pPr marL="0" indent="0" algn="l" rtl="0">
              <a:buNone/>
            </a:pPr>
            <a:endParaRPr lang="fr-ca" dirty="0"/>
          </a:p>
          <a:p>
            <a:pPr algn="l" rtl="0"/>
            <a:r>
              <a:rPr lang="fr-ca" b="0" i="0" u="none" baseline="0" dirty="0"/>
              <a:t>Processus et normes d’agrément</a:t>
            </a:r>
            <a:endParaRPr lang="fr-ca" dirty="0">
              <a:solidFill>
                <a:srgbClr val="FF0000"/>
              </a:solidFill>
            </a:endParaRPr>
          </a:p>
          <a:p>
            <a:pPr lvl="1" algn="l" rtl="0"/>
            <a:endParaRPr lang="fr-ca" dirty="0">
              <a:solidFill>
                <a:srgbClr val="FF0000"/>
              </a:solidFill>
            </a:endParaRPr>
          </a:p>
          <a:p>
            <a:pPr algn="l" rtl="0"/>
            <a:r>
              <a:rPr lang="fr-ca" b="0" i="0" u="none" baseline="0" dirty="0"/>
              <a:t>Occasions de participer</a:t>
            </a:r>
          </a:p>
          <a:p>
            <a:endParaRPr lang="fr-ca" dirty="0">
              <a:solidFill>
                <a:srgbClr val="FF0000"/>
              </a:solidFill>
            </a:endParaRPr>
          </a:p>
          <a:p>
            <a:pPr algn="l" rtl="0"/>
            <a:r>
              <a:rPr lang="fr-ca" b="0" i="0" u="none" baseline="0" dirty="0"/>
              <a:t>Foire aux questions 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017BE-5FCC-CD19-5FA0-780E0BC4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2</a:t>
            </a:fld>
            <a:endParaRPr lang="fr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F2FE1-6785-A025-7672-BCBA6ACE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Autres façons d’être en contact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1194FE-B652-0845-637E-A6ADA157C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ca" b="0" i="0" u="none" baseline="0" dirty="0"/>
              <a:t>S’inscrire à une </a:t>
            </a:r>
            <a:r>
              <a:rPr lang="fr-ca" b="0" i="0" u="none" baseline="0" dirty="0">
                <a:hlinkClick r:id="rId3"/>
              </a:rPr>
              <a:t>formation d’amélioration de la qualité </a:t>
            </a:r>
            <a:endParaRPr lang="fr-ca" dirty="0"/>
          </a:p>
          <a:p>
            <a:pPr marL="400050" lvl="1" indent="0" algn="l" rtl="0">
              <a:buNone/>
            </a:pPr>
            <a:r>
              <a:rPr lang="fr-ca" b="0" i="0" u="none" baseline="0" dirty="0"/>
              <a:t>Ceintures blanche, jaune et verte LEAN </a:t>
            </a:r>
          </a:p>
          <a:p>
            <a:endParaRPr lang="fr-ca" dirty="0"/>
          </a:p>
          <a:p>
            <a:pPr algn="l" rtl="0"/>
            <a:r>
              <a:rPr lang="fr-ca" b="0" i="0" u="none" baseline="0" dirty="0"/>
              <a:t>Se porter volontaire en tant que </a:t>
            </a:r>
            <a:r>
              <a:rPr lang="fr-ca" b="0" i="0" u="none" baseline="0" dirty="0">
                <a:hlinkClick r:id="rId4"/>
              </a:rPr>
              <a:t>pair(e) évaluateur(trice) </a:t>
            </a:r>
            <a:endParaRPr lang="fr-ca" dirty="0"/>
          </a:p>
          <a:p>
            <a:endParaRPr lang="fr-ca" dirty="0"/>
          </a:p>
          <a:p>
            <a:pPr algn="l" rtl="0"/>
            <a:r>
              <a:rPr lang="fr-ca" dirty="0">
                <a:hlinkClick r:id="rId5"/>
              </a:rPr>
              <a:t>Se joindre </a:t>
            </a:r>
            <a:r>
              <a:rPr lang="fr-ca" b="0" i="0" u="none" baseline="0" dirty="0">
                <a:hlinkClick r:id="rId5"/>
              </a:rPr>
              <a:t>au conseil d’administration du CCA</a:t>
            </a:r>
            <a:endParaRPr lang="fr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F5F3B-66C8-1948-BD9C-2A316329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7E9F02A-4113-4113-B6D9-AB64E417C470}" type="slidenum">
              <a:rPr/>
              <a:pPr/>
              <a:t>20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0326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798381" y="274637"/>
            <a:ext cx="7547234" cy="8757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r-ca" sz="3600" b="0" i="0" u="none" strike="noStrike" cap="none" baseline="0" dirty="0">
                <a:solidFill>
                  <a:srgbClr val="215968"/>
                </a:solidFill>
                <a:latin typeface="Trebuchet MS"/>
                <a:ea typeface="Trebuchet MS"/>
                <a:cs typeface="Trebuchet MS"/>
                <a:sym typeface="Trebuchet MS"/>
              </a:rPr>
              <a:t>Foire aux questions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8438736" y="6356350"/>
            <a:ext cx="488492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sz="1200" b="0" i="0" u="none" strike="noStrike" cap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21</a:t>
            </a:fld>
            <a:endParaRPr lang="fr-ca" sz="1200" b="0" i="0" u="none" strike="noStrike" cap="none" dirty="0">
              <a:solidFill>
                <a:srgbClr val="89898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00" name="Shape 30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6976" y="1255985"/>
            <a:ext cx="4137024" cy="41370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5B7BB7-E7CC-6EFB-626A-734E4362749E}"/>
              </a:ext>
            </a:extLst>
          </p:cNvPr>
          <p:cNvSpPr txBox="1"/>
          <p:nvPr/>
        </p:nvSpPr>
        <p:spPr>
          <a:xfrm>
            <a:off x="450037" y="1754836"/>
            <a:ext cx="53411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fr-ca" b="0" i="0" u="none" baseline="0" dirty="0">
                <a:latin typeface="+mn-lt"/>
                <a:ea typeface="+mn-lt"/>
                <a:cs typeface="+mn-lt"/>
              </a:rPr>
              <a:t>Sophie Bart, directrice générale</a:t>
            </a:r>
          </a:p>
          <a:p>
            <a:pPr algn="l" rtl="0"/>
            <a:r>
              <a:rPr lang="fr-ca" b="0" i="0" u="none" baseline="0" dirty="0">
                <a:latin typeface="+mn-lt"/>
                <a:ea typeface="+mn-lt"/>
                <a:cs typeface="+mn-lt"/>
                <a:hlinkClick r:id="rId4"/>
              </a:rPr>
              <a:t>ed@canadiancentreforaccreditation.ca</a:t>
            </a:r>
            <a:r>
              <a:rPr lang="fr-ca" b="0" i="0" u="none" baseline="0" dirty="0">
                <a:latin typeface="+mn-lt"/>
                <a:ea typeface="+mn-lt"/>
                <a:cs typeface="+mn-lt"/>
              </a:rPr>
              <a:t> </a:t>
            </a:r>
          </a:p>
          <a:p>
            <a:endParaRPr lang="fr-ca" dirty="0">
              <a:latin typeface="+mn-lt"/>
            </a:endParaRPr>
          </a:p>
          <a:p>
            <a:pPr algn="l" rtl="0"/>
            <a:r>
              <a:rPr lang="fr-ca" b="0" i="0" u="none" baseline="0" dirty="0">
                <a:latin typeface="+mn-lt"/>
                <a:ea typeface="+mn-lt"/>
                <a:cs typeface="+mn-lt"/>
              </a:rPr>
              <a:t>Dorene Weston, spécialiste de l’agrément</a:t>
            </a:r>
          </a:p>
          <a:p>
            <a:pPr algn="l" rtl="0"/>
            <a:r>
              <a:rPr lang="fr-ca" b="0" i="0" u="none" baseline="0" dirty="0">
                <a:latin typeface="+mn-lt"/>
                <a:ea typeface="+mn-lt"/>
                <a:cs typeface="+mn-lt"/>
                <a:hlinkClick r:id="rId5"/>
              </a:rPr>
              <a:t>dweston@canadiancentreforaccreditation.ca</a:t>
            </a:r>
            <a:endParaRPr lang="fr-ca" dirty="0">
              <a:latin typeface="+mn-lt"/>
            </a:endParaRPr>
          </a:p>
          <a:p>
            <a:endParaRPr lang="fr-ca" dirty="0">
              <a:latin typeface="+mn-lt"/>
            </a:endParaRPr>
          </a:p>
          <a:p>
            <a:endParaRPr lang="fr-ca" dirty="0">
              <a:latin typeface="+mn-lt"/>
            </a:endParaRPr>
          </a:p>
          <a:p>
            <a:endParaRPr lang="fr-ca" dirty="0">
              <a:latin typeface="+mn-lt"/>
            </a:endParaRPr>
          </a:p>
          <a:p>
            <a:endParaRPr lang="fr-ca" dirty="0">
              <a:latin typeface="+mn-lt"/>
            </a:endParaRPr>
          </a:p>
          <a:p>
            <a:pPr algn="l" rtl="0"/>
            <a:r>
              <a:rPr lang="fr-ca" b="0" i="0" u="none" baseline="0" dirty="0">
                <a:latin typeface="+mn-lt"/>
                <a:ea typeface="+mn-lt"/>
                <a:cs typeface="+mn-lt"/>
                <a:hlinkClick r:id="rId6"/>
              </a:rPr>
              <a:t>www.canadiancentreforaccreditation.ca</a:t>
            </a:r>
            <a:r>
              <a:rPr lang="fr-CA" b="0" i="0" u="none" baseline="0" dirty="0">
                <a:latin typeface="+mn-lt"/>
                <a:ea typeface="+mn-lt"/>
                <a:cs typeface="+mn-lt"/>
              </a:rPr>
              <a:t> </a:t>
            </a:r>
            <a:endParaRPr lang="fr-ca" b="0" i="0" u="none" baseline="0" dirty="0">
              <a:latin typeface="+mn-lt"/>
              <a:ea typeface="+mn-lt"/>
              <a:cs typeface="+mn-lt"/>
            </a:endParaRPr>
          </a:p>
          <a:p>
            <a:endParaRPr lang="fr-ca" dirty="0">
              <a:latin typeface="+mn-lt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E163-FCFE-CCEB-D3F3-866ABF706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Qu’est-ce que le </a:t>
            </a:r>
            <a:br>
              <a:rPr lang="fr-ca" dirty="0"/>
            </a:br>
            <a:r>
              <a:rPr lang="fr-ca" b="0" i="0" u="none" baseline="0" dirty="0"/>
              <a:t>Centre canadien de l’agrément?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76EE-B622-732B-FEBE-8D0C9E607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36" y="1314807"/>
            <a:ext cx="8343610" cy="4419118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20000"/>
              </a:lnSpc>
              <a:buNone/>
            </a:pPr>
            <a:r>
              <a:rPr lang="fr-ca" sz="1700" b="0" i="0" u="none" baseline="0" dirty="0"/>
              <a:t>Le CCA est un organisme sans but lucratif au service de plus de 200 organisations.</a:t>
            </a:r>
            <a:r>
              <a:rPr lang="fr-CA" sz="1700" b="0" i="0" u="none" baseline="0" dirty="0"/>
              <a:t> </a:t>
            </a:r>
            <a:endParaRPr lang="fr-ca" sz="1700" b="0" i="0" u="none" baseline="0" dirty="0"/>
          </a:p>
          <a:p>
            <a:pPr marL="0" indent="0" algn="l" rtl="0">
              <a:lnSpc>
                <a:spcPct val="120000"/>
              </a:lnSpc>
              <a:buNone/>
            </a:pPr>
            <a:r>
              <a:rPr lang="fr-ca" sz="1700" b="0" i="0" u="none" baseline="0" dirty="0"/>
              <a:t>	</a:t>
            </a:r>
            <a:r>
              <a:rPr lang="fr-ca" sz="1500" b="0" i="0" u="none" baseline="0" dirty="0"/>
              <a:t>Santé mentale des enfants et des jeunes 	Bien-être de l’enfance</a:t>
            </a:r>
          </a:p>
          <a:p>
            <a:pPr marL="0" indent="0" algn="l" rtl="0">
              <a:lnSpc>
                <a:spcPct val="120000"/>
              </a:lnSpc>
              <a:buNone/>
            </a:pPr>
            <a:r>
              <a:rPr lang="fr-ca" sz="1500" b="0" i="0" u="none" baseline="0" dirty="0"/>
              <a:t>	Services de soutien communautaire		Conseil en crédit </a:t>
            </a:r>
          </a:p>
          <a:p>
            <a:pPr marL="0" indent="0" algn="l" rtl="0">
              <a:lnSpc>
                <a:spcPct val="120000"/>
              </a:lnSpc>
              <a:buNone/>
            </a:pPr>
            <a:r>
              <a:rPr lang="fr-ca" sz="1500" b="0" i="0" u="none" baseline="0" dirty="0"/>
              <a:t>	Services aux familles					Santé mentale et toxicomanie</a:t>
            </a:r>
          </a:p>
          <a:p>
            <a:pPr marL="0" indent="0" algn="l" rtl="0">
              <a:lnSpc>
                <a:spcPct val="120000"/>
              </a:lnSpc>
              <a:buNone/>
            </a:pPr>
            <a:r>
              <a:rPr lang="fr-ca" sz="1500" b="0" i="0" u="none" baseline="0" dirty="0"/>
              <a:t>	Soins de santé primaires				Justice pour les jeunes</a:t>
            </a:r>
          </a:p>
          <a:p>
            <a:pPr marL="0" indent="0" algn="l" rtl="0">
              <a:lnSpc>
                <a:spcPct val="120000"/>
              </a:lnSpc>
              <a:buNone/>
            </a:pPr>
            <a:endParaRPr lang="fr-ca" sz="1700" dirty="0"/>
          </a:p>
          <a:p>
            <a:pPr marL="0" indent="0" algn="l" rtl="0">
              <a:lnSpc>
                <a:spcPct val="120000"/>
              </a:lnSpc>
              <a:buNone/>
            </a:pPr>
            <a:r>
              <a:rPr lang="fr-ca" sz="1700" b="0" i="0" u="none" baseline="0" dirty="0"/>
              <a:t>Nous aidons les organismes communautaires de santé et de services sociaux à fournir des soins efficaces, équitables et de grande qualité, en assurant le leadership et l’excellence des services d’agrément communautaires.</a:t>
            </a:r>
            <a:r>
              <a:rPr lang="fr-ca" sz="1700" b="1" i="0" u="none" baseline="0" dirty="0">
                <a:effectLst/>
                <a:latin typeface="Source Sans Pro" panose="020B0604020202020204" pitchFamily="34" charset="0"/>
                <a:ea typeface="Source Sans Pro" panose="020B0604020202020204" pitchFamily="34" charset="0"/>
                <a:cs typeface="Source Sans Pro" panose="020B0604020202020204" pitchFamily="34" charset="0"/>
              </a:rPr>
              <a:t> </a:t>
            </a:r>
            <a:endParaRPr lang="fr-ca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879BF-D943-F0A9-8D17-5BEAAD6F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2173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204810E-4DB9-4F45-9010-44982A9FB45A}"/>
              </a:ext>
            </a:extLst>
          </p:cNvPr>
          <p:cNvSpPr txBox="1"/>
          <p:nvPr/>
        </p:nvSpPr>
        <p:spPr>
          <a:xfrm>
            <a:off x="798381" y="1353492"/>
            <a:ext cx="7640355" cy="4054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fr-ca" sz="2000" b="1" i="0" u="none" baseline="0" dirty="0">
                <a:solidFill>
                  <a:srgbClr val="CC9900"/>
                </a:solidFill>
                <a:latin typeface="+mn-lt"/>
                <a:ea typeface="+mn-lt"/>
                <a:cs typeface="+mn-lt"/>
              </a:rPr>
              <a:t>La meilleure adéquation pour </a:t>
            </a:r>
          </a:p>
          <a:p>
            <a:pPr algn="ctr" rtl="0"/>
            <a:r>
              <a:rPr lang="fr-ca" sz="2000" b="1" i="0" u="none" baseline="0" dirty="0">
                <a:solidFill>
                  <a:srgbClr val="CC9900"/>
                </a:solidFill>
                <a:latin typeface="+mn-lt"/>
                <a:ea typeface="+mn-lt"/>
                <a:cs typeface="+mn-lt"/>
              </a:rPr>
              <a:t>les services sociaux et de santé communautaires</a:t>
            </a:r>
          </a:p>
          <a:p>
            <a:pPr algn="ctr" rtl="0"/>
            <a:endParaRPr lang="fr-ca" sz="2400" i="0" dirty="0">
              <a:effectLst/>
              <a:latin typeface="+mn-lt"/>
            </a:endParaRPr>
          </a:p>
          <a:p>
            <a:pPr marL="342900" indent="-3429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ca" sz="2000" b="0" i="0" u="none" baseline="0" dirty="0">
                <a:effectLst/>
                <a:latin typeface="+mn-lt"/>
                <a:ea typeface="+mn-lt"/>
                <a:cs typeface="+mn-lt"/>
              </a:rPr>
              <a:t>Ancré dans la communauté</a:t>
            </a:r>
          </a:p>
          <a:p>
            <a:pPr marL="342900" indent="-3429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ca" sz="2000" b="0" i="0" u="none" baseline="0" dirty="0">
                <a:latin typeface="+mn-lt"/>
                <a:ea typeface="+mn-lt"/>
                <a:cs typeface="+mn-lt"/>
              </a:rPr>
              <a:t>Respecté localement, reconnu internationalement</a:t>
            </a:r>
          </a:p>
          <a:p>
            <a:pPr marL="342900" indent="-3429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ca" sz="2000" b="0" i="0" u="none" baseline="0" dirty="0">
                <a:latin typeface="+mn-lt"/>
                <a:ea typeface="+mn-lt"/>
                <a:cs typeface="+mn-lt"/>
              </a:rPr>
              <a:t>Étendue et profondeur des normes</a:t>
            </a:r>
          </a:p>
          <a:p>
            <a:pPr marL="342900" indent="-3429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ca" sz="2000" b="0" i="0" u="none" baseline="0" dirty="0">
                <a:effectLst/>
                <a:latin typeface="+mn-lt"/>
                <a:ea typeface="+mn-lt"/>
                <a:cs typeface="+mn-lt"/>
              </a:rPr>
              <a:t>Soutien personnalisé et adapté aux besoins</a:t>
            </a:r>
          </a:p>
          <a:p>
            <a:pPr marL="342900" indent="-3429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r-ca" sz="2000" b="0" i="0" u="none" baseline="0" dirty="0">
                <a:effectLst/>
                <a:latin typeface="+mn-lt"/>
                <a:ea typeface="+mn-lt"/>
                <a:cs typeface="+mn-lt"/>
              </a:rPr>
              <a:t>Fondé sur l'amélioration de la qualité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BD0EBC-0E54-0004-33E4-7A477BBD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ca" dirty="0"/>
              <a:t>A</a:t>
            </a:r>
            <a:r>
              <a:rPr lang="fr-ca" b="0" i="0" u="none" baseline="0" dirty="0"/>
              <a:t>pproche du CCA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C84E60-7809-9B48-38AA-F3C9C120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4927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43DBDE3-855F-662E-3B04-21E60496A7A4}"/>
              </a:ext>
            </a:extLst>
          </p:cNvPr>
          <p:cNvGrpSpPr/>
          <p:nvPr/>
        </p:nvGrpSpPr>
        <p:grpSpPr>
          <a:xfrm>
            <a:off x="0" y="808309"/>
            <a:ext cx="8858991" cy="6089787"/>
            <a:chOff x="89117" y="814239"/>
            <a:chExt cx="8858991" cy="6404393"/>
          </a:xfrm>
        </p:grpSpPr>
        <p:sp>
          <p:nvSpPr>
            <p:cNvPr id="7" name="Shape 6">
              <a:extLst>
                <a:ext uri="{FF2B5EF4-FFF2-40B4-BE49-F238E27FC236}">
                  <a16:creationId xmlns:a16="http://schemas.microsoft.com/office/drawing/2014/main" id="{133182AE-6281-DA4A-3350-F46BE6E88F9A}"/>
                </a:ext>
              </a:extLst>
            </p:cNvPr>
            <p:cNvSpPr/>
            <p:nvPr/>
          </p:nvSpPr>
          <p:spPr>
            <a:xfrm>
              <a:off x="89117" y="814239"/>
              <a:ext cx="8858991" cy="5536869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F3C7A6-9DBA-ADFD-D021-2E1AC0025EE5}"/>
                </a:ext>
              </a:extLst>
            </p:cNvPr>
            <p:cNvSpPr/>
            <p:nvPr/>
          </p:nvSpPr>
          <p:spPr>
            <a:xfrm>
              <a:off x="414782" y="5623496"/>
              <a:ext cx="203756" cy="20375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43625E-318D-AD55-1B9A-2642E928F71A}"/>
                </a:ext>
              </a:extLst>
            </p:cNvPr>
            <p:cNvSpPr/>
            <p:nvPr/>
          </p:nvSpPr>
          <p:spPr>
            <a:xfrm>
              <a:off x="313832" y="5900857"/>
              <a:ext cx="1537929" cy="1317775"/>
            </a:xfrm>
            <a:custGeom>
              <a:avLst/>
              <a:gdLst>
                <a:gd name="connsiteX0" fmla="*/ 0 w 1160527"/>
                <a:gd name="connsiteY0" fmla="*/ 0 h 1317775"/>
                <a:gd name="connsiteX1" fmla="*/ 1160527 w 1160527"/>
                <a:gd name="connsiteY1" fmla="*/ 0 h 1317775"/>
                <a:gd name="connsiteX2" fmla="*/ 1160527 w 1160527"/>
                <a:gd name="connsiteY2" fmla="*/ 1317775 h 1317775"/>
                <a:gd name="connsiteX3" fmla="*/ 0 w 1160527"/>
                <a:gd name="connsiteY3" fmla="*/ 1317775 h 1317775"/>
                <a:gd name="connsiteX4" fmla="*/ 0 w 1160527"/>
                <a:gd name="connsiteY4" fmla="*/ 0 h 131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527" h="1317775">
                  <a:moveTo>
                    <a:pt x="0" y="0"/>
                  </a:moveTo>
                  <a:lnTo>
                    <a:pt x="1160527" y="0"/>
                  </a:lnTo>
                  <a:lnTo>
                    <a:pt x="1160527" y="1317775"/>
                  </a:lnTo>
                  <a:lnTo>
                    <a:pt x="0" y="13177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67" tIns="0" rIns="0" bIns="0" numCol="1" spcCol="1270" anchor="t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400" b="0" i="0" u="none" kern="1200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+mn-ea"/>
                  <a:cs typeface="+mn-cs"/>
                </a:rPr>
                <a:t>Planification </a:t>
              </a:r>
              <a:r>
                <a:rPr lang="fr-ca" sz="1400" b="0" i="0" u="none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Verdana"/>
                  <a:cs typeface="Verdana"/>
                </a:rPr>
                <a:t>et </a:t>
              </a:r>
              <a:r>
                <a:rPr lang="fr-ca" sz="1400" b="0" i="0" u="none" kern="1200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+mn-ea"/>
                  <a:cs typeface="+mn-cs"/>
                </a:rPr>
                <a:t>auto-évaluation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8F9E097-9DBC-F3B5-A5CD-71B207B88B0C}"/>
                </a:ext>
              </a:extLst>
            </p:cNvPr>
            <p:cNvSpPr/>
            <p:nvPr/>
          </p:nvSpPr>
          <p:spPr>
            <a:xfrm>
              <a:off x="1333354" y="4467955"/>
              <a:ext cx="318923" cy="31892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590EE4E-9226-2F6D-F1BD-9808D7480BFD}"/>
                </a:ext>
              </a:extLst>
            </p:cNvPr>
            <p:cNvSpPr/>
            <p:nvPr/>
          </p:nvSpPr>
          <p:spPr>
            <a:xfrm>
              <a:off x="1443613" y="4848000"/>
              <a:ext cx="1648725" cy="2328463"/>
            </a:xfrm>
            <a:custGeom>
              <a:avLst/>
              <a:gdLst>
                <a:gd name="connsiteX0" fmla="*/ 0 w 1470592"/>
                <a:gd name="connsiteY0" fmla="*/ 0 h 2319948"/>
                <a:gd name="connsiteX1" fmla="*/ 1470592 w 1470592"/>
                <a:gd name="connsiteY1" fmla="*/ 0 h 2319948"/>
                <a:gd name="connsiteX2" fmla="*/ 1470592 w 1470592"/>
                <a:gd name="connsiteY2" fmla="*/ 2319948 h 2319948"/>
                <a:gd name="connsiteX3" fmla="*/ 0 w 1470592"/>
                <a:gd name="connsiteY3" fmla="*/ 2319948 h 2319948"/>
                <a:gd name="connsiteX4" fmla="*/ 0 w 1470592"/>
                <a:gd name="connsiteY4" fmla="*/ 0 h 2319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0592" h="2319948">
                  <a:moveTo>
                    <a:pt x="0" y="0"/>
                  </a:moveTo>
                  <a:lnTo>
                    <a:pt x="1470592" y="0"/>
                  </a:lnTo>
                  <a:lnTo>
                    <a:pt x="1470592" y="2319948"/>
                  </a:lnTo>
                  <a:lnTo>
                    <a:pt x="0" y="23199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991" tIns="0" rIns="0" bIns="0" numCol="1" spcCol="1270" anchor="t" anchorCtr="0">
              <a:noAutofit/>
            </a:bodyPr>
            <a:lstStyle/>
            <a:p>
              <a:pPr marL="0" lvl="1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fr-ca" sz="1300" b="0" i="0" u="none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Verdana"/>
                  <a:cs typeface="Verdana"/>
                </a:rPr>
                <a:t>Enquête auprès du personnel et des partenaires communautaires</a:t>
              </a:r>
              <a:endParaRPr lang="fr-ca" sz="13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Verdana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BF339A2-2147-9F39-AC71-22B51C57DC08}"/>
                </a:ext>
              </a:extLst>
            </p:cNvPr>
            <p:cNvSpPr/>
            <p:nvPr/>
          </p:nvSpPr>
          <p:spPr>
            <a:xfrm>
              <a:off x="2512230" y="3563396"/>
              <a:ext cx="425231" cy="42523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E3CC67C-9008-19B9-7206-E2746FDD7EAE}"/>
                </a:ext>
              </a:extLst>
            </p:cNvPr>
            <p:cNvSpPr/>
            <p:nvPr/>
          </p:nvSpPr>
          <p:spPr>
            <a:xfrm>
              <a:off x="2632089" y="3889238"/>
              <a:ext cx="1430031" cy="1110677"/>
            </a:xfrm>
            <a:custGeom>
              <a:avLst/>
              <a:gdLst>
                <a:gd name="connsiteX0" fmla="*/ 0 w 1709785"/>
                <a:gd name="connsiteY0" fmla="*/ 0 h 3111720"/>
                <a:gd name="connsiteX1" fmla="*/ 1709785 w 1709785"/>
                <a:gd name="connsiteY1" fmla="*/ 0 h 3111720"/>
                <a:gd name="connsiteX2" fmla="*/ 1709785 w 1709785"/>
                <a:gd name="connsiteY2" fmla="*/ 3111720 h 3111720"/>
                <a:gd name="connsiteX3" fmla="*/ 0 w 1709785"/>
                <a:gd name="connsiteY3" fmla="*/ 3111720 h 3111720"/>
                <a:gd name="connsiteX4" fmla="*/ 0 w 1709785"/>
                <a:gd name="connsiteY4" fmla="*/ 0 h 311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785" h="3111720">
                  <a:moveTo>
                    <a:pt x="0" y="0"/>
                  </a:moveTo>
                  <a:lnTo>
                    <a:pt x="1709785" y="0"/>
                  </a:lnTo>
                  <a:lnTo>
                    <a:pt x="1709785" y="3111720"/>
                  </a:lnTo>
                  <a:lnTo>
                    <a:pt x="0" y="31117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5321" tIns="0" rIns="0" bIns="0" numCol="1" spcCol="1270" anchor="t" anchorCtr="0">
              <a:noAutofit/>
            </a:bodyPr>
            <a:lstStyle/>
            <a:p>
              <a:pPr marL="0" lvl="1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fr-ca" sz="1400" b="0" i="0" u="none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Verdana"/>
                  <a:cs typeface="Verdana"/>
                </a:rPr>
                <a:t>Preuves à fournir avant la visite des lieux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5DBC6C9-8C1C-5F13-6C5C-2EDF57DEF2F6}"/>
                </a:ext>
              </a:extLst>
            </p:cNvPr>
            <p:cNvSpPr/>
            <p:nvPr/>
          </p:nvSpPr>
          <p:spPr>
            <a:xfrm>
              <a:off x="3951422" y="2772918"/>
              <a:ext cx="510520" cy="515053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B96E511-6B26-7A42-78CA-D54BC42077FB}"/>
                </a:ext>
              </a:extLst>
            </p:cNvPr>
            <p:cNvSpPr/>
            <p:nvPr/>
          </p:nvSpPr>
          <p:spPr>
            <a:xfrm>
              <a:off x="3980088" y="3515804"/>
              <a:ext cx="1896245" cy="3611951"/>
            </a:xfrm>
            <a:custGeom>
              <a:avLst/>
              <a:gdLst>
                <a:gd name="connsiteX0" fmla="*/ 0 w 1771798"/>
                <a:gd name="connsiteY0" fmla="*/ 0 h 3709702"/>
                <a:gd name="connsiteX1" fmla="*/ 1771798 w 1771798"/>
                <a:gd name="connsiteY1" fmla="*/ 0 h 3709702"/>
                <a:gd name="connsiteX2" fmla="*/ 1771798 w 1771798"/>
                <a:gd name="connsiteY2" fmla="*/ 3709702 h 3709702"/>
                <a:gd name="connsiteX3" fmla="*/ 0 w 1771798"/>
                <a:gd name="connsiteY3" fmla="*/ 3709702 h 3709702"/>
                <a:gd name="connsiteX4" fmla="*/ 0 w 1771798"/>
                <a:gd name="connsiteY4" fmla="*/ 0 h 370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798" h="3709702">
                  <a:moveTo>
                    <a:pt x="0" y="0"/>
                  </a:moveTo>
                  <a:lnTo>
                    <a:pt x="1771798" y="0"/>
                  </a:lnTo>
                  <a:lnTo>
                    <a:pt x="1771798" y="3709702"/>
                  </a:lnTo>
                  <a:lnTo>
                    <a:pt x="0" y="370970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040" tIns="0" rIns="0" bIns="0" numCol="1" spcCol="1270" anchor="t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400" b="0" i="0" u="none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Verdana"/>
                  <a:cs typeface="Verdana"/>
                </a:rPr>
                <a:t>Observation et entrevues (conseil d’administration, personnel, clients) </a:t>
              </a:r>
              <a:endParaRPr lang="fr-ca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Verdana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1EF4873-0372-B2F6-C36C-4B24D747EE7F}"/>
                </a:ext>
              </a:extLst>
            </p:cNvPr>
            <p:cNvSpPr/>
            <p:nvPr/>
          </p:nvSpPr>
          <p:spPr>
            <a:xfrm>
              <a:off x="5266301" y="2332472"/>
              <a:ext cx="583987" cy="58206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5180A9-0673-E77F-A1F4-A0889DA39107}"/>
                </a:ext>
              </a:extLst>
            </p:cNvPr>
            <p:cNvSpPr/>
            <p:nvPr/>
          </p:nvSpPr>
          <p:spPr>
            <a:xfrm>
              <a:off x="5291778" y="3143496"/>
              <a:ext cx="1472305" cy="4075136"/>
            </a:xfrm>
            <a:custGeom>
              <a:avLst/>
              <a:gdLst>
                <a:gd name="connsiteX0" fmla="*/ 0 w 1771798"/>
                <a:gd name="connsiteY0" fmla="*/ 0 h 4075136"/>
                <a:gd name="connsiteX1" fmla="*/ 1771798 w 1771798"/>
                <a:gd name="connsiteY1" fmla="*/ 0 h 4075136"/>
                <a:gd name="connsiteX2" fmla="*/ 1771798 w 1771798"/>
                <a:gd name="connsiteY2" fmla="*/ 4075136 h 4075136"/>
                <a:gd name="connsiteX3" fmla="*/ 0 w 1771798"/>
                <a:gd name="connsiteY3" fmla="*/ 4075136 h 4075136"/>
                <a:gd name="connsiteX4" fmla="*/ 0 w 1771798"/>
                <a:gd name="connsiteY4" fmla="*/ 0 h 407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798" h="4075136">
                  <a:moveTo>
                    <a:pt x="0" y="0"/>
                  </a:moveTo>
                  <a:lnTo>
                    <a:pt x="1771798" y="0"/>
                  </a:lnTo>
                  <a:lnTo>
                    <a:pt x="1771798" y="4075136"/>
                  </a:lnTo>
                  <a:lnTo>
                    <a:pt x="0" y="407513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70842" tIns="0" rIns="0" bIns="0" numCol="1" spcCol="1270" anchor="t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ca" sz="1400" b="0" i="0" u="none" baseline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Verdana"/>
                  <a:ea typeface="Verdana"/>
                  <a:cs typeface="Verdana"/>
                </a:rPr>
                <a:t>Rapport préliminaire</a:t>
              </a:r>
            </a:p>
          </p:txBody>
        </p:sp>
      </p:grpSp>
      <p:sp>
        <p:nvSpPr>
          <p:cNvPr id="5" name="Title 3">
            <a:extLst>
              <a:ext uri="{FF2B5EF4-FFF2-40B4-BE49-F238E27FC236}">
                <a16:creationId xmlns:a16="http://schemas.microsoft.com/office/drawing/2014/main" id="{D035BAA6-A90E-F8DC-6C9C-3B06FC06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13" y="123877"/>
            <a:ext cx="7546975" cy="876300"/>
          </a:xfrm>
        </p:spPr>
        <p:txBody>
          <a:bodyPr>
            <a:normAutofit/>
          </a:bodyPr>
          <a:lstStyle/>
          <a:p>
            <a:pPr rtl="0">
              <a:defRPr/>
            </a:pPr>
            <a:r>
              <a:rPr lang="fr-ca" b="0" i="0" u="none" baseline="0" dirty="0"/>
              <a:t>Le processus d’agrément</a:t>
            </a:r>
            <a:endParaRPr lang="fr-ca" i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8F77F6-44B8-D833-A30A-54A89C53BB9A}"/>
              </a:ext>
            </a:extLst>
          </p:cNvPr>
          <p:cNvSpPr/>
          <p:nvPr/>
        </p:nvSpPr>
        <p:spPr>
          <a:xfrm>
            <a:off x="7680720" y="1550198"/>
            <a:ext cx="794616" cy="79461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4073CE8-7EE2-0E83-B380-1948C575700A}"/>
              </a:ext>
            </a:extLst>
          </p:cNvPr>
          <p:cNvSpPr/>
          <p:nvPr/>
        </p:nvSpPr>
        <p:spPr>
          <a:xfrm>
            <a:off x="7269684" y="963165"/>
            <a:ext cx="1492088" cy="876300"/>
          </a:xfrm>
          <a:custGeom>
            <a:avLst/>
            <a:gdLst>
              <a:gd name="connsiteX0" fmla="*/ 0 w 1771798"/>
              <a:gd name="connsiteY0" fmla="*/ 0 h 4075136"/>
              <a:gd name="connsiteX1" fmla="*/ 1771798 w 1771798"/>
              <a:gd name="connsiteY1" fmla="*/ 0 h 4075136"/>
              <a:gd name="connsiteX2" fmla="*/ 1771798 w 1771798"/>
              <a:gd name="connsiteY2" fmla="*/ 4075136 h 4075136"/>
              <a:gd name="connsiteX3" fmla="*/ 0 w 1771798"/>
              <a:gd name="connsiteY3" fmla="*/ 4075136 h 4075136"/>
              <a:gd name="connsiteX4" fmla="*/ 0 w 1771798"/>
              <a:gd name="connsiteY4" fmla="*/ 0 h 407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798" h="4075136">
                <a:moveTo>
                  <a:pt x="0" y="0"/>
                </a:moveTo>
                <a:lnTo>
                  <a:pt x="1771798" y="0"/>
                </a:lnTo>
                <a:lnTo>
                  <a:pt x="1771798" y="4075136"/>
                </a:lnTo>
                <a:lnTo>
                  <a:pt x="0" y="40751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842" tIns="0" rIns="0" bIns="0" numCol="1" spcCol="1270" anchor="t" anchorCtr="0">
            <a:noAutofit/>
          </a:bodyPr>
          <a:lstStyle/>
          <a:p>
            <a:pPr marL="0" lvl="0" indent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3C5D5429-0A1B-A531-D995-B31FE73E5F18}"/>
              </a:ext>
            </a:extLst>
          </p:cNvPr>
          <p:cNvSpPr txBox="1">
            <a:spLocks/>
          </p:cNvSpPr>
          <p:nvPr/>
        </p:nvSpPr>
        <p:spPr bwMode="auto">
          <a:xfrm>
            <a:off x="4168414" y="5935384"/>
            <a:ext cx="4912321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15968"/>
                </a:solidFill>
                <a:latin typeface="Trebuchet MS" pitchFamily="34" charset="0"/>
                <a:ea typeface="ＭＳ Ｐゴシック" charset="0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CD2B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CD2B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CD2B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CD2B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 rtl="0">
              <a:defRPr/>
            </a:pPr>
            <a:r>
              <a:rPr lang="fr-ca" sz="1400" b="0" i="1" u="none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Cycle d’agrément de 4 ans avec un bilan en matière de qualité 18 mois suivant l’agrément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C879EE-4427-3671-C701-DD88ECF96850}"/>
              </a:ext>
            </a:extLst>
          </p:cNvPr>
          <p:cNvSpPr/>
          <p:nvPr/>
        </p:nvSpPr>
        <p:spPr>
          <a:xfrm>
            <a:off x="0" y="6750582"/>
            <a:ext cx="9144000" cy="9902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ca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ED46C8E-B90C-639F-ACAC-D2CFA9117006}"/>
              </a:ext>
            </a:extLst>
          </p:cNvPr>
          <p:cNvSpPr/>
          <p:nvPr/>
        </p:nvSpPr>
        <p:spPr>
          <a:xfrm>
            <a:off x="6471729" y="1894593"/>
            <a:ext cx="680516" cy="638164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C0148D9-05C6-78EC-2BF3-FD26781B70A0}"/>
              </a:ext>
            </a:extLst>
          </p:cNvPr>
          <p:cNvSpPr/>
          <p:nvPr/>
        </p:nvSpPr>
        <p:spPr>
          <a:xfrm>
            <a:off x="6436450" y="2793791"/>
            <a:ext cx="1353053" cy="3874951"/>
          </a:xfrm>
          <a:custGeom>
            <a:avLst/>
            <a:gdLst>
              <a:gd name="connsiteX0" fmla="*/ 0 w 1771798"/>
              <a:gd name="connsiteY0" fmla="*/ 0 h 4075136"/>
              <a:gd name="connsiteX1" fmla="*/ 1771798 w 1771798"/>
              <a:gd name="connsiteY1" fmla="*/ 0 h 4075136"/>
              <a:gd name="connsiteX2" fmla="*/ 1771798 w 1771798"/>
              <a:gd name="connsiteY2" fmla="*/ 4075136 h 4075136"/>
              <a:gd name="connsiteX3" fmla="*/ 0 w 1771798"/>
              <a:gd name="connsiteY3" fmla="*/ 4075136 h 4075136"/>
              <a:gd name="connsiteX4" fmla="*/ 0 w 1771798"/>
              <a:gd name="connsiteY4" fmla="*/ 0 h 407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798" h="4075136">
                <a:moveTo>
                  <a:pt x="0" y="0"/>
                </a:moveTo>
                <a:lnTo>
                  <a:pt x="1771798" y="0"/>
                </a:lnTo>
                <a:lnTo>
                  <a:pt x="1771798" y="4075136"/>
                </a:lnTo>
                <a:lnTo>
                  <a:pt x="0" y="40751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842" tIns="0" rIns="0" bIns="0" numCol="1" spcCol="1270" anchor="t" anchorCtr="0">
            <a:noAutofit/>
          </a:bodyPr>
          <a:lstStyle/>
          <a:p>
            <a:pPr marL="0" lvl="0" indent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400" b="0" i="0" u="none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Verdana"/>
                <a:ea typeface="Verdana"/>
                <a:cs typeface="Verdana"/>
              </a:rPr>
              <a:t>Réponse attendue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AD6962D-1517-F495-9A99-D1E03B46E5F7}"/>
              </a:ext>
            </a:extLst>
          </p:cNvPr>
          <p:cNvSpPr/>
          <p:nvPr/>
        </p:nvSpPr>
        <p:spPr>
          <a:xfrm>
            <a:off x="7612654" y="2415947"/>
            <a:ext cx="1492088" cy="3874951"/>
          </a:xfrm>
          <a:custGeom>
            <a:avLst/>
            <a:gdLst>
              <a:gd name="connsiteX0" fmla="*/ 0 w 1771798"/>
              <a:gd name="connsiteY0" fmla="*/ 0 h 4075136"/>
              <a:gd name="connsiteX1" fmla="*/ 1771798 w 1771798"/>
              <a:gd name="connsiteY1" fmla="*/ 0 h 4075136"/>
              <a:gd name="connsiteX2" fmla="*/ 1771798 w 1771798"/>
              <a:gd name="connsiteY2" fmla="*/ 4075136 h 4075136"/>
              <a:gd name="connsiteX3" fmla="*/ 0 w 1771798"/>
              <a:gd name="connsiteY3" fmla="*/ 4075136 h 4075136"/>
              <a:gd name="connsiteX4" fmla="*/ 0 w 1771798"/>
              <a:gd name="connsiteY4" fmla="*/ 0 h 407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798" h="4075136">
                <a:moveTo>
                  <a:pt x="0" y="0"/>
                </a:moveTo>
                <a:lnTo>
                  <a:pt x="1771798" y="0"/>
                </a:lnTo>
                <a:lnTo>
                  <a:pt x="1771798" y="4075136"/>
                </a:lnTo>
                <a:lnTo>
                  <a:pt x="0" y="40751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0842" tIns="0" rIns="0" bIns="0" numCol="1" spcCol="1270" anchor="t" anchorCtr="0">
            <a:noAutofit/>
          </a:bodyPr>
          <a:lstStyle/>
          <a:p>
            <a:pPr algn="l" defTabSz="800100" rtl="0">
              <a:lnSpc>
                <a:spcPct val="90000"/>
              </a:lnSpc>
              <a:spcAft>
                <a:spcPct val="35000"/>
              </a:spcAft>
            </a:pPr>
            <a:r>
              <a:rPr lang="fr-ca" b="1" i="0" u="none" kern="1200" baseline="0" dirty="0">
                <a:solidFill>
                  <a:schemeClr val="accent4">
                    <a:lumMod val="75000"/>
                  </a:schemeClr>
                </a:solidFill>
                <a:latin typeface="Verdana"/>
                <a:ea typeface="+mn-ea"/>
                <a:cs typeface="+mn-cs"/>
              </a:rPr>
              <a:t>Rapport final et décision</a:t>
            </a:r>
          </a:p>
          <a:p>
            <a:pPr marL="0" lvl="0" indent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ca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Verdan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003684-E4F8-E05D-B6B6-A4119C1ECCEB}"/>
              </a:ext>
            </a:extLst>
          </p:cNvPr>
          <p:cNvSpPr txBox="1"/>
          <p:nvPr/>
        </p:nvSpPr>
        <p:spPr>
          <a:xfrm>
            <a:off x="9707" y="5034344"/>
            <a:ext cx="853289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800100" rtl="0">
              <a:lnSpc>
                <a:spcPct val="90000"/>
              </a:lnSpc>
              <a:spcAft>
                <a:spcPct val="35000"/>
              </a:spcAft>
            </a:pPr>
            <a:r>
              <a:rPr lang="fr-ca" sz="1200" b="0" i="0" u="none" kern="1200" baseline="0" dirty="0"/>
              <a:t>18 mois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6A23F8-DF08-3569-E4D8-E784D6D5804E}"/>
              </a:ext>
            </a:extLst>
          </p:cNvPr>
          <p:cNvSpPr txBox="1"/>
          <p:nvPr/>
        </p:nvSpPr>
        <p:spPr>
          <a:xfrm>
            <a:off x="657871" y="3965891"/>
            <a:ext cx="853289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200" b="0" i="0" u="none" baseline="0" dirty="0"/>
              <a:t>4 mois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9B46CA-0151-A993-2FB6-2EE7E1B75D65}"/>
              </a:ext>
            </a:extLst>
          </p:cNvPr>
          <p:cNvSpPr txBox="1"/>
          <p:nvPr/>
        </p:nvSpPr>
        <p:spPr>
          <a:xfrm>
            <a:off x="1944790" y="3005042"/>
            <a:ext cx="848027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200" b="0" i="0" u="none" baseline="0" dirty="0"/>
              <a:t>2 mois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E7364E-D048-A751-FCEA-554596FEA138}"/>
              </a:ext>
            </a:extLst>
          </p:cNvPr>
          <p:cNvSpPr txBox="1"/>
          <p:nvPr/>
        </p:nvSpPr>
        <p:spPr>
          <a:xfrm>
            <a:off x="4869459" y="1764076"/>
            <a:ext cx="794616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200" b="0" i="0" u="none" baseline="0" dirty="0"/>
              <a:t>2 semaines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AC5136-A6EB-17FB-7CCD-4B0D4A80F775}"/>
              </a:ext>
            </a:extLst>
          </p:cNvPr>
          <p:cNvSpPr txBox="1"/>
          <p:nvPr/>
        </p:nvSpPr>
        <p:spPr>
          <a:xfrm>
            <a:off x="6284107" y="1400410"/>
            <a:ext cx="819231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200" b="0" i="0" u="none" baseline="0" dirty="0"/>
              <a:t>8 semaines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D7769F6-7191-D4BB-4F82-F7AD94889E75}"/>
              </a:ext>
            </a:extLst>
          </p:cNvPr>
          <p:cNvSpPr txBox="1"/>
          <p:nvPr/>
        </p:nvSpPr>
        <p:spPr>
          <a:xfrm>
            <a:off x="7634241" y="1141878"/>
            <a:ext cx="877435" cy="25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sz="1200" b="0" i="0" u="none" baseline="0" dirty="0"/>
              <a:t>10 semaines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B34458-C208-D1AF-BC1E-9E6B52A08C4E}"/>
              </a:ext>
            </a:extLst>
          </p:cNvPr>
          <p:cNvSpPr txBox="1"/>
          <p:nvPr/>
        </p:nvSpPr>
        <p:spPr>
          <a:xfrm>
            <a:off x="3138122" y="2187439"/>
            <a:ext cx="1433878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ca" b="1" i="0" u="none" baseline="0" dirty="0">
                <a:solidFill>
                  <a:schemeClr val="accent6">
                    <a:lumMod val="75000"/>
                  </a:schemeClr>
                </a:solidFill>
                <a:latin typeface="+mn-lt"/>
                <a:ea typeface="+mn-lt"/>
                <a:cs typeface="+mn-lt"/>
              </a:rPr>
              <a:t>Visite des lieux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F485737-FAB9-1A86-DE0E-CF19EC4A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78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60CB-64F0-628D-737C-6AB2E7E7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Ressources et mesures de soutien </a:t>
            </a:r>
            <a:br>
              <a:rPr lang="fr-ca" dirty="0"/>
            </a:br>
            <a:r>
              <a:rPr lang="fr-ca" b="0" i="0" u="none" baseline="0" dirty="0"/>
              <a:t>tout au long du processus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2D5B5-4D2A-8D54-12BA-97BA1F47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382" y="1651379"/>
            <a:ext cx="7547235" cy="3894020"/>
          </a:xfrm>
        </p:spPr>
        <p:txBody>
          <a:bodyPr/>
          <a:lstStyle/>
          <a:p>
            <a:pPr algn="l" rtl="0">
              <a:spcAft>
                <a:spcPts val="1800"/>
              </a:spcAft>
            </a:pPr>
            <a:r>
              <a:rPr lang="fr-ca" b="0" i="0" u="none" baseline="0" dirty="0"/>
              <a:t>Équipe de personnel : Spécialiste de l’agrément et coordonnateur(trice) de l’agrément</a:t>
            </a:r>
          </a:p>
          <a:p>
            <a:pPr algn="l" rtl="0">
              <a:spcAft>
                <a:spcPts val="1800"/>
              </a:spcAft>
            </a:pPr>
            <a:r>
              <a:rPr lang="fr-ca" b="0" i="0" u="none" baseline="0" dirty="0"/>
              <a:t>Outil d’auto-évaluation</a:t>
            </a:r>
            <a:r>
              <a:rPr lang="fr-CA" b="0" i="0" u="none" baseline="0" dirty="0"/>
              <a:t> </a:t>
            </a:r>
            <a:endParaRPr lang="fr-ca" b="0" i="0" u="none" baseline="0" dirty="0"/>
          </a:p>
          <a:p>
            <a:pPr algn="l" rtl="0">
              <a:spcAft>
                <a:spcPts val="1800"/>
              </a:spcAft>
            </a:pPr>
            <a:r>
              <a:rPr lang="fr-ca" b="0" i="0" u="none" baseline="0" dirty="0"/>
              <a:t>Base de données GoCCA en ligne</a:t>
            </a:r>
          </a:p>
          <a:p>
            <a:pPr algn="l" rtl="0">
              <a:spcAft>
                <a:spcPts val="1800"/>
              </a:spcAft>
            </a:pPr>
            <a:r>
              <a:rPr lang="fr-ca" b="0" i="0" u="none" baseline="0" dirty="0"/>
              <a:t>Bibliothèque de ressources en ligne d’échantillons de pratiques de pointe</a:t>
            </a:r>
            <a:endParaRPr lang="fr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D2BC7-C1C6-D4E8-ED16-FDA8693E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13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ca" b="0" i="0" u="none" baseline="0" dirty="0"/>
              <a:t>Normes du CCA : le fondement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726" y="1408476"/>
            <a:ext cx="7878892" cy="4136923"/>
          </a:xfrm>
        </p:spPr>
        <p:txBody>
          <a:bodyPr>
            <a:normAutofit/>
          </a:bodyPr>
          <a:lstStyle/>
          <a:p>
            <a:pPr algn="l" rtl="0"/>
            <a:r>
              <a:rPr lang="fr-ca" b="1" i="0" u="none" baseline="0" dirty="0"/>
              <a:t>Fondées sur des données probantes </a:t>
            </a:r>
            <a:r>
              <a:rPr lang="fr-ca" b="0" i="0" u="none" baseline="0" dirty="0"/>
              <a:t>et </a:t>
            </a:r>
            <a:r>
              <a:rPr lang="fr-ca" b="1" i="0" u="none" baseline="0" dirty="0"/>
              <a:t>continuellement mises à jour</a:t>
            </a:r>
          </a:p>
          <a:p>
            <a:pPr algn="l" rtl="0"/>
            <a:r>
              <a:rPr lang="fr-ca" b="1" i="0" u="none" baseline="0" dirty="0"/>
              <a:t>Conçues et révisées avec la contribution </a:t>
            </a:r>
            <a:r>
              <a:rPr lang="fr-ca" b="0" i="0" u="none" baseline="0" dirty="0"/>
              <a:t>d’un large éventail d’experts et d’expériences communautaires</a:t>
            </a:r>
          </a:p>
          <a:p>
            <a:pPr algn="l" rtl="0"/>
            <a:r>
              <a:rPr lang="fr-ca" b="0" i="0" u="none" baseline="0" dirty="0"/>
              <a:t>Fondées sur </a:t>
            </a:r>
            <a:r>
              <a:rPr lang="fr-ca" b="1" i="0" u="none" baseline="0" dirty="0"/>
              <a:t>l’équité sociale et en matière de santé </a:t>
            </a:r>
            <a:r>
              <a:rPr lang="fr-ca" b="0" i="0" u="none" baseline="0" dirty="0"/>
              <a:t>et sur l’élimination des obstacles à l’accès aux services</a:t>
            </a:r>
            <a:r>
              <a:rPr lang="fr-CA" b="0" i="0" u="none" baseline="0" dirty="0"/>
              <a:t> </a:t>
            </a:r>
            <a:endParaRPr lang="fr-ca" b="0" i="0" u="none" baseline="0" dirty="0"/>
          </a:p>
          <a:p>
            <a:pPr algn="l" rtl="0"/>
            <a:r>
              <a:rPr lang="fr-ca" b="1" i="0" u="none" baseline="0" dirty="0"/>
              <a:t>Centrées sur les personnes </a:t>
            </a:r>
            <a:r>
              <a:rPr lang="fr-ca" b="0" i="0" u="none" baseline="0" dirty="0"/>
              <a:t>qui fournissent, reçoivent et sont affectées par vos programmes et services</a:t>
            </a:r>
          </a:p>
          <a:p>
            <a:pPr algn="l" rtl="0"/>
            <a:r>
              <a:rPr lang="fr-ca" b="1" i="0" u="none" baseline="0" dirty="0"/>
              <a:t>Candidature flexible </a:t>
            </a:r>
            <a:r>
              <a:rPr lang="fr-ca" b="0" i="0" u="none" baseline="0" dirty="0"/>
              <a:t>basée sur le profil de votre organisme (prend en compte la taille, la structure et la programmation)</a:t>
            </a:r>
            <a:endParaRPr lang="fr-ca" dirty="0"/>
          </a:p>
          <a:p>
            <a:pPr marL="457200" lvl="1" indent="0" algn="l" rtl="0">
              <a:buNone/>
            </a:pPr>
            <a:endParaRPr lang="fr-ca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84097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ca" b="0" i="0" u="none" baseline="0" dirty="0"/>
              <a:t>Normes du CCA : le fondement (suite)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382" y="1408476"/>
            <a:ext cx="7765755" cy="413692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fr-ca" b="0" i="0" u="none" baseline="0" dirty="0"/>
              <a:t>Les normes soutiennent l’excellence dans la prestation de services grâce aux mesures suivantes :</a:t>
            </a:r>
          </a:p>
          <a:p>
            <a:pPr algn="l" rtl="0"/>
            <a:r>
              <a:rPr lang="fr-ca" b="0" i="0" u="none" baseline="0" dirty="0"/>
              <a:t>Assurer une approche de la prestation de services</a:t>
            </a:r>
            <a:r>
              <a:rPr lang="fr-ca" b="1" i="0" u="none" baseline="0" dirty="0"/>
              <a:t> fondée sur les points forts</a:t>
            </a:r>
          </a:p>
          <a:p>
            <a:pPr algn="l" rtl="0"/>
            <a:r>
              <a:rPr lang="fr-ca" b="0" i="0" u="none" baseline="0" dirty="0"/>
              <a:t>Garantir des services et des lieux de travail </a:t>
            </a:r>
            <a:r>
              <a:rPr lang="fr-ca" b="1" i="0" u="none" baseline="0" dirty="0"/>
              <a:t>sûrs</a:t>
            </a:r>
          </a:p>
          <a:p>
            <a:pPr algn="l" rtl="0"/>
            <a:r>
              <a:rPr lang="fr-ca" b="0" i="0" u="none" baseline="0" dirty="0"/>
              <a:t>Promouvoir une utilisation </a:t>
            </a:r>
            <a:r>
              <a:rPr lang="fr-ca" b="1" i="0" u="none" baseline="0" dirty="0"/>
              <a:t>efficace</a:t>
            </a:r>
            <a:r>
              <a:rPr lang="fr-ca" b="0" i="0" u="none" baseline="0" dirty="0"/>
              <a:t> des ressources pour obtenir des résultats</a:t>
            </a:r>
          </a:p>
          <a:p>
            <a:pPr algn="l" rtl="0"/>
            <a:r>
              <a:rPr lang="fr-ca" b="0" i="0" u="none" baseline="0" dirty="0"/>
              <a:t>Faire preuve d’une volonté d’</a:t>
            </a:r>
            <a:r>
              <a:rPr lang="fr-ca" b="1" i="0" u="none" baseline="0" dirty="0"/>
              <a:t>améliorer les résultats </a:t>
            </a:r>
            <a:r>
              <a:rPr lang="fr-ca" b="0" i="0" u="none" baseline="0" dirty="0"/>
              <a:t>pour les clients</a:t>
            </a:r>
          </a:p>
          <a:p>
            <a:pPr lvl="1" algn="l" rtl="0"/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1579BC6-9E2B-44CF-AB25-1C9BD29B86CA}" type="slidenum">
              <a:rPr/>
              <a:pPr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3952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B1F5-4EB4-36D8-211A-06374F08E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381" y="4672"/>
            <a:ext cx="7547235" cy="875736"/>
          </a:xfrm>
        </p:spPr>
        <p:txBody>
          <a:bodyPr wrap="square" anchor="ctr">
            <a:normAutofit/>
          </a:bodyPr>
          <a:lstStyle/>
          <a:p>
            <a:pPr rtl="0"/>
            <a:r>
              <a:rPr lang="fr-ca" b="0" i="0" u="none" baseline="0" dirty="0"/>
              <a:t>Les modules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442AB-84E1-4291-7DDC-CD123537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8737" y="6356350"/>
            <a:ext cx="488493" cy="365125"/>
          </a:xfrm>
        </p:spPr>
        <p:txBody>
          <a:bodyPr wrap="square" anchor="ctr">
            <a:normAutofit/>
          </a:bodyPr>
          <a:lstStyle/>
          <a:p>
            <a:pPr algn="r" rtl="0">
              <a:spcAft>
                <a:spcPts val="600"/>
              </a:spcAft>
            </a:pPr>
            <a:fld id="{37E9F02A-4113-4113-B6D9-AB64E417C470}" type="slidenum">
              <a:rPr/>
              <a:pPr>
                <a:spcAft>
                  <a:spcPts val="600"/>
                </a:spcAft>
              </a:pPr>
              <a:t>9</a:t>
            </a:fld>
            <a:endParaRPr lang="fr-ca" dirty="0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576203D1-9205-2ABB-7543-1918554E4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683220"/>
              </p:ext>
            </p:extLst>
          </p:nvPr>
        </p:nvGraphicFramePr>
        <p:xfrm>
          <a:off x="148045" y="880408"/>
          <a:ext cx="8995955" cy="539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3427303"/>
      </p:ext>
    </p:extLst>
  </p:cSld>
  <p:clrMapOvr>
    <a:masterClrMapping/>
  </p:clrMapOvr>
</p:sld>
</file>

<file path=ppt/theme/theme1.xml><?xml version="1.0" encoding="utf-8"?>
<a:theme xmlns:a="http://schemas.openxmlformats.org/drawingml/2006/main" name="CCA MASTER PowerPoint Template - 20111025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A Fonts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A Fonts">
      <a:majorFont>
        <a:latin typeface="Trebuchet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9c6fe7ed-14b2-4516-bc2d-043accd0b94b" xsi:nil="true"/>
    <MigrationWizIdSecurityGroups xmlns="9c6fe7ed-14b2-4516-bc2d-043accd0b94b" xsi:nil="true"/>
    <MigrationWizIdPermissionLevels xmlns="9c6fe7ed-14b2-4516-bc2d-043accd0b94b" xsi:nil="true"/>
    <_activity xmlns="9c6fe7ed-14b2-4516-bc2d-043accd0b94b" xsi:nil="true"/>
    <MigrationWizId xmlns="9c6fe7ed-14b2-4516-bc2d-043accd0b94b" xsi:nil="true"/>
    <MigrationWizIdDocumentLibraryPermissions xmlns="9c6fe7ed-14b2-4516-bc2d-043accd0b9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C15AE2059D542A524481BBFC2E18B" ma:contentTypeVersion="19" ma:contentTypeDescription="Create a new document." ma:contentTypeScope="" ma:versionID="7805653f826800c36b54fe1f932a0345">
  <xsd:schema xmlns:xsd="http://www.w3.org/2001/XMLSchema" xmlns:xs="http://www.w3.org/2001/XMLSchema" xmlns:p="http://schemas.microsoft.com/office/2006/metadata/properties" xmlns:ns3="9c6fe7ed-14b2-4516-bc2d-043accd0b94b" xmlns:ns4="336fc78a-3f95-41a4-907b-13469bbe8157" targetNamespace="http://schemas.microsoft.com/office/2006/metadata/properties" ma:root="true" ma:fieldsID="486e8e2095b84a772862420db66f8f0b" ns3:_="" ns4:_="">
    <xsd:import namespace="9c6fe7ed-14b2-4516-bc2d-043accd0b94b"/>
    <xsd:import namespace="336fc78a-3f95-41a4-907b-13469bbe8157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fe7ed-14b2-4516-bc2d-043accd0b94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fc78a-3f95-41a4-907b-13469bbe81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2D6DC-95E8-4877-88B5-1810E11EBF3C}">
  <ds:schemaRefs>
    <ds:schemaRef ds:uri="http://schemas.openxmlformats.org/package/2006/metadata/core-properties"/>
    <ds:schemaRef ds:uri="http://purl.org/dc/elements/1.1/"/>
    <ds:schemaRef ds:uri="336fc78a-3f95-41a4-907b-13469bbe8157"/>
    <ds:schemaRef ds:uri="http://schemas.microsoft.com/office/infopath/2007/PartnerControls"/>
    <ds:schemaRef ds:uri="http://purl.org/dc/terms/"/>
    <ds:schemaRef ds:uri="9c6fe7ed-14b2-4516-bc2d-043accd0b94b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786381-64A2-4EB4-8879-4CCC2C3DC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6fe7ed-14b2-4516-bc2d-043accd0b94b"/>
    <ds:schemaRef ds:uri="336fc78a-3f95-41a4-907b-13469bbe8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2E7EA5-B4A6-46FC-86FD-849A550A7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6246</TotalTime>
  <Words>1603</Words>
  <Application>Microsoft Office PowerPoint</Application>
  <PresentationFormat>On-screen Show (4:3)</PresentationFormat>
  <Paragraphs>259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Source Sans Pro</vt:lpstr>
      <vt:lpstr>Trebuchet MS</vt:lpstr>
      <vt:lpstr>Verdana</vt:lpstr>
      <vt:lpstr>Wingdings</vt:lpstr>
      <vt:lpstr>CCA MASTER PowerPoint Template - 20111025 MASTER</vt:lpstr>
      <vt:lpstr>Centre canadien DE L’AGRÉMENT</vt:lpstr>
      <vt:lpstr>Aperçu de la séance</vt:lpstr>
      <vt:lpstr>Qu’est-ce que le  Centre canadien de l’agrément?</vt:lpstr>
      <vt:lpstr>Approche du CCA</vt:lpstr>
      <vt:lpstr>Le processus d’agrément</vt:lpstr>
      <vt:lpstr>Ressources et mesures de soutien  tout au long du processus</vt:lpstr>
      <vt:lpstr>Normes du CCA : le fondement</vt:lpstr>
      <vt:lpstr>Normes du CCA : le fondement (suite)</vt:lpstr>
      <vt:lpstr>Les modules</vt:lpstr>
      <vt:lpstr>Exemple : Normes en matière de santé mentale des enfants et des jeunes (SMEJ)</vt:lpstr>
      <vt:lpstr>PowerPoint Presentation</vt:lpstr>
      <vt:lpstr>Comment les normes sont-elles structurées? (suite)</vt:lpstr>
      <vt:lpstr>Visite des lieux</vt:lpstr>
      <vt:lpstr>Composition de l’équipe d’examen</vt:lpstr>
      <vt:lpstr>Bilan en matière de qualité</vt:lpstr>
      <vt:lpstr>Barème tarifaire du CCA</vt:lpstr>
      <vt:lpstr>Rôles du conseil d’administration et du personnel</vt:lpstr>
      <vt:lpstr>Conseils de collègues</vt:lpstr>
      <vt:lpstr>Avantages de devenir un(e) évaluateur(trice)</vt:lpstr>
      <vt:lpstr>Autres façons d’être en contact</vt:lpstr>
      <vt:lpstr>Foire aux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Slide</dc:title>
  <dc:creator>aem</dc:creator>
  <cp:lastModifiedBy>Solutions - Multi-Languages Corporation</cp:lastModifiedBy>
  <cp:revision>261</cp:revision>
  <cp:lastPrinted>2023-03-27T13:19:36Z</cp:lastPrinted>
  <dcterms:created xsi:type="dcterms:W3CDTF">2014-04-01T14:42:54Z</dcterms:created>
  <dcterms:modified xsi:type="dcterms:W3CDTF">2023-06-22T21:11:44Z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0x0101007F0C15AE2059D542A524481BBFC2E18B</vt:lpwstr>
  </property>
</Properties>
</file>