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020" y="2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defRPr sz="1100"/>
            </a:pPr>
            <a:endParaRPr/>
          </a:p>
          <a:p>
            <a:pPr>
              <a:defRPr sz="1100"/>
            </a:pPr>
            <a: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Shape 11"/>
          <p:cNvSpPr>
            <a:spLocks noGrp="1"/>
          </p:cNvSpPr>
          <p:nvPr>
            <p:ph type="title"/>
          </p:nvPr>
        </p:nvSpPr>
        <p:spPr>
          <a:xfrm>
            <a:off x="311708" y="744573"/>
            <a:ext cx="8520601" cy="2052603"/>
          </a:xfrm>
          <a:prstGeom prst="rect">
            <a:avLst/>
          </a:prstGeom>
        </p:spPr>
        <p:txBody>
          <a:bodyPr anchor="b"/>
          <a:lstStyle>
            <a:lvl1pPr algn="ctr">
              <a:defRPr sz="5200"/>
            </a:lvl1pPr>
          </a:lstStyle>
          <a:p>
            <a:r>
              <a:t>Click to add title</a:t>
            </a:r>
          </a:p>
        </p:txBody>
      </p:sp>
      <p:sp>
        <p:nvSpPr>
          <p:cNvPr id="12" name="Shape 12"/>
          <p:cNvSpPr>
            <a:spLocks noGrp="1"/>
          </p:cNvSpPr>
          <p:nvPr>
            <p:ph type="body" sz="quarter" idx="1"/>
          </p:nvPr>
        </p:nvSpPr>
        <p:spPr>
          <a:xfrm>
            <a:off x="311698" y="2834125"/>
            <a:ext cx="8520603" cy="792602"/>
          </a:xfrm>
          <a:prstGeom prst="rect">
            <a:avLst/>
          </a:prstGeom>
        </p:spPr>
        <p:txBody>
          <a:bodyPr/>
          <a:lstStyle>
            <a:lvl1pPr marL="228600" indent="-114300" algn="ctr">
              <a:lnSpc>
                <a:spcPct val="100000"/>
              </a:lnSpc>
              <a:buClrTx/>
              <a:buSzTx/>
              <a:buFontTx/>
              <a:buNone/>
              <a:defRPr sz="2800"/>
            </a:lvl1pPr>
          </a:lstStyle>
          <a:p>
            <a:r>
              <a:t>Click to add subtitle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Shape 91"/>
          <p:cNvSpPr>
            <a:spLocks noGrp="1"/>
          </p:cNvSpPr>
          <p:nvPr>
            <p:ph type="title"/>
          </p:nvPr>
        </p:nvSpPr>
        <p:spPr>
          <a:xfrm>
            <a:off x="311698" y="1106125"/>
            <a:ext cx="8520603" cy="1963500"/>
          </a:xfrm>
          <a:prstGeom prst="rect">
            <a:avLst/>
          </a:prstGeom>
        </p:spPr>
        <p:txBody>
          <a:bodyPr anchor="b"/>
          <a:lstStyle>
            <a:lvl1pPr algn="ctr">
              <a:defRPr sz="12000"/>
            </a:lvl1pPr>
          </a:lstStyle>
          <a:p>
            <a:r>
              <a:t>xx%</a:t>
            </a:r>
          </a:p>
        </p:txBody>
      </p:sp>
      <p:sp>
        <p:nvSpPr>
          <p:cNvPr id="92" name="Shape 92"/>
          <p:cNvSpPr>
            <a:spLocks noGrp="1"/>
          </p:cNvSpPr>
          <p:nvPr>
            <p:ph type="body" sz="half" idx="1"/>
          </p:nvPr>
        </p:nvSpPr>
        <p:spPr>
          <a:xfrm>
            <a:off x="311698" y="3152225"/>
            <a:ext cx="8520603" cy="1300800"/>
          </a:xfrm>
          <a:prstGeom prst="rect">
            <a:avLst/>
          </a:prstGeom>
        </p:spPr>
        <p:txBody>
          <a:bodyPr/>
          <a:lstStyle>
            <a:lvl1pPr algn="ctr"/>
          </a:lstStyle>
          <a:p>
            <a:r>
              <a:t>Click to add text</a:t>
            </a:r>
          </a:p>
        </p:txBody>
      </p:sp>
      <p:sp>
        <p:nvSpPr>
          <p:cNvPr id="93" name="Shape 9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07" name="Shape 107"/>
          <p:cNvSpPr>
            <a:spLocks noGrp="1"/>
          </p:cNvSpPr>
          <p:nvPr>
            <p:ph type="title"/>
          </p:nvPr>
        </p:nvSpPr>
        <p:spPr>
          <a:xfrm>
            <a:off x="311698" y="2150848"/>
            <a:ext cx="8520603" cy="841802"/>
          </a:xfrm>
          <a:prstGeom prst="rect">
            <a:avLst/>
          </a:prstGeom>
        </p:spPr>
        <p:txBody>
          <a:bodyPr anchor="ctr"/>
          <a:lstStyle>
            <a:lvl1pPr algn="ctr">
              <a:defRPr sz="3600"/>
            </a:lvl1pPr>
          </a:lstStyle>
          <a:p>
            <a:r>
              <a:t>Title Text</a:t>
            </a:r>
          </a:p>
        </p:txBody>
      </p:sp>
      <p:sp>
        <p:nvSpPr>
          <p:cNvPr id="108" name="Shape 108"/>
          <p:cNvSpPr>
            <a:spLocks noGrp="1"/>
          </p:cNvSpPr>
          <p:nvPr>
            <p:ph type="sldNum" sz="quarter" idx="2"/>
          </p:nvPr>
        </p:nvSpPr>
        <p:spPr>
          <a:xfrm>
            <a:off x="8684347" y="4700820"/>
            <a:ext cx="336812" cy="31839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10000">
              <a:srgbClr val="66D3EE"/>
            </a:gs>
            <a:gs pos="100000">
              <a:srgbClr val="06588E"/>
            </a:gs>
          </a:gsLst>
          <a:lin ang="6120001" scaled="0"/>
        </a:gradFill>
        <a:effectLst/>
      </p:bgPr>
    </p:bg>
    <p:spTree>
      <p:nvGrpSpPr>
        <p:cNvPr id="1" name=""/>
        <p:cNvGrpSpPr/>
        <p:nvPr/>
      </p:nvGrpSpPr>
      <p:grpSpPr>
        <a:xfrm>
          <a:off x="0" y="0"/>
          <a:ext cx="0" cy="0"/>
          <a:chOff x="0" y="0"/>
          <a:chExt cx="0" cy="0"/>
        </a:xfrm>
      </p:grpSpPr>
      <p:grpSp>
        <p:nvGrpSpPr>
          <p:cNvPr id="120" name="Group 120"/>
          <p:cNvGrpSpPr/>
          <p:nvPr/>
        </p:nvGrpSpPr>
        <p:grpSpPr>
          <a:xfrm>
            <a:off x="6905206" y="2222479"/>
            <a:ext cx="2236425" cy="2406690"/>
            <a:chOff x="0" y="-1"/>
            <a:chExt cx="2236423" cy="2406689"/>
          </a:xfrm>
        </p:grpSpPr>
        <p:sp>
          <p:nvSpPr>
            <p:cNvPr id="115" name="Shape 115"/>
            <p:cNvSpPr/>
            <p:nvPr/>
          </p:nvSpPr>
          <p:spPr>
            <a:xfrm flipH="1">
              <a:off x="1551797" y="-2"/>
              <a:ext cx="684626" cy="684623"/>
            </a:xfrm>
            <a:prstGeom prst="line">
              <a:avLst/>
            </a:prstGeom>
            <a:noFill/>
            <a:ln w="3175" cap="rnd">
              <a:solidFill>
                <a:srgbClr val="FFFFFF"/>
              </a:solidFill>
              <a:prstDash val="solid"/>
              <a:round/>
            </a:ln>
            <a:effectLst/>
          </p:spPr>
          <p:txBody>
            <a:bodyPr wrap="square" lIns="45718" tIns="45718" rIns="45718" bIns="45718" numCol="1" anchor="t">
              <a:noAutofit/>
            </a:bodyPr>
            <a:lstStyle/>
            <a:p>
              <a:endParaRPr/>
            </a:p>
          </p:txBody>
        </p:sp>
        <p:sp>
          <p:nvSpPr>
            <p:cNvPr id="116" name="Shape 116"/>
            <p:cNvSpPr/>
            <p:nvPr/>
          </p:nvSpPr>
          <p:spPr>
            <a:xfrm flipH="1">
              <a:off x="-2" y="170262"/>
              <a:ext cx="2236424" cy="2236427"/>
            </a:xfrm>
            <a:prstGeom prst="line">
              <a:avLst/>
            </a:prstGeom>
            <a:noFill/>
            <a:ln w="3175" cap="rnd">
              <a:solidFill>
                <a:srgbClr val="FFFFFF"/>
              </a:solidFill>
              <a:prstDash val="solid"/>
              <a:round/>
            </a:ln>
            <a:effectLst/>
          </p:spPr>
          <p:txBody>
            <a:bodyPr wrap="square" lIns="45718" tIns="45718" rIns="45718" bIns="45718" numCol="1" anchor="t">
              <a:noAutofit/>
            </a:bodyPr>
            <a:lstStyle/>
            <a:p>
              <a:endParaRPr/>
            </a:p>
          </p:txBody>
        </p:sp>
        <p:sp>
          <p:nvSpPr>
            <p:cNvPr id="117" name="Shape 117"/>
            <p:cNvSpPr/>
            <p:nvPr/>
          </p:nvSpPr>
          <p:spPr>
            <a:xfrm flipH="1">
              <a:off x="814004" y="241305"/>
              <a:ext cx="1422418" cy="1422425"/>
            </a:xfrm>
            <a:prstGeom prst="line">
              <a:avLst/>
            </a:prstGeom>
            <a:noFill/>
            <a:ln w="3175" cap="rnd">
              <a:solidFill>
                <a:srgbClr val="FFFFFF"/>
              </a:solidFill>
              <a:prstDash val="solid"/>
              <a:round/>
            </a:ln>
            <a:effectLst/>
          </p:spPr>
          <p:txBody>
            <a:bodyPr wrap="square" lIns="45718" tIns="45718" rIns="45718" bIns="45718" numCol="1" anchor="t">
              <a:noAutofit/>
            </a:bodyPr>
            <a:lstStyle/>
            <a:p>
              <a:endParaRPr/>
            </a:p>
          </p:txBody>
        </p:sp>
        <p:sp>
          <p:nvSpPr>
            <p:cNvPr id="118" name="Shape 118"/>
            <p:cNvSpPr/>
            <p:nvPr/>
          </p:nvSpPr>
          <p:spPr>
            <a:xfrm flipH="1">
              <a:off x="927112" y="125814"/>
              <a:ext cx="1309309" cy="1309314"/>
            </a:xfrm>
            <a:prstGeom prst="line">
              <a:avLst/>
            </a:prstGeom>
            <a:noFill/>
            <a:ln w="12700" cap="rnd">
              <a:solidFill>
                <a:srgbClr val="FFFFFF"/>
              </a:solidFill>
              <a:prstDash val="solid"/>
              <a:round/>
            </a:ln>
            <a:effectLst/>
          </p:spPr>
          <p:txBody>
            <a:bodyPr wrap="square" lIns="45718" tIns="45718" rIns="45718" bIns="45718" numCol="1" anchor="t">
              <a:noAutofit/>
            </a:bodyPr>
            <a:lstStyle/>
            <a:p>
              <a:endParaRPr/>
            </a:p>
          </p:txBody>
        </p:sp>
        <p:sp>
          <p:nvSpPr>
            <p:cNvPr id="119" name="Shape 119"/>
            <p:cNvSpPr/>
            <p:nvPr/>
          </p:nvSpPr>
          <p:spPr>
            <a:xfrm flipH="1">
              <a:off x="1283907" y="539757"/>
              <a:ext cx="952515" cy="952515"/>
            </a:xfrm>
            <a:prstGeom prst="line">
              <a:avLst/>
            </a:prstGeom>
            <a:noFill/>
            <a:ln w="12700" cap="rnd">
              <a:solidFill>
                <a:srgbClr val="FFFFFF"/>
              </a:solidFill>
              <a:prstDash val="solid"/>
              <a:round/>
            </a:ln>
            <a:effectLst/>
          </p:spPr>
          <p:txBody>
            <a:bodyPr wrap="square" lIns="45718" tIns="45718" rIns="45718" bIns="45718" numCol="1" anchor="t">
              <a:noAutofit/>
            </a:bodyPr>
            <a:lstStyle/>
            <a:p>
              <a:endParaRPr/>
            </a:p>
          </p:txBody>
        </p:sp>
      </p:grpSp>
      <p:sp>
        <p:nvSpPr>
          <p:cNvPr id="121" name="Shape 121"/>
          <p:cNvSpPr>
            <a:spLocks noGrp="1"/>
          </p:cNvSpPr>
          <p:nvPr>
            <p:ph type="sldNum" sz="quarter" idx="2"/>
          </p:nvPr>
        </p:nvSpPr>
        <p:spPr>
          <a:xfrm>
            <a:off x="8209970" y="4249425"/>
            <a:ext cx="419117" cy="436877"/>
          </a:xfrm>
          <a:prstGeom prst="rect">
            <a:avLst/>
          </a:prstGeom>
        </p:spPr>
        <p:txBody>
          <a:bodyPr lIns="34287" tIns="34287" rIns="34287" bIns="34287" anchor="b"/>
          <a:lstStyle>
            <a:lvl1pPr defTabSz="342900">
              <a:defRPr sz="2400">
                <a:solidFill>
                  <a:srgbClr val="0A314A"/>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t>Title Text</a:t>
            </a:r>
          </a:p>
        </p:txBody>
      </p:sp>
      <p:sp>
        <p:nvSpPr>
          <p:cNvPr id="129" name="Shape 129"/>
          <p:cNvSpPr>
            <a:spLocks noGrp="1"/>
          </p:cNvSpPr>
          <p:nvPr>
            <p:ph type="sldNum" sz="quarter" idx="2"/>
          </p:nvPr>
        </p:nvSpPr>
        <p:spPr>
          <a:xfrm>
            <a:off x="8684347" y="4700820"/>
            <a:ext cx="336812" cy="31839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Shape 20"/>
          <p:cNvSpPr>
            <a:spLocks noGrp="1"/>
          </p:cNvSpPr>
          <p:nvPr>
            <p:ph type="title"/>
          </p:nvPr>
        </p:nvSpPr>
        <p:spPr>
          <a:xfrm>
            <a:off x="311698" y="2150848"/>
            <a:ext cx="8520603" cy="841802"/>
          </a:xfrm>
          <a:prstGeom prst="rect">
            <a:avLst/>
          </a:prstGeom>
        </p:spPr>
        <p:txBody>
          <a:bodyPr anchor="ctr"/>
          <a:lstStyle>
            <a:lvl1pPr algn="ctr">
              <a:defRPr sz="3600"/>
            </a:lvl1pPr>
          </a:lstStyle>
          <a:p>
            <a:r>
              <a:t>Click to add title</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r>
              <a:t>Click to add title</a:t>
            </a:r>
          </a:p>
        </p:txBody>
      </p:sp>
      <p:sp>
        <p:nvSpPr>
          <p:cNvPr id="29" name="Shape 29"/>
          <p:cNvSpPr>
            <a:spLocks noGrp="1"/>
          </p:cNvSpPr>
          <p:nvPr>
            <p:ph type="body" idx="1"/>
          </p:nvPr>
        </p:nvSpPr>
        <p:spPr>
          <a:prstGeom prst="rect">
            <a:avLst/>
          </a:prstGeom>
        </p:spPr>
        <p:txBody>
          <a:bodyPr/>
          <a:lstStyle/>
          <a:p>
            <a:r>
              <a:t>Click to add text</a:t>
            </a:r>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r>
              <a:t>Click to add title</a:t>
            </a:r>
          </a:p>
        </p:txBody>
      </p:sp>
      <p:sp>
        <p:nvSpPr>
          <p:cNvPr id="38" name="Shape 38"/>
          <p:cNvSpPr>
            <a:spLocks noGrp="1"/>
          </p:cNvSpPr>
          <p:nvPr>
            <p:ph type="body" sz="half" idx="1"/>
          </p:nvPr>
        </p:nvSpPr>
        <p:spPr>
          <a:xfrm>
            <a:off x="311698" y="1152475"/>
            <a:ext cx="3999903" cy="3416400"/>
          </a:xfrm>
          <a:prstGeom prst="rect">
            <a:avLst/>
          </a:prstGeom>
        </p:spPr>
        <p:txBody>
          <a:bodyPr/>
          <a:lstStyle>
            <a:lvl1pPr indent="-317500">
              <a:buSzPts val="1400"/>
              <a:defRPr sz="1400"/>
            </a:lvl1pPr>
          </a:lstStyle>
          <a:p>
            <a:r>
              <a:t>Click to add text</a:t>
            </a:r>
          </a:p>
        </p:txBody>
      </p:sp>
      <p:sp>
        <p:nvSpPr>
          <p:cNvPr id="39" name="Shape 39"/>
          <p:cNvSpPr>
            <a:spLocks noGrp="1"/>
          </p:cNvSpPr>
          <p:nvPr>
            <p:ph type="body" sz="half" idx="13"/>
          </p:nvPr>
        </p:nvSpPr>
        <p:spPr>
          <a:xfrm>
            <a:off x="4832398" y="1152475"/>
            <a:ext cx="3999903" cy="3416400"/>
          </a:xfrm>
          <a:prstGeom prst="rect">
            <a:avLst/>
          </a:prstGeom>
        </p:spPr>
        <p:txBody>
          <a:bodyPr/>
          <a:lstStyle/>
          <a:p>
            <a:endParaRP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Click to add title</a:t>
            </a: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Shape 55"/>
          <p:cNvSpPr>
            <a:spLocks noGrp="1"/>
          </p:cNvSpPr>
          <p:nvPr>
            <p:ph type="title"/>
          </p:nvPr>
        </p:nvSpPr>
        <p:spPr>
          <a:xfrm>
            <a:off x="311698" y="555600"/>
            <a:ext cx="2808003" cy="755700"/>
          </a:xfrm>
          <a:prstGeom prst="rect">
            <a:avLst/>
          </a:prstGeom>
        </p:spPr>
        <p:txBody>
          <a:bodyPr anchor="b"/>
          <a:lstStyle>
            <a:lvl1pPr>
              <a:defRPr sz="2400"/>
            </a:lvl1pPr>
          </a:lstStyle>
          <a:p>
            <a:r>
              <a:t>Click to add title</a:t>
            </a:r>
          </a:p>
        </p:txBody>
      </p:sp>
      <p:sp>
        <p:nvSpPr>
          <p:cNvPr id="56" name="Shape 56"/>
          <p:cNvSpPr>
            <a:spLocks noGrp="1"/>
          </p:cNvSpPr>
          <p:nvPr>
            <p:ph type="body" sz="quarter" idx="1"/>
          </p:nvPr>
        </p:nvSpPr>
        <p:spPr>
          <a:xfrm>
            <a:off x="311698" y="1389598"/>
            <a:ext cx="2808003" cy="3179403"/>
          </a:xfrm>
          <a:prstGeom prst="rect">
            <a:avLst/>
          </a:prstGeom>
        </p:spPr>
        <p:txBody>
          <a:bodyPr/>
          <a:lstStyle>
            <a:lvl1pPr indent="-304800">
              <a:buSzPts val="1200"/>
              <a:defRPr sz="1200"/>
            </a:lvl1pPr>
          </a:lstStyle>
          <a:p>
            <a:r>
              <a:t>Click to add text</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Shape 64"/>
          <p:cNvSpPr>
            <a:spLocks noGrp="1"/>
          </p:cNvSpPr>
          <p:nvPr>
            <p:ph type="title"/>
          </p:nvPr>
        </p:nvSpPr>
        <p:spPr>
          <a:xfrm>
            <a:off x="490250" y="450148"/>
            <a:ext cx="6367801" cy="4090803"/>
          </a:xfrm>
          <a:prstGeom prst="rect">
            <a:avLst/>
          </a:prstGeom>
        </p:spPr>
        <p:txBody>
          <a:bodyPr anchor="ctr"/>
          <a:lstStyle>
            <a:lvl1pPr>
              <a:defRPr sz="4800"/>
            </a:lvl1pPr>
          </a:lstStyle>
          <a:p>
            <a:r>
              <a:t>Click to add title</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Shape 72"/>
          <p:cNvSpPr/>
          <p:nvPr/>
        </p:nvSpPr>
        <p:spPr>
          <a:xfrm>
            <a:off x="4572000" y="-126"/>
            <a:ext cx="4572000" cy="5143503"/>
          </a:xfrm>
          <a:prstGeom prst="rect">
            <a:avLst/>
          </a:prstGeom>
          <a:solidFill>
            <a:srgbClr val="EEEEEE"/>
          </a:solidFill>
          <a:ln w="12700">
            <a:miter lim="400000"/>
          </a:ln>
        </p:spPr>
        <p:txBody>
          <a:bodyPr lIns="45718" tIns="45718" rIns="45718" bIns="45718" anchor="ctr"/>
          <a:lstStyle/>
          <a:p>
            <a:endParaRPr/>
          </a:p>
        </p:txBody>
      </p:sp>
      <p:sp>
        <p:nvSpPr>
          <p:cNvPr id="73" name="Shape 73"/>
          <p:cNvSpPr>
            <a:spLocks noGrp="1"/>
          </p:cNvSpPr>
          <p:nvPr>
            <p:ph type="title"/>
          </p:nvPr>
        </p:nvSpPr>
        <p:spPr>
          <a:xfrm>
            <a:off x="265500" y="1233175"/>
            <a:ext cx="4045200" cy="1482302"/>
          </a:xfrm>
          <a:prstGeom prst="rect">
            <a:avLst/>
          </a:prstGeom>
        </p:spPr>
        <p:txBody>
          <a:bodyPr anchor="b"/>
          <a:lstStyle>
            <a:lvl1pPr algn="ctr">
              <a:defRPr sz="4200"/>
            </a:lvl1pPr>
          </a:lstStyle>
          <a:p>
            <a:r>
              <a:t>Click to add title</a:t>
            </a:r>
          </a:p>
        </p:txBody>
      </p:sp>
      <p:sp>
        <p:nvSpPr>
          <p:cNvPr id="74" name="Shape 74"/>
          <p:cNvSpPr>
            <a:spLocks noGrp="1"/>
          </p:cNvSpPr>
          <p:nvPr>
            <p:ph type="body" sz="quarter" idx="1"/>
          </p:nvPr>
        </p:nvSpPr>
        <p:spPr>
          <a:xfrm>
            <a:off x="265500" y="2803075"/>
            <a:ext cx="4045200" cy="1235101"/>
          </a:xfrm>
          <a:prstGeom prst="rect">
            <a:avLst/>
          </a:prstGeom>
        </p:spPr>
        <p:txBody>
          <a:bodyPr/>
          <a:lstStyle>
            <a:lvl1pPr marL="228600" indent="-114300" algn="ctr">
              <a:lnSpc>
                <a:spcPct val="100000"/>
              </a:lnSpc>
              <a:buClrTx/>
              <a:buSzTx/>
              <a:buFontTx/>
              <a:buNone/>
              <a:defRPr sz="2100"/>
            </a:lvl1pPr>
          </a:lstStyle>
          <a:p>
            <a:r>
              <a:t>Click to add subtitle</a:t>
            </a:r>
          </a:p>
        </p:txBody>
      </p:sp>
      <p:sp>
        <p:nvSpPr>
          <p:cNvPr id="75" name="Shape 75"/>
          <p:cNvSpPr>
            <a:spLocks noGrp="1"/>
          </p:cNvSpPr>
          <p:nvPr>
            <p:ph type="body" sz="half" idx="13"/>
          </p:nvPr>
        </p:nvSpPr>
        <p:spPr>
          <a:xfrm>
            <a:off x="4939500" y="724074"/>
            <a:ext cx="3837000" cy="3695103"/>
          </a:xfrm>
          <a:prstGeom prst="rect">
            <a:avLst/>
          </a:prstGeom>
        </p:spPr>
        <p:txBody>
          <a:bodyPr anchor="ctr"/>
          <a:lstStyle/>
          <a:p>
            <a:endParaRP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Shape 83"/>
          <p:cNvSpPr>
            <a:spLocks noGrp="1"/>
          </p:cNvSpPr>
          <p:nvPr>
            <p:ph type="body" sz="quarter" idx="1"/>
          </p:nvPr>
        </p:nvSpPr>
        <p:spPr>
          <a:xfrm>
            <a:off x="311698" y="4230575"/>
            <a:ext cx="5998804" cy="605102"/>
          </a:xfrm>
          <a:prstGeom prst="rect">
            <a:avLst/>
          </a:prstGeom>
        </p:spPr>
        <p:txBody>
          <a:bodyPr anchor="ctr"/>
          <a:lstStyle>
            <a:lvl1pPr marL="0" indent="228600">
              <a:lnSpc>
                <a:spcPct val="100000"/>
              </a:lnSpc>
              <a:buClrTx/>
              <a:buSzTx/>
              <a:buFontTx/>
              <a:buNone/>
            </a:lvl1pPr>
          </a:lstStyle>
          <a:p>
            <a:r>
              <a:t>Click to add text</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11698" y="445025"/>
            <a:ext cx="8520603" cy="572702"/>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normAutofit/>
          </a:bodyPr>
          <a:lstStyle/>
          <a:p>
            <a:r>
              <a:t>Click to add title</a:t>
            </a:r>
          </a:p>
        </p:txBody>
      </p:sp>
      <p:sp>
        <p:nvSpPr>
          <p:cNvPr id="3" name="Shape 3"/>
          <p:cNvSpPr>
            <a:spLocks noGrp="1"/>
          </p:cNvSpPr>
          <p:nvPr>
            <p:ph type="body" idx="1"/>
          </p:nvPr>
        </p:nvSpPr>
        <p:spPr>
          <a:xfrm>
            <a:off x="311698" y="1152475"/>
            <a:ext cx="8520603" cy="3416400"/>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normAutofit/>
          </a:bodyPr>
          <a:lstStyle/>
          <a:p>
            <a:r>
              <a:t>Click to add text</a:t>
            </a:r>
          </a:p>
        </p:txBody>
      </p:sp>
      <p:sp>
        <p:nvSpPr>
          <p:cNvPr id="4" name="Shape 4"/>
          <p:cNvSpPr>
            <a:spLocks noGrp="1"/>
          </p:cNvSpPr>
          <p:nvPr>
            <p:ph type="sldNum" sz="quarter" idx="2"/>
          </p:nvPr>
        </p:nvSpPr>
        <p:spPr>
          <a:xfrm>
            <a:off x="8684348" y="4700820"/>
            <a:ext cx="336812" cy="318394"/>
          </a:xfrm>
          <a:prstGeom prst="rect">
            <a:avLst/>
          </a:prstGeom>
          <a:ln w="12700">
            <a:miter lim="400000"/>
          </a:ln>
        </p:spPr>
        <p:txBody>
          <a:bodyPr wrap="none" lIns="91423" tIns="91423" rIns="91423" bIns="91423" anchor="ctr">
            <a:spAutoFit/>
          </a:bodyPr>
          <a:lstStyle>
            <a:lvl1pPr algn="r">
              <a:defRPr sz="1000">
                <a:solidFill>
                  <a:srgbClr val="58585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ontinued.com/early-childhood-education/ask-the-experts/what-is-culture-23709"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com/search?as_st=y&amp;tbm=isch&amp;as_q=Canada+map&amp;as_epq=&amp;as_oq=&amp;as_eq=&amp;cr=&amp;as_sitesearch=&amp;safe=images&amp;tbs=sur:fmc"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1.xml"/><Relationship Id="rId4" Type="http://schemas.openxmlformats.org/officeDocument/2006/relationships/hyperlink" Target="https://www.google.com/search?as_st=y&amp;tbm=isch&amp;as_q=child+shadow+&amp;as_epq=&amp;as_oq=&amp;as_eq=&amp;cr=&amp;as_sitesearch=&amp;safe=images&amp;tbs=sur:fmcsur:fmc"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com/search?as_st=y&amp;tbm=isch&amp;as_q=british+Columbia+map&amp;as_epq=&amp;as_oq=&amp;as_eq=&amp;cr=&amp;as_sitesearch=&amp;safe=images&amp;tbs=sur:fmc" TargetMode="External"/><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hyperlink" Target="http://lx.iriss.org.uk/sites/default/files/resources/040.%20Research%20Review%20of%20the%20Memorandum%20of%20Good%20Practice.pdf" TargetMode="Externa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hyperlink" Target="https://www.google.com/search?as_st=y&amp;tbm=isch&amp;as_q=boy+girl+image&amp;as_epq=&amp;as_oq=&amp;as_eq=&amp;cr=&amp;as_sitesearch=&amp;safe=images&amp;tbs=sur:fmc" TargetMode="External"/><Relationship Id="rId2" Type="http://schemas.openxmlformats.org/officeDocument/2006/relationships/hyperlink" Target="https://www.canada.ca/en/indigenous-services-canada/news/2018/11/government-of-canada-with-first-nations-inuit-and-metis-nation-leaders-announce-co-developed-legislation-will-be-introduced-on-indigenous-child-and.html" TargetMode="Externa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www.google.com/search?as_st=y&amp;tbm=isch&amp;as_q=police+officer&amp;as_epq=&amp;as_oq=&amp;as_eq=&amp;cr=&amp;as_sitesearch=&amp;safe=images&amp;tbs=sur:fmc" TargetMode="External"/><Relationship Id="rId2" Type="http://schemas.openxmlformats.org/officeDocument/2006/relationships/hyperlink" Target="https://www.google.com/search?as_st=y&amp;tbm=isch&amp;as_q=support+child&amp;as_epq=&amp;as_oq=&amp;as_eq=&amp;cr=&amp;as_sitesearch=&amp;safe=images&amp;tbs=sur:fmc" TargetMode="External"/><Relationship Id="rId1" Type="http://schemas.openxmlformats.org/officeDocument/2006/relationships/slideLayout" Target="../slideLayouts/slideLayout5.xml"/><Relationship Id="rId4" Type="http://schemas.openxmlformats.org/officeDocument/2006/relationships/hyperlink" Target="https://www.google.com/search?as_st=y&amp;tbm=isch&amp;as_q=youth+street&amp;as_epq=&amp;as_oq=&amp;as_eq=&amp;cr=&amp;as_sitesearch=&amp;safe=images&amp;tbs=sur:fmc"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FCBD3"/>
        </a:solidFill>
        <a:effectLst/>
      </p:bgPr>
    </p:bg>
    <p:spTree>
      <p:nvGrpSpPr>
        <p:cNvPr id="1" name=""/>
        <p:cNvGrpSpPr/>
        <p:nvPr/>
      </p:nvGrpSpPr>
      <p:grpSpPr>
        <a:xfrm>
          <a:off x="0" y="0"/>
          <a:ext cx="0" cy="0"/>
          <a:chOff x="0" y="0"/>
          <a:chExt cx="0" cy="0"/>
        </a:xfrm>
      </p:grpSpPr>
      <p:sp>
        <p:nvSpPr>
          <p:cNvPr id="138" name="Shape 138"/>
          <p:cNvSpPr>
            <a:spLocks noGrp="1"/>
          </p:cNvSpPr>
          <p:nvPr>
            <p:ph type="ctrTitle"/>
          </p:nvPr>
        </p:nvSpPr>
        <p:spPr>
          <a:xfrm>
            <a:off x="824654" y="268472"/>
            <a:ext cx="6725259" cy="3994803"/>
          </a:xfrm>
          <a:prstGeom prst="rect">
            <a:avLst/>
          </a:prstGeom>
        </p:spPr>
        <p:txBody>
          <a:bodyPr>
            <a:normAutofit fontScale="90000"/>
          </a:bodyPr>
          <a:lstStyle/>
          <a:p>
            <a:pPr algn="l" defTabSz="576072">
              <a:defRPr sz="600"/>
            </a:pPr>
            <a:r>
              <a:rPr dirty="0"/>
              <a:t>		 	 	 		</a:t>
            </a:r>
          </a:p>
          <a:p>
            <a:pPr defTabSz="576072">
              <a:defRPr sz="600"/>
            </a:pPr>
            <a:r>
              <a:rPr dirty="0"/>
              <a:t>			</a:t>
            </a:r>
          </a:p>
          <a:p>
            <a:pPr defTabSz="576072">
              <a:defRPr sz="600"/>
            </a:pPr>
            <a:r>
              <a:rPr dirty="0"/>
              <a:t>				</a:t>
            </a:r>
          </a:p>
          <a:p>
            <a:pPr defTabSz="576072">
              <a:defRPr sz="600"/>
            </a:pPr>
            <a:r>
              <a:rPr dirty="0"/>
              <a:t>					</a:t>
            </a:r>
          </a:p>
          <a:p>
            <a:pPr algn="l" defTabSz="576072">
              <a:defRPr sz="1800" b="1"/>
            </a:pPr>
            <a:endParaRPr dirty="0"/>
          </a:p>
          <a:p>
            <a:pPr algn="l" defTabSz="576072">
              <a:defRPr sz="2000">
                <a:latin typeface="Impact"/>
                <a:ea typeface="Impact"/>
                <a:cs typeface="Impact"/>
                <a:sym typeface="Impact"/>
              </a:defRPr>
            </a:pPr>
            <a:endParaRPr dirty="0"/>
          </a:p>
          <a:p>
            <a:pPr algn="l" defTabSz="576072">
              <a:defRPr sz="2000" b="1">
                <a:latin typeface="Bree Serif"/>
                <a:ea typeface="Bree Serif"/>
                <a:cs typeface="Bree Serif"/>
                <a:sym typeface="Bree Serif"/>
              </a:defRPr>
            </a:pPr>
            <a:r>
              <a:rPr dirty="0"/>
              <a:t>                                Cultural Considerations </a:t>
            </a:r>
          </a:p>
          <a:p>
            <a:pPr algn="l" defTabSz="576072">
              <a:defRPr sz="2000" b="1">
                <a:latin typeface="Bree Serif"/>
                <a:ea typeface="Bree Serif"/>
                <a:cs typeface="Bree Serif"/>
                <a:sym typeface="Bree Serif"/>
              </a:defRPr>
            </a:pPr>
            <a:r>
              <a:rPr dirty="0"/>
              <a:t>                 During Children’s Disclosures of Abuse</a:t>
            </a:r>
          </a:p>
          <a:p>
            <a:pPr algn="l" defTabSz="576072">
              <a:defRPr sz="2000" b="1">
                <a:latin typeface="Bree Serif"/>
                <a:ea typeface="Bree Serif"/>
                <a:cs typeface="Bree Serif"/>
                <a:sym typeface="Bree Serif"/>
              </a:defRPr>
            </a:pPr>
            <a:r>
              <a:rPr dirty="0"/>
              <a:t>                                                      for</a:t>
            </a:r>
          </a:p>
          <a:p>
            <a:pPr algn="l" defTabSz="576072">
              <a:defRPr sz="2000" b="1">
                <a:latin typeface="Bree Serif"/>
                <a:ea typeface="Bree Serif"/>
                <a:cs typeface="Bree Serif"/>
                <a:sym typeface="Bree Serif"/>
              </a:defRPr>
            </a:pPr>
            <a:r>
              <a:rPr dirty="0"/>
              <a:t>                      2023 National CAC/CYAC Meeting	</a:t>
            </a:r>
          </a:p>
          <a:p>
            <a:pPr algn="l" defTabSz="576072">
              <a:defRPr sz="2000" b="1">
                <a:latin typeface="Bree Serif"/>
                <a:ea typeface="Bree Serif"/>
                <a:cs typeface="Bree Serif"/>
                <a:sym typeface="Bree Serif"/>
              </a:defRPr>
            </a:pPr>
            <a:r>
              <a:rPr dirty="0"/>
              <a:t>                                       March 8 &amp; 9, 2023				</a:t>
            </a:r>
            <a:endParaRPr sz="600" dirty="0"/>
          </a:p>
          <a:p>
            <a:pPr defTabSz="576072">
              <a:defRPr sz="600"/>
            </a:pPr>
            <a:r>
              <a:rPr dirty="0"/>
              <a:t>				</a:t>
            </a:r>
          </a:p>
          <a:p>
            <a:pPr defTabSz="576072">
              <a:defRPr sz="600"/>
            </a:pPr>
            <a:r>
              <a:rPr dirty="0"/>
              <a:t>			</a:t>
            </a:r>
          </a:p>
          <a:p>
            <a:pPr defTabSz="576072">
              <a:defRPr sz="600"/>
            </a:pPr>
            <a:r>
              <a:rPr dirty="0"/>
              <a:t>               		</a:t>
            </a:r>
          </a:p>
          <a:p>
            <a:pPr defTabSz="576072">
              <a:defRPr sz="600"/>
            </a:pPr>
            <a:endParaRPr dirty="0"/>
          </a:p>
          <a:p>
            <a:pPr defTabSz="576072">
              <a:defRPr sz="600"/>
            </a:pPr>
            <a:endParaRPr dirty="0"/>
          </a:p>
          <a:p>
            <a:pPr defTabSz="576072">
              <a:defRPr sz="1000"/>
            </a:pPr>
            <a:r>
              <a:rPr dirty="0"/>
              <a:t>​ </a:t>
            </a:r>
          </a:p>
          <a:p>
            <a:pPr defTabSz="576072">
              <a:defRPr sz="1000"/>
            </a:pPr>
            <a:endParaRPr dirty="0"/>
          </a:p>
          <a:p>
            <a:pPr defTabSz="576072">
              <a:defRPr sz="600"/>
            </a:pPr>
            <a:r>
              <a:rPr dirty="0"/>
              <a:t>					</a:t>
            </a:r>
          </a:p>
          <a:p>
            <a:pPr defTabSz="576072">
              <a:defRPr sz="600"/>
            </a:pPr>
            <a:r>
              <a:rPr dirty="0"/>
              <a:t>				</a:t>
            </a:r>
          </a:p>
          <a:p>
            <a:pPr defTabSz="576072">
              <a:defRPr sz="600"/>
            </a:pPr>
            <a:r>
              <a:rPr dirty="0"/>
              <a:t>			</a:t>
            </a:r>
          </a:p>
          <a:p>
            <a:pPr defTabSz="576072">
              <a:defRPr sz="600"/>
            </a:pPr>
            <a:r>
              <a:rPr dirty="0"/>
              <a:t>		</a:t>
            </a:r>
          </a:p>
        </p:txBody>
      </p:sp>
      <p:sp>
        <p:nvSpPr>
          <p:cNvPr id="139" name="Shape 139"/>
          <p:cNvSpPr>
            <a:spLocks noGrp="1"/>
          </p:cNvSpPr>
          <p:nvPr>
            <p:ph type="sldNum" sz="quarter" idx="4294967295"/>
          </p:nvPr>
        </p:nvSpPr>
        <p:spPr>
          <a:xfrm>
            <a:off x="8803368" y="4710552"/>
            <a:ext cx="266180" cy="31839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sp>
        <p:nvSpPr>
          <p:cNvPr id="140" name="Shape 140"/>
          <p:cNvSpPr/>
          <p:nvPr/>
        </p:nvSpPr>
        <p:spPr>
          <a:xfrm>
            <a:off x="1554786" y="3691401"/>
            <a:ext cx="8308956" cy="1605249"/>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defRPr sz="1600"/>
            </a:pPr>
            <a:endParaRPr/>
          </a:p>
          <a:p>
            <a:endParaRPr sz="1600"/>
          </a:p>
          <a:p>
            <a:r>
              <a:t>               </a:t>
            </a:r>
            <a:r>
              <a:rPr sz="1200">
                <a:latin typeface="Impact"/>
                <a:ea typeface="Impact"/>
                <a:cs typeface="Impact"/>
                <a:sym typeface="Impact"/>
              </a:rPr>
              <a:t>                                         By : Tara Ettinger, Doctoral work</a:t>
            </a:r>
          </a:p>
          <a:p>
            <a:pPr>
              <a:defRPr sz="1200">
                <a:latin typeface="Impact"/>
                <a:ea typeface="Impact"/>
                <a:cs typeface="Impact"/>
                <a:sym typeface="Impact"/>
              </a:defRPr>
            </a:pPr>
            <a:r>
              <a:t>   (Cultural considerations in working with Indigenous children and youth during investigations)</a:t>
            </a:r>
          </a:p>
          <a:p>
            <a:pPr>
              <a:defRPr sz="1200">
                <a:latin typeface="Impact"/>
                <a:ea typeface="Impact"/>
                <a:cs typeface="Impact"/>
                <a:sym typeface="Impact"/>
              </a:defRPr>
            </a:pPr>
            <a:r>
              <a:t>                                                                             UBC, Okanagan Campus</a:t>
            </a:r>
          </a:p>
          <a:p>
            <a:pPr>
              <a:defRPr sz="1200">
                <a:latin typeface="Impact"/>
                <a:ea typeface="Impact"/>
                <a:cs typeface="Impact"/>
                <a:sym typeface="Impact"/>
              </a:defRPr>
            </a:pPr>
            <a:r>
              <a:t>                                                                      Funded &amp; Supported by SSHRC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4572348" y="-102863"/>
            <a:ext cx="4488303" cy="1536112"/>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defRPr sz="1100"/>
            </a:pPr>
            <a:r>
              <a:t>		 	 	 		</a:t>
            </a:r>
          </a:p>
          <a:p>
            <a:pPr>
              <a:defRPr b="1" i="1"/>
            </a:pPr>
            <a:r>
              <a:t>    		</a:t>
            </a:r>
            <a:r>
              <a:rPr sz="1900" b="0" i="0">
                <a:latin typeface="Impact"/>
                <a:ea typeface="Impact"/>
                <a:cs typeface="Impact"/>
                <a:sym typeface="Impact"/>
              </a:rPr>
              <a:t>Forensic Interviewer	</a:t>
            </a:r>
            <a:r>
              <a:t>		</a:t>
            </a:r>
            <a:endParaRPr sz="1100"/>
          </a:p>
          <a:p>
            <a:pPr>
              <a:defRPr sz="1100"/>
            </a:pPr>
            <a:r>
              <a:t>				</a:t>
            </a:r>
          </a:p>
          <a:p>
            <a:pPr>
              <a:defRPr sz="1100"/>
            </a:pPr>
            <a:r>
              <a:t>			</a:t>
            </a:r>
          </a:p>
          <a:p>
            <a:pPr>
              <a:defRPr sz="1100"/>
            </a:pPr>
            <a:r>
              <a:t>		</a:t>
            </a:r>
          </a:p>
        </p:txBody>
      </p:sp>
      <p:grpSp>
        <p:nvGrpSpPr>
          <p:cNvPr id="210" name="Group 210"/>
          <p:cNvGrpSpPr/>
          <p:nvPr/>
        </p:nvGrpSpPr>
        <p:grpSpPr>
          <a:xfrm>
            <a:off x="783024" y="941099"/>
            <a:ext cx="822904" cy="822903"/>
            <a:chOff x="0" y="0"/>
            <a:chExt cx="822902" cy="822902"/>
          </a:xfrm>
        </p:grpSpPr>
        <p:sp>
          <p:nvSpPr>
            <p:cNvPr id="207" name="Shape 207"/>
            <p:cNvSpPr/>
            <p:nvPr/>
          </p:nvSpPr>
          <p:spPr>
            <a:xfrm>
              <a:off x="0" y="-1"/>
              <a:ext cx="822902" cy="822903"/>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208" name="Shape 208"/>
            <p:cNvSpPr/>
            <p:nvPr/>
          </p:nvSpPr>
          <p:spPr>
            <a:xfrm>
              <a:off x="236774"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209" name="Shape 209"/>
            <p:cNvSpPr/>
            <p:nvPr/>
          </p:nvSpPr>
          <p:spPr>
            <a:xfrm>
              <a:off x="-1" y="-1"/>
              <a:ext cx="822904" cy="822902"/>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211" name="Shape 211"/>
          <p:cNvSpPr/>
          <p:nvPr/>
        </p:nvSpPr>
        <p:spPr>
          <a:xfrm>
            <a:off x="308649" y="232773"/>
            <a:ext cx="6295203" cy="474948"/>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r>
              <a:t>          </a:t>
            </a:r>
            <a:r>
              <a:rPr sz="1900">
                <a:latin typeface="Impact"/>
                <a:ea typeface="Impact"/>
                <a:cs typeface="Impact"/>
                <a:sym typeface="Impact"/>
              </a:rPr>
              <a:t> Child </a:t>
            </a:r>
          </a:p>
        </p:txBody>
      </p:sp>
      <p:sp>
        <p:nvSpPr>
          <p:cNvPr id="212" name="Shape 212"/>
          <p:cNvSpPr/>
          <p:nvPr/>
        </p:nvSpPr>
        <p:spPr>
          <a:xfrm>
            <a:off x="417841" y="3221325"/>
            <a:ext cx="8917918" cy="474949"/>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lvl1pPr>
              <a:defRPr sz="1900">
                <a:latin typeface="Impact"/>
                <a:ea typeface="Impact"/>
                <a:cs typeface="Impact"/>
                <a:sym typeface="Impact"/>
              </a:defRPr>
            </a:lvl1pPr>
          </a:lstStyle>
          <a:p>
            <a:r>
              <a:t>Many situations for children/youth can create barriers for formal disclosures </a:t>
            </a:r>
          </a:p>
        </p:txBody>
      </p:sp>
      <p:sp>
        <p:nvSpPr>
          <p:cNvPr id="213" name="Shape 213"/>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214" name="Shape 214"/>
          <p:cNvSpPr/>
          <p:nvPr/>
        </p:nvSpPr>
        <p:spPr>
          <a:xfrm>
            <a:off x="6972300" y="717550"/>
            <a:ext cx="1270000" cy="1270000"/>
          </a:xfrm>
          <a:prstGeom prst="ellipse">
            <a:avLst/>
          </a:prstGeom>
          <a:solidFill>
            <a:srgbClr val="BBC7CD"/>
          </a:solidFill>
          <a:ln w="12700">
            <a:solidFill>
              <a:srgbClr val="000000"/>
            </a:solidFill>
            <a:miter lim="400000"/>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defRPr>
            </a:pPr>
            <a:endParaRPr/>
          </a:p>
        </p:txBody>
      </p:sp>
      <p:sp>
        <p:nvSpPr>
          <p:cNvPr id="215" name="Shape 215"/>
          <p:cNvSpPr/>
          <p:nvPr/>
        </p:nvSpPr>
        <p:spPr>
          <a:xfrm>
            <a:off x="7315199" y="1028650"/>
            <a:ext cx="129808" cy="133401"/>
          </a:xfrm>
          <a:prstGeom prst="ellipse">
            <a:avLst/>
          </a:prstGeom>
          <a:solidFill>
            <a:srgbClr val="FFFFFF"/>
          </a:solidFill>
          <a:ln w="25400">
            <a:solidFill>
              <a:schemeClr val="accent3">
                <a:satOff val="-2341"/>
                <a:lumOff val="-10823"/>
              </a:schemeClr>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216" name="Shape 216"/>
          <p:cNvSpPr/>
          <p:nvPr/>
        </p:nvSpPr>
        <p:spPr>
          <a:xfrm>
            <a:off x="7075668" y="1352550"/>
            <a:ext cx="531632" cy="393891"/>
          </a:xfrm>
          <a:custGeom>
            <a:avLst/>
            <a:gdLst/>
            <a:ahLst/>
            <a:cxnLst>
              <a:cxn ang="0">
                <a:pos x="wd2" y="hd2"/>
              </a:cxn>
              <a:cxn ang="5400000">
                <a:pos x="wd2" y="hd2"/>
              </a:cxn>
              <a:cxn ang="10800000">
                <a:pos x="wd2" y="hd2"/>
              </a:cxn>
              <a:cxn ang="16200000">
                <a:pos x="wd2" y="hd2"/>
              </a:cxn>
            </a:cxnLst>
            <a:rect l="0" t="0" r="r" b="b"/>
            <a:pathLst>
              <a:path w="21600" h="18182" extrusionOk="0">
                <a:moveTo>
                  <a:pt x="21600" y="0"/>
                </a:moveTo>
                <a:cubicBezTo>
                  <a:pt x="9121" y="16239"/>
                  <a:pt x="1921" y="21600"/>
                  <a:pt x="0" y="16084"/>
                </a:cubicBezTo>
              </a:path>
            </a:pathLst>
          </a:custGeom>
          <a:ln w="25400">
            <a:solidFill>
              <a:srgbClr val="000000"/>
            </a:solidFill>
          </a:ln>
          <a:effectLst>
            <a:outerShdw blurRad="38100" dist="20000" dir="5400000" rotWithShape="0">
              <a:srgbClr val="000000">
                <a:alpha val="38000"/>
              </a:srgbClr>
            </a:outerShdw>
          </a:effectLst>
        </p:spPr>
        <p:txBody>
          <a:bodyPr lIns="45718" tIns="45718" rIns="45718" bIns="45718"/>
          <a:lstStyle/>
          <a:p>
            <a:endParaRPr/>
          </a:p>
        </p:txBody>
      </p:sp>
      <p:sp>
        <p:nvSpPr>
          <p:cNvPr id="217" name="Shape 217"/>
          <p:cNvSpPr/>
          <p:nvPr/>
        </p:nvSpPr>
        <p:spPr>
          <a:xfrm>
            <a:off x="6795017" y="1285850"/>
            <a:ext cx="240783" cy="133400"/>
          </a:xfrm>
          <a:prstGeom prst="ellipse">
            <a:avLst/>
          </a:prstGeom>
          <a:solidFill>
            <a:srgbClr val="BBC7CD"/>
          </a:solidFill>
          <a:ln w="25400">
            <a:solidFill>
              <a:schemeClr val="accent3">
                <a:satOff val="-2341"/>
                <a:lumOff val="-10823"/>
              </a:schemeClr>
            </a:solidFill>
          </a:ln>
          <a:effectLst>
            <a:outerShdw blurRad="38100" dist="23000" dir="5400000" rotWithShape="0">
              <a:srgbClr val="000000">
                <a:alpha val="35000"/>
              </a:srgbClr>
            </a:outerShdw>
          </a:effectLst>
        </p:spPr>
        <p:txBody>
          <a:bodyPr lIns="45718" tIns="45718" rIns="45718" bIns="45718" anchor="ctr"/>
          <a:lstStyle/>
          <a:p>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p:nvPr/>
        </p:nvSpPr>
        <p:spPr>
          <a:xfrm>
            <a:off x="4734759" y="62237"/>
            <a:ext cx="4488301" cy="1536112"/>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defRPr sz="1100"/>
            </a:pPr>
            <a:r>
              <a:t>		 	 	 		</a:t>
            </a:r>
          </a:p>
          <a:p>
            <a:pPr>
              <a:defRPr b="1" i="1"/>
            </a:pPr>
            <a:r>
              <a:t>    		</a:t>
            </a:r>
            <a:r>
              <a:rPr sz="1900" b="0" i="0">
                <a:latin typeface="Impact"/>
                <a:ea typeface="Impact"/>
                <a:cs typeface="Impact"/>
                <a:sym typeface="Impact"/>
              </a:rPr>
              <a:t>Forensic Interviewer	</a:t>
            </a:r>
            <a:r>
              <a:t>		</a:t>
            </a:r>
            <a:endParaRPr sz="1100"/>
          </a:p>
          <a:p>
            <a:pPr>
              <a:defRPr sz="1100"/>
            </a:pPr>
            <a:r>
              <a:t>				</a:t>
            </a:r>
          </a:p>
          <a:p>
            <a:pPr>
              <a:defRPr sz="1100"/>
            </a:pPr>
            <a:r>
              <a:t>			</a:t>
            </a:r>
          </a:p>
          <a:p>
            <a:pPr>
              <a:defRPr sz="1100"/>
            </a:pPr>
            <a:r>
              <a:t>		</a:t>
            </a:r>
          </a:p>
        </p:txBody>
      </p:sp>
      <p:grpSp>
        <p:nvGrpSpPr>
          <p:cNvPr id="223" name="Group 223"/>
          <p:cNvGrpSpPr/>
          <p:nvPr/>
        </p:nvGrpSpPr>
        <p:grpSpPr>
          <a:xfrm>
            <a:off x="744924" y="1511545"/>
            <a:ext cx="822904" cy="822904"/>
            <a:chOff x="0" y="0"/>
            <a:chExt cx="822902" cy="822902"/>
          </a:xfrm>
        </p:grpSpPr>
        <p:sp>
          <p:nvSpPr>
            <p:cNvPr id="220" name="Shape 220"/>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221" name="Shape 221"/>
            <p:cNvSpPr/>
            <p:nvPr/>
          </p:nvSpPr>
          <p:spPr>
            <a:xfrm>
              <a:off x="236773"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222" name="Shape 222"/>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224" name="Shape 224"/>
          <p:cNvSpPr/>
          <p:nvPr/>
        </p:nvSpPr>
        <p:spPr>
          <a:xfrm>
            <a:off x="283249" y="370275"/>
            <a:ext cx="6295203" cy="474949"/>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r>
              <a:t>          </a:t>
            </a:r>
            <a:r>
              <a:rPr sz="1900">
                <a:latin typeface="Impact"/>
                <a:ea typeface="Impact"/>
                <a:cs typeface="Impact"/>
                <a:sym typeface="Impact"/>
              </a:rPr>
              <a:t> Child </a:t>
            </a:r>
          </a:p>
        </p:txBody>
      </p:sp>
      <p:sp>
        <p:nvSpPr>
          <p:cNvPr id="225" name="Shape 225"/>
          <p:cNvSpPr/>
          <p:nvPr/>
        </p:nvSpPr>
        <p:spPr>
          <a:xfrm>
            <a:off x="1761800" y="2470673"/>
            <a:ext cx="1276872" cy="921934"/>
          </a:xfrm>
          <a:prstGeom prst="line">
            <a:avLst/>
          </a:prstGeom>
          <a:ln>
            <a:solidFill>
              <a:srgbClr val="585858"/>
            </a:solidFill>
          </a:ln>
        </p:spPr>
        <p:txBody>
          <a:bodyPr lIns="45718" tIns="45718" rIns="45718" bIns="45718"/>
          <a:lstStyle/>
          <a:p>
            <a:endParaRPr/>
          </a:p>
        </p:txBody>
      </p:sp>
      <p:sp>
        <p:nvSpPr>
          <p:cNvPr id="226" name="Shape 226"/>
          <p:cNvSpPr>
            <a:spLocks noGrp="1"/>
          </p:cNvSpPr>
          <p:nvPr>
            <p:ph type="sldNum" sz="quarter" idx="4294967295"/>
          </p:nvPr>
        </p:nvSpPr>
        <p:spPr>
          <a:xfrm>
            <a:off x="8693770" y="4700818"/>
            <a:ext cx="327386"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227" name="Shape 227"/>
          <p:cNvSpPr/>
          <p:nvPr/>
        </p:nvSpPr>
        <p:spPr>
          <a:xfrm flipV="1">
            <a:off x="1837999" y="1690117"/>
            <a:ext cx="1636539" cy="159954"/>
          </a:xfrm>
          <a:prstGeom prst="line">
            <a:avLst/>
          </a:prstGeom>
          <a:ln>
            <a:solidFill>
              <a:srgbClr val="585858"/>
            </a:solidFill>
          </a:ln>
        </p:spPr>
        <p:txBody>
          <a:bodyPr lIns="45718" tIns="45718" rIns="45718" bIns="45718"/>
          <a:lstStyle/>
          <a:p>
            <a:endParaRPr/>
          </a:p>
        </p:txBody>
      </p:sp>
      <p:sp>
        <p:nvSpPr>
          <p:cNvPr id="228" name="Shape 228"/>
          <p:cNvSpPr/>
          <p:nvPr/>
        </p:nvSpPr>
        <p:spPr>
          <a:xfrm>
            <a:off x="7010400" y="1287995"/>
            <a:ext cx="1270000" cy="1270004"/>
          </a:xfrm>
          <a:prstGeom prst="ellipse">
            <a:avLst/>
          </a:prstGeom>
          <a:solidFill>
            <a:srgbClr val="BBC7CD"/>
          </a:solidFill>
          <a:ln w="12700">
            <a:solidFill>
              <a:srgbClr val="000000"/>
            </a:solidFill>
            <a:miter lim="400000"/>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defRPr>
            </a:pPr>
            <a:endParaRPr/>
          </a:p>
        </p:txBody>
      </p:sp>
      <p:sp>
        <p:nvSpPr>
          <p:cNvPr id="229" name="Shape 229"/>
          <p:cNvSpPr/>
          <p:nvPr/>
        </p:nvSpPr>
        <p:spPr>
          <a:xfrm>
            <a:off x="7365999" y="1566465"/>
            <a:ext cx="129808" cy="133403"/>
          </a:xfrm>
          <a:prstGeom prst="ellipse">
            <a:avLst/>
          </a:prstGeom>
          <a:solidFill>
            <a:srgbClr val="FFFFFF"/>
          </a:solidFill>
          <a:ln w="25400">
            <a:solidFill>
              <a:schemeClr val="accent3">
                <a:satOff val="-2341"/>
                <a:lumOff val="-10823"/>
              </a:schemeClr>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230" name="Shape 230"/>
          <p:cNvSpPr/>
          <p:nvPr/>
        </p:nvSpPr>
        <p:spPr>
          <a:xfrm>
            <a:off x="7161741" y="1922995"/>
            <a:ext cx="483660" cy="401207"/>
          </a:xfrm>
          <a:custGeom>
            <a:avLst/>
            <a:gdLst/>
            <a:ahLst/>
            <a:cxnLst>
              <a:cxn ang="0">
                <a:pos x="wd2" y="hd2"/>
              </a:cxn>
              <a:cxn ang="5400000">
                <a:pos x="wd2" y="hd2"/>
              </a:cxn>
              <a:cxn ang="10800000">
                <a:pos x="wd2" y="hd2"/>
              </a:cxn>
              <a:cxn ang="16200000">
                <a:pos x="wd2" y="hd2"/>
              </a:cxn>
            </a:cxnLst>
            <a:rect l="0" t="0" r="r" b="b"/>
            <a:pathLst>
              <a:path w="21600" h="18273" extrusionOk="0">
                <a:moveTo>
                  <a:pt x="21600" y="0"/>
                </a:moveTo>
                <a:cubicBezTo>
                  <a:pt x="9664" y="16158"/>
                  <a:pt x="2464" y="21600"/>
                  <a:pt x="0" y="16327"/>
                </a:cubicBezTo>
              </a:path>
            </a:pathLst>
          </a:custGeom>
          <a:ln w="25400">
            <a:solidFill>
              <a:srgbClr val="000000"/>
            </a:solidFill>
          </a:ln>
          <a:effectLst>
            <a:outerShdw blurRad="38100" dist="20000" dir="5400000" rotWithShape="0">
              <a:srgbClr val="000000">
                <a:alpha val="38000"/>
              </a:srgbClr>
            </a:outerShdw>
          </a:effectLst>
        </p:spPr>
        <p:txBody>
          <a:bodyPr lIns="45718" tIns="45718" rIns="45718" bIns="45718"/>
          <a:lstStyle/>
          <a:p>
            <a:endParaRPr/>
          </a:p>
        </p:txBody>
      </p:sp>
      <p:sp>
        <p:nvSpPr>
          <p:cNvPr id="231" name="Shape 231"/>
          <p:cNvSpPr/>
          <p:nvPr/>
        </p:nvSpPr>
        <p:spPr>
          <a:xfrm>
            <a:off x="6858517" y="1856295"/>
            <a:ext cx="240783" cy="133403"/>
          </a:xfrm>
          <a:prstGeom prst="ellipse">
            <a:avLst/>
          </a:prstGeom>
          <a:solidFill>
            <a:srgbClr val="BBC7CD"/>
          </a:solidFill>
          <a:ln w="25400">
            <a:solidFill>
              <a:schemeClr val="accent3">
                <a:satOff val="-2341"/>
                <a:lumOff val="-10823"/>
              </a:schemeClr>
            </a:solidFill>
          </a:ln>
          <a:effectLst>
            <a:outerShdw blurRad="38100" dist="23000" dir="5400000" rotWithShape="0">
              <a:srgbClr val="000000">
                <a:alpha val="35000"/>
              </a:srgbClr>
            </a:outerShdw>
          </a:effectLst>
        </p:spPr>
        <p:txBody>
          <a:bodyPr lIns="45718" tIns="45718" rIns="45718" bIns="45718" anchor="ctr"/>
          <a:lstStyle/>
          <a:p>
            <a:endParaRPr/>
          </a:p>
        </p:txBody>
      </p:sp>
      <p:grpSp>
        <p:nvGrpSpPr>
          <p:cNvPr id="234" name="Group 234"/>
          <p:cNvGrpSpPr/>
          <p:nvPr/>
        </p:nvGrpSpPr>
        <p:grpSpPr>
          <a:xfrm>
            <a:off x="3643112" y="1120116"/>
            <a:ext cx="1495202" cy="822900"/>
            <a:chOff x="0" y="0"/>
            <a:chExt cx="1495200" cy="822898"/>
          </a:xfrm>
        </p:grpSpPr>
        <p:sp>
          <p:nvSpPr>
            <p:cNvPr id="232" name="Shape 232"/>
            <p:cNvSpPr/>
            <p:nvPr/>
          </p:nvSpPr>
          <p:spPr>
            <a:xfrm>
              <a:off x="0" y="0"/>
              <a:ext cx="1495201" cy="822899"/>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33" name="Shape 233"/>
            <p:cNvSpPr/>
            <p:nvPr/>
          </p:nvSpPr>
          <p:spPr>
            <a:xfrm>
              <a:off x="0" y="267038"/>
              <a:ext cx="1495201" cy="2888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r>
                <a:t> Hard of hearing </a:t>
              </a:r>
            </a:p>
          </p:txBody>
        </p:sp>
      </p:grpSp>
      <p:grpSp>
        <p:nvGrpSpPr>
          <p:cNvPr id="237" name="Group 237"/>
          <p:cNvGrpSpPr/>
          <p:nvPr/>
        </p:nvGrpSpPr>
        <p:grpSpPr>
          <a:xfrm>
            <a:off x="3178993" y="3090324"/>
            <a:ext cx="1688216" cy="822176"/>
            <a:chOff x="0" y="0"/>
            <a:chExt cx="1688215" cy="822175"/>
          </a:xfrm>
        </p:grpSpPr>
        <p:sp>
          <p:nvSpPr>
            <p:cNvPr id="235" name="Shape 235"/>
            <p:cNvSpPr/>
            <p:nvPr/>
          </p:nvSpPr>
          <p:spPr>
            <a:xfrm>
              <a:off x="0" y="0"/>
              <a:ext cx="1688216" cy="822176"/>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36" name="Shape 236"/>
            <p:cNvSpPr/>
            <p:nvPr/>
          </p:nvSpPr>
          <p:spPr>
            <a:xfrm>
              <a:off x="0" y="119372"/>
              <a:ext cx="1688216" cy="5834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           Feels    </a:t>
              </a:r>
            </a:p>
            <a:p>
              <a:r>
                <a:t>     embarrassed </a:t>
              </a: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 name="Group 242"/>
          <p:cNvGrpSpPr/>
          <p:nvPr/>
        </p:nvGrpSpPr>
        <p:grpSpPr>
          <a:xfrm>
            <a:off x="4078773" y="799152"/>
            <a:ext cx="822903" cy="822904"/>
            <a:chOff x="0" y="0"/>
            <a:chExt cx="822902" cy="822902"/>
          </a:xfrm>
        </p:grpSpPr>
        <p:sp>
          <p:nvSpPr>
            <p:cNvPr id="239" name="Shape 239"/>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240" name="Shape 240"/>
            <p:cNvSpPr/>
            <p:nvPr/>
          </p:nvSpPr>
          <p:spPr>
            <a:xfrm>
              <a:off x="236773"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241" name="Shape 241"/>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243" name="Shape 243"/>
          <p:cNvSpPr/>
          <p:nvPr/>
        </p:nvSpPr>
        <p:spPr>
          <a:xfrm flipH="1">
            <a:off x="2279075" y="2500675"/>
            <a:ext cx="1740900" cy="1528502"/>
          </a:xfrm>
          <a:prstGeom prst="line">
            <a:avLst/>
          </a:prstGeom>
          <a:ln>
            <a:solidFill>
              <a:srgbClr val="585858"/>
            </a:solidFill>
          </a:ln>
        </p:spPr>
        <p:txBody>
          <a:bodyPr lIns="45718" tIns="45718" rIns="45718" bIns="45718"/>
          <a:lstStyle/>
          <a:p>
            <a:endParaRPr/>
          </a:p>
        </p:txBody>
      </p:sp>
      <p:sp>
        <p:nvSpPr>
          <p:cNvPr id="244" name="Shape 244"/>
          <p:cNvSpPr/>
          <p:nvPr/>
        </p:nvSpPr>
        <p:spPr>
          <a:xfrm>
            <a:off x="4960399" y="2492099"/>
            <a:ext cx="1395003" cy="1537202"/>
          </a:xfrm>
          <a:prstGeom prst="line">
            <a:avLst/>
          </a:prstGeom>
          <a:ln>
            <a:solidFill>
              <a:srgbClr val="585858"/>
            </a:solidFill>
          </a:ln>
        </p:spPr>
        <p:txBody>
          <a:bodyPr lIns="45718" tIns="45718" rIns="45718" bIns="45718"/>
          <a:lstStyle/>
          <a:p>
            <a:endParaRPr/>
          </a:p>
        </p:txBody>
      </p:sp>
      <p:grpSp>
        <p:nvGrpSpPr>
          <p:cNvPr id="247" name="Group 247"/>
          <p:cNvGrpSpPr/>
          <p:nvPr/>
        </p:nvGrpSpPr>
        <p:grpSpPr>
          <a:xfrm>
            <a:off x="990824" y="3931925"/>
            <a:ext cx="1359002" cy="822902"/>
            <a:chOff x="0" y="0"/>
            <a:chExt cx="1359001" cy="822901"/>
          </a:xfrm>
        </p:grpSpPr>
        <p:sp>
          <p:nvSpPr>
            <p:cNvPr id="245" name="Shape 245"/>
            <p:cNvSpPr/>
            <p:nvPr/>
          </p:nvSpPr>
          <p:spPr>
            <a:xfrm>
              <a:off x="-1" y="-1"/>
              <a:ext cx="13590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46" name="Shape 246"/>
            <p:cNvSpPr/>
            <p:nvPr/>
          </p:nvSpPr>
          <p:spPr>
            <a:xfrm>
              <a:off x="-1" y="221332"/>
              <a:ext cx="1359003"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Mental Health</a:t>
              </a:r>
            </a:p>
          </p:txBody>
        </p:sp>
      </p:grpSp>
      <p:grpSp>
        <p:nvGrpSpPr>
          <p:cNvPr id="250" name="Group 250"/>
          <p:cNvGrpSpPr/>
          <p:nvPr/>
        </p:nvGrpSpPr>
        <p:grpSpPr>
          <a:xfrm>
            <a:off x="6355399" y="4029300"/>
            <a:ext cx="1495204" cy="822902"/>
            <a:chOff x="-1" y="0"/>
            <a:chExt cx="1495203" cy="822901"/>
          </a:xfrm>
        </p:grpSpPr>
        <p:sp>
          <p:nvSpPr>
            <p:cNvPr id="248" name="Shape 248"/>
            <p:cNvSpPr/>
            <p:nvPr/>
          </p:nvSpPr>
          <p:spPr>
            <a:xfrm>
              <a:off x="-2" y="-1"/>
              <a:ext cx="1495204"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49" name="Shape 249"/>
            <p:cNvSpPr/>
            <p:nvPr/>
          </p:nvSpPr>
          <p:spPr>
            <a:xfrm>
              <a:off x="-2" y="221332"/>
              <a:ext cx="1495204"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Communication</a:t>
              </a:r>
            </a:p>
          </p:txBody>
        </p:sp>
      </p:grpSp>
      <p:sp>
        <p:nvSpPr>
          <p:cNvPr id="251" name="Shape 251"/>
          <p:cNvSpPr/>
          <p:nvPr/>
        </p:nvSpPr>
        <p:spPr>
          <a:xfrm>
            <a:off x="5119975" y="1892050"/>
            <a:ext cx="2093700" cy="1030501"/>
          </a:xfrm>
          <a:prstGeom prst="line">
            <a:avLst/>
          </a:prstGeom>
          <a:ln>
            <a:solidFill>
              <a:srgbClr val="585858"/>
            </a:solidFill>
          </a:ln>
        </p:spPr>
        <p:txBody>
          <a:bodyPr lIns="45718" tIns="45718" rIns="45718" bIns="45718"/>
          <a:lstStyle/>
          <a:p>
            <a:endParaRPr/>
          </a:p>
        </p:txBody>
      </p:sp>
      <p:grpSp>
        <p:nvGrpSpPr>
          <p:cNvPr id="254" name="Group 254"/>
          <p:cNvGrpSpPr/>
          <p:nvPr/>
        </p:nvGrpSpPr>
        <p:grpSpPr>
          <a:xfrm>
            <a:off x="7295825" y="2749673"/>
            <a:ext cx="1570202" cy="822903"/>
            <a:chOff x="0" y="0"/>
            <a:chExt cx="1570201" cy="822901"/>
          </a:xfrm>
        </p:grpSpPr>
        <p:sp>
          <p:nvSpPr>
            <p:cNvPr id="252" name="Shape 252"/>
            <p:cNvSpPr/>
            <p:nvPr/>
          </p:nvSpPr>
          <p:spPr>
            <a:xfrm>
              <a:off x="-1" y="-1"/>
              <a:ext cx="1570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53" name="Shape 253"/>
            <p:cNvSpPr/>
            <p:nvPr/>
          </p:nvSpPr>
          <p:spPr>
            <a:xfrm>
              <a:off x="-1" y="18132"/>
              <a:ext cx="1570203" cy="7866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Needing Investigation Process Info</a:t>
              </a:r>
            </a:p>
          </p:txBody>
        </p:sp>
      </p:grpSp>
      <p:sp>
        <p:nvSpPr>
          <p:cNvPr id="255" name="Shape 255"/>
          <p:cNvSpPr/>
          <p:nvPr/>
        </p:nvSpPr>
        <p:spPr>
          <a:xfrm>
            <a:off x="4383999" y="2431824"/>
            <a:ext cx="241803" cy="1297502"/>
          </a:xfrm>
          <a:prstGeom prst="line">
            <a:avLst/>
          </a:prstGeom>
          <a:ln>
            <a:solidFill>
              <a:srgbClr val="585858"/>
            </a:solidFill>
          </a:ln>
        </p:spPr>
        <p:txBody>
          <a:bodyPr lIns="45718" tIns="45718" rIns="45718" bIns="45718"/>
          <a:lstStyle/>
          <a:p>
            <a:endParaRPr/>
          </a:p>
        </p:txBody>
      </p:sp>
      <p:grpSp>
        <p:nvGrpSpPr>
          <p:cNvPr id="258" name="Group 258"/>
          <p:cNvGrpSpPr/>
          <p:nvPr/>
        </p:nvGrpSpPr>
        <p:grpSpPr>
          <a:xfrm>
            <a:off x="4019975" y="3729349"/>
            <a:ext cx="940501" cy="822902"/>
            <a:chOff x="0" y="0"/>
            <a:chExt cx="940500" cy="822901"/>
          </a:xfrm>
        </p:grpSpPr>
        <p:sp>
          <p:nvSpPr>
            <p:cNvPr id="256" name="Shape 256"/>
            <p:cNvSpPr/>
            <p:nvPr/>
          </p:nvSpPr>
          <p:spPr>
            <a:xfrm>
              <a:off x="-1" y="-1"/>
              <a:ext cx="940502"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57" name="Shape 257"/>
            <p:cNvSpPr/>
            <p:nvPr/>
          </p:nvSpPr>
          <p:spPr>
            <a:xfrm>
              <a:off x="-1" y="221332"/>
              <a:ext cx="940502"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Culture </a:t>
              </a:r>
            </a:p>
          </p:txBody>
        </p:sp>
      </p:grpSp>
      <p:sp>
        <p:nvSpPr>
          <p:cNvPr id="259" name="Shape 259"/>
          <p:cNvSpPr/>
          <p:nvPr/>
        </p:nvSpPr>
        <p:spPr>
          <a:xfrm flipH="1">
            <a:off x="2421148" y="2170125"/>
            <a:ext cx="1357502" cy="327002"/>
          </a:xfrm>
          <a:prstGeom prst="line">
            <a:avLst/>
          </a:prstGeom>
          <a:ln>
            <a:solidFill>
              <a:srgbClr val="585858"/>
            </a:solidFill>
          </a:ln>
        </p:spPr>
        <p:txBody>
          <a:bodyPr lIns="45718" tIns="45718" rIns="45718" bIns="45718"/>
          <a:lstStyle/>
          <a:p>
            <a:endParaRPr/>
          </a:p>
        </p:txBody>
      </p:sp>
      <p:grpSp>
        <p:nvGrpSpPr>
          <p:cNvPr id="262" name="Group 262"/>
          <p:cNvGrpSpPr/>
          <p:nvPr/>
        </p:nvGrpSpPr>
        <p:grpSpPr>
          <a:xfrm>
            <a:off x="1170522" y="2431848"/>
            <a:ext cx="1179304" cy="828305"/>
            <a:chOff x="-1" y="-1"/>
            <a:chExt cx="1179303" cy="828303"/>
          </a:xfrm>
        </p:grpSpPr>
        <p:sp>
          <p:nvSpPr>
            <p:cNvPr id="260" name="Shape 260"/>
            <p:cNvSpPr/>
            <p:nvPr/>
          </p:nvSpPr>
          <p:spPr>
            <a:xfrm>
              <a:off x="-2" y="-2"/>
              <a:ext cx="1179304"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61" name="Shape 261"/>
            <p:cNvSpPr/>
            <p:nvPr/>
          </p:nvSpPr>
          <p:spPr>
            <a:xfrm>
              <a:off x="-2" y="20832"/>
              <a:ext cx="1179304" cy="786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Interviewer relationship needs</a:t>
              </a:r>
            </a:p>
          </p:txBody>
        </p:sp>
      </p:grpSp>
      <p:sp>
        <p:nvSpPr>
          <p:cNvPr id="263" name="Shape 263"/>
          <p:cNvSpPr/>
          <p:nvPr/>
        </p:nvSpPr>
        <p:spPr>
          <a:xfrm flipH="1">
            <a:off x="3255050" y="2431850"/>
            <a:ext cx="948902" cy="1815602"/>
          </a:xfrm>
          <a:prstGeom prst="line">
            <a:avLst/>
          </a:prstGeom>
          <a:ln>
            <a:solidFill>
              <a:srgbClr val="585858"/>
            </a:solidFill>
          </a:ln>
        </p:spPr>
        <p:txBody>
          <a:bodyPr lIns="45718" tIns="45718" rIns="45718" bIns="45718"/>
          <a:lstStyle/>
          <a:p>
            <a:endParaRPr/>
          </a:p>
        </p:txBody>
      </p:sp>
      <p:grpSp>
        <p:nvGrpSpPr>
          <p:cNvPr id="266" name="Group 266"/>
          <p:cNvGrpSpPr/>
          <p:nvPr/>
        </p:nvGrpSpPr>
        <p:grpSpPr>
          <a:xfrm>
            <a:off x="2399800" y="4312974"/>
            <a:ext cx="1570202" cy="764704"/>
            <a:chOff x="0" y="-1"/>
            <a:chExt cx="1570201" cy="764703"/>
          </a:xfrm>
        </p:grpSpPr>
        <p:sp>
          <p:nvSpPr>
            <p:cNvPr id="264" name="Shape 264"/>
            <p:cNvSpPr/>
            <p:nvPr/>
          </p:nvSpPr>
          <p:spPr>
            <a:xfrm>
              <a:off x="-1" y="-2"/>
              <a:ext cx="1570203" cy="764705"/>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65" name="Shape 265"/>
            <p:cNvSpPr/>
            <p:nvPr/>
          </p:nvSpPr>
          <p:spPr>
            <a:xfrm>
              <a:off x="-1" y="192233"/>
              <a:ext cx="1570203"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Physical Abilities</a:t>
              </a:r>
            </a:p>
          </p:txBody>
        </p:sp>
      </p:grpSp>
      <p:sp>
        <p:nvSpPr>
          <p:cNvPr id="267" name="Shape 267"/>
          <p:cNvSpPr/>
          <p:nvPr/>
        </p:nvSpPr>
        <p:spPr>
          <a:xfrm>
            <a:off x="4645600" y="2399148"/>
            <a:ext cx="916201" cy="1717802"/>
          </a:xfrm>
          <a:prstGeom prst="line">
            <a:avLst/>
          </a:prstGeom>
          <a:ln>
            <a:solidFill>
              <a:srgbClr val="585858"/>
            </a:solidFill>
          </a:ln>
        </p:spPr>
        <p:txBody>
          <a:bodyPr lIns="45718" tIns="45718" rIns="45718" bIns="45718"/>
          <a:lstStyle/>
          <a:p>
            <a:endParaRPr/>
          </a:p>
        </p:txBody>
      </p:sp>
      <p:grpSp>
        <p:nvGrpSpPr>
          <p:cNvPr id="270" name="Group 270"/>
          <p:cNvGrpSpPr/>
          <p:nvPr/>
        </p:nvGrpSpPr>
        <p:grpSpPr>
          <a:xfrm>
            <a:off x="5010447" y="4099200"/>
            <a:ext cx="1179304" cy="590102"/>
            <a:chOff x="-1" y="0"/>
            <a:chExt cx="1179303" cy="590100"/>
          </a:xfrm>
        </p:grpSpPr>
        <p:sp>
          <p:nvSpPr>
            <p:cNvPr id="268" name="Shape 268"/>
            <p:cNvSpPr/>
            <p:nvPr/>
          </p:nvSpPr>
          <p:spPr>
            <a:xfrm>
              <a:off x="-2" y="0"/>
              <a:ext cx="1179304" cy="5901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69" name="Shape 269"/>
            <p:cNvSpPr/>
            <p:nvPr/>
          </p:nvSpPr>
          <p:spPr>
            <a:xfrm>
              <a:off x="-2" y="3333"/>
              <a:ext cx="1179304" cy="5834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Family Dynamics</a:t>
              </a:r>
            </a:p>
          </p:txBody>
        </p:sp>
      </p:grpSp>
      <p:sp>
        <p:nvSpPr>
          <p:cNvPr id="271" name="Shape 271"/>
          <p:cNvSpPr/>
          <p:nvPr/>
        </p:nvSpPr>
        <p:spPr>
          <a:xfrm>
            <a:off x="4989124" y="2137423"/>
            <a:ext cx="1079702" cy="932401"/>
          </a:xfrm>
          <a:prstGeom prst="line">
            <a:avLst/>
          </a:prstGeom>
          <a:ln>
            <a:solidFill>
              <a:srgbClr val="585858"/>
            </a:solidFill>
          </a:ln>
        </p:spPr>
        <p:txBody>
          <a:bodyPr lIns="45718" tIns="45718" rIns="45718" bIns="45718"/>
          <a:lstStyle/>
          <a:p>
            <a:endParaRPr/>
          </a:p>
        </p:txBody>
      </p:sp>
      <p:grpSp>
        <p:nvGrpSpPr>
          <p:cNvPr id="274" name="Group 274"/>
          <p:cNvGrpSpPr/>
          <p:nvPr/>
        </p:nvGrpSpPr>
        <p:grpSpPr>
          <a:xfrm>
            <a:off x="6003448" y="2922548"/>
            <a:ext cx="793204" cy="822902"/>
            <a:chOff x="0" y="0"/>
            <a:chExt cx="793202" cy="822901"/>
          </a:xfrm>
        </p:grpSpPr>
        <p:sp>
          <p:nvSpPr>
            <p:cNvPr id="272" name="Shape 272"/>
            <p:cNvSpPr/>
            <p:nvPr/>
          </p:nvSpPr>
          <p:spPr>
            <a:xfrm>
              <a:off x="-1" y="-1"/>
              <a:ext cx="793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73" name="Shape 273"/>
            <p:cNvSpPr/>
            <p:nvPr/>
          </p:nvSpPr>
          <p:spPr>
            <a:xfrm>
              <a:off x="-1" y="119732"/>
              <a:ext cx="793203" cy="5834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Enviro needs</a:t>
              </a:r>
            </a:p>
          </p:txBody>
        </p:sp>
      </p:grpSp>
      <p:sp>
        <p:nvSpPr>
          <p:cNvPr id="275" name="Shape 275"/>
          <p:cNvSpPr/>
          <p:nvPr/>
        </p:nvSpPr>
        <p:spPr>
          <a:xfrm flipH="1">
            <a:off x="1071823" y="1889574"/>
            <a:ext cx="2682603" cy="327302"/>
          </a:xfrm>
          <a:prstGeom prst="line">
            <a:avLst/>
          </a:prstGeom>
          <a:ln>
            <a:solidFill>
              <a:srgbClr val="585858"/>
            </a:solidFill>
          </a:ln>
        </p:spPr>
        <p:txBody>
          <a:bodyPr lIns="45718" tIns="45718" rIns="45718" bIns="45718"/>
          <a:lstStyle/>
          <a:p>
            <a:endParaRPr/>
          </a:p>
        </p:txBody>
      </p:sp>
      <p:grpSp>
        <p:nvGrpSpPr>
          <p:cNvPr id="278" name="Group 278"/>
          <p:cNvGrpSpPr/>
          <p:nvPr/>
        </p:nvGrpSpPr>
        <p:grpSpPr>
          <a:xfrm>
            <a:off x="83249" y="1622198"/>
            <a:ext cx="1570202" cy="828305"/>
            <a:chOff x="0" y="-1"/>
            <a:chExt cx="1570201" cy="828303"/>
          </a:xfrm>
        </p:grpSpPr>
        <p:sp>
          <p:nvSpPr>
            <p:cNvPr id="276" name="Shape 276"/>
            <p:cNvSpPr/>
            <p:nvPr/>
          </p:nvSpPr>
          <p:spPr>
            <a:xfrm>
              <a:off x="-1" y="-2"/>
              <a:ext cx="1570202"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77" name="Shape 277"/>
            <p:cNvSpPr/>
            <p:nvPr/>
          </p:nvSpPr>
          <p:spPr>
            <a:xfrm>
              <a:off x="-1" y="20832"/>
              <a:ext cx="1570202" cy="786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Unique personality/</a:t>
              </a:r>
            </a:p>
            <a:p>
              <a:r>
                <a:t>characteristics</a:t>
              </a:r>
            </a:p>
          </p:txBody>
        </p:sp>
      </p:grpSp>
      <p:sp>
        <p:nvSpPr>
          <p:cNvPr id="279" name="Shape 279"/>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280" name="Shape 280"/>
          <p:cNvSpPr/>
          <p:nvPr/>
        </p:nvSpPr>
        <p:spPr>
          <a:xfrm>
            <a:off x="3888342" y="192138"/>
            <a:ext cx="1367312" cy="3835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900">
                <a:latin typeface="Impact"/>
                <a:ea typeface="Impact"/>
                <a:cs typeface="Impact"/>
                <a:sym typeface="Impact"/>
              </a:defRPr>
            </a:lvl1pPr>
          </a:lstStyle>
          <a:p>
            <a:r>
              <a:t>9 Categories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284"/>
          <p:cNvGrpSpPr/>
          <p:nvPr/>
        </p:nvGrpSpPr>
        <p:grpSpPr>
          <a:xfrm>
            <a:off x="3238848" y="497325"/>
            <a:ext cx="4488305" cy="1635901"/>
            <a:chOff x="0" y="0"/>
            <a:chExt cx="4488303" cy="1635899"/>
          </a:xfrm>
        </p:grpSpPr>
        <p:sp>
          <p:nvSpPr>
            <p:cNvPr id="282" name="Shape 282"/>
            <p:cNvSpPr/>
            <p:nvPr/>
          </p:nvSpPr>
          <p:spPr>
            <a:xfrm>
              <a:off x="-1" y="0"/>
              <a:ext cx="4488305" cy="1635900"/>
            </a:xfrm>
            <a:prstGeom prst="rect">
              <a:avLst/>
            </a:prstGeom>
            <a:solidFill>
              <a:srgbClr val="FFFFFF"/>
            </a:solidFill>
            <a:ln w="12700" cap="flat">
              <a:noFill/>
              <a:miter lim="400000"/>
            </a:ln>
            <a:effectLst/>
          </p:spPr>
          <p:txBody>
            <a:bodyPr wrap="square" lIns="45718" tIns="45718" rIns="45718" bIns="45718" numCol="1" anchor="t">
              <a:noAutofit/>
            </a:bodyPr>
            <a:lstStyle/>
            <a:p>
              <a:endParaRPr/>
            </a:p>
          </p:txBody>
        </p:sp>
        <p:sp>
          <p:nvSpPr>
            <p:cNvPr id="283" name="Shape 283"/>
            <p:cNvSpPr/>
            <p:nvPr/>
          </p:nvSpPr>
          <p:spPr>
            <a:xfrm>
              <a:off x="-1" y="-1"/>
              <a:ext cx="4488305" cy="13466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t">
              <a:spAutoFit/>
            </a:bodyPr>
            <a:lstStyle/>
            <a:p>
              <a:pPr>
                <a:defRPr sz="1100"/>
              </a:pPr>
              <a:r>
                <a:t>		 	 	 		</a:t>
              </a:r>
            </a:p>
            <a:p>
              <a:pPr>
                <a:defRPr b="1" i="1"/>
              </a:pPr>
              <a:r>
                <a:t>   					</a:t>
              </a:r>
              <a:endParaRPr sz="1100"/>
            </a:p>
            <a:p>
              <a:pPr>
                <a:defRPr sz="1100"/>
              </a:pPr>
              <a:r>
                <a:t>				</a:t>
              </a:r>
            </a:p>
            <a:p>
              <a:pPr>
                <a:defRPr sz="1100"/>
              </a:pPr>
              <a:r>
                <a:t>			</a:t>
              </a:r>
            </a:p>
            <a:p>
              <a:pPr>
                <a:defRPr sz="1100"/>
              </a:pPr>
              <a:r>
                <a:t>		</a:t>
              </a:r>
            </a:p>
          </p:txBody>
        </p:sp>
      </p:grpSp>
      <p:grpSp>
        <p:nvGrpSpPr>
          <p:cNvPr id="288" name="Group 288"/>
          <p:cNvGrpSpPr/>
          <p:nvPr/>
        </p:nvGrpSpPr>
        <p:grpSpPr>
          <a:xfrm>
            <a:off x="4097435" y="599965"/>
            <a:ext cx="822903" cy="822904"/>
            <a:chOff x="0" y="0"/>
            <a:chExt cx="822902" cy="822902"/>
          </a:xfrm>
        </p:grpSpPr>
        <p:sp>
          <p:nvSpPr>
            <p:cNvPr id="285" name="Shape 285"/>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286" name="Shape 286"/>
            <p:cNvSpPr/>
            <p:nvPr/>
          </p:nvSpPr>
          <p:spPr>
            <a:xfrm>
              <a:off x="236774"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287" name="Shape 287"/>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289" name="Shape 289"/>
          <p:cNvSpPr/>
          <p:nvPr/>
        </p:nvSpPr>
        <p:spPr>
          <a:xfrm>
            <a:off x="4960399" y="2492099"/>
            <a:ext cx="1395002" cy="1537203"/>
          </a:xfrm>
          <a:prstGeom prst="line">
            <a:avLst/>
          </a:prstGeom>
          <a:ln>
            <a:solidFill>
              <a:srgbClr val="585858"/>
            </a:solidFill>
          </a:ln>
        </p:spPr>
        <p:txBody>
          <a:bodyPr lIns="45718" tIns="45718" rIns="45718" bIns="45718"/>
          <a:lstStyle/>
          <a:p>
            <a:endParaRPr/>
          </a:p>
        </p:txBody>
      </p:sp>
      <p:grpSp>
        <p:nvGrpSpPr>
          <p:cNvPr id="292" name="Group 292"/>
          <p:cNvGrpSpPr/>
          <p:nvPr/>
        </p:nvGrpSpPr>
        <p:grpSpPr>
          <a:xfrm>
            <a:off x="990824" y="3931925"/>
            <a:ext cx="1359002" cy="822902"/>
            <a:chOff x="0" y="0"/>
            <a:chExt cx="1359001" cy="822901"/>
          </a:xfrm>
        </p:grpSpPr>
        <p:sp>
          <p:nvSpPr>
            <p:cNvPr id="290" name="Shape 290"/>
            <p:cNvSpPr/>
            <p:nvPr/>
          </p:nvSpPr>
          <p:spPr>
            <a:xfrm>
              <a:off x="-1" y="-1"/>
              <a:ext cx="13590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91" name="Shape 291"/>
            <p:cNvSpPr/>
            <p:nvPr/>
          </p:nvSpPr>
          <p:spPr>
            <a:xfrm>
              <a:off x="-1" y="221332"/>
              <a:ext cx="1359003"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Mental Health</a:t>
              </a:r>
            </a:p>
          </p:txBody>
        </p:sp>
      </p:grpSp>
      <p:grpSp>
        <p:nvGrpSpPr>
          <p:cNvPr id="295" name="Group 295"/>
          <p:cNvGrpSpPr/>
          <p:nvPr/>
        </p:nvGrpSpPr>
        <p:grpSpPr>
          <a:xfrm>
            <a:off x="6355399" y="4029300"/>
            <a:ext cx="1495204" cy="822902"/>
            <a:chOff x="-1" y="0"/>
            <a:chExt cx="1495203" cy="822901"/>
          </a:xfrm>
        </p:grpSpPr>
        <p:sp>
          <p:nvSpPr>
            <p:cNvPr id="293" name="Shape 293"/>
            <p:cNvSpPr/>
            <p:nvPr/>
          </p:nvSpPr>
          <p:spPr>
            <a:xfrm>
              <a:off x="-2" y="-1"/>
              <a:ext cx="1495204"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94" name="Shape 294"/>
            <p:cNvSpPr/>
            <p:nvPr/>
          </p:nvSpPr>
          <p:spPr>
            <a:xfrm>
              <a:off x="-2" y="221332"/>
              <a:ext cx="1495204"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Communication</a:t>
              </a:r>
            </a:p>
          </p:txBody>
        </p:sp>
      </p:grpSp>
      <p:sp>
        <p:nvSpPr>
          <p:cNvPr id="296" name="Shape 296"/>
          <p:cNvSpPr/>
          <p:nvPr/>
        </p:nvSpPr>
        <p:spPr>
          <a:xfrm>
            <a:off x="5117863" y="1108131"/>
            <a:ext cx="2383955" cy="1627972"/>
          </a:xfrm>
          <a:prstGeom prst="line">
            <a:avLst/>
          </a:prstGeom>
          <a:ln>
            <a:solidFill>
              <a:srgbClr val="585858"/>
            </a:solidFill>
          </a:ln>
        </p:spPr>
        <p:txBody>
          <a:bodyPr lIns="45718" tIns="45718" rIns="45718" bIns="45718"/>
          <a:lstStyle/>
          <a:p>
            <a:endParaRPr/>
          </a:p>
        </p:txBody>
      </p:sp>
      <p:grpSp>
        <p:nvGrpSpPr>
          <p:cNvPr id="299" name="Group 299"/>
          <p:cNvGrpSpPr/>
          <p:nvPr/>
        </p:nvGrpSpPr>
        <p:grpSpPr>
          <a:xfrm>
            <a:off x="7295825" y="2749673"/>
            <a:ext cx="1570202" cy="822903"/>
            <a:chOff x="0" y="0"/>
            <a:chExt cx="1570201" cy="822901"/>
          </a:xfrm>
        </p:grpSpPr>
        <p:sp>
          <p:nvSpPr>
            <p:cNvPr id="297" name="Shape 297"/>
            <p:cNvSpPr/>
            <p:nvPr/>
          </p:nvSpPr>
          <p:spPr>
            <a:xfrm>
              <a:off x="-1" y="-1"/>
              <a:ext cx="1570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98" name="Shape 298"/>
            <p:cNvSpPr/>
            <p:nvPr/>
          </p:nvSpPr>
          <p:spPr>
            <a:xfrm>
              <a:off x="-1" y="18132"/>
              <a:ext cx="1570203" cy="7866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Needing Investigation Process Info</a:t>
              </a:r>
            </a:p>
          </p:txBody>
        </p:sp>
      </p:grpSp>
      <p:sp>
        <p:nvSpPr>
          <p:cNvPr id="300" name="Shape 300"/>
          <p:cNvSpPr/>
          <p:nvPr/>
        </p:nvSpPr>
        <p:spPr>
          <a:xfrm>
            <a:off x="4357335" y="1641385"/>
            <a:ext cx="268465" cy="2087941"/>
          </a:xfrm>
          <a:prstGeom prst="line">
            <a:avLst/>
          </a:prstGeom>
          <a:ln>
            <a:solidFill>
              <a:srgbClr val="585858"/>
            </a:solidFill>
          </a:ln>
        </p:spPr>
        <p:txBody>
          <a:bodyPr lIns="45718" tIns="45718" rIns="45718" bIns="45718"/>
          <a:lstStyle/>
          <a:p>
            <a:endParaRPr/>
          </a:p>
        </p:txBody>
      </p:sp>
      <p:grpSp>
        <p:nvGrpSpPr>
          <p:cNvPr id="303" name="Group 303"/>
          <p:cNvGrpSpPr/>
          <p:nvPr/>
        </p:nvGrpSpPr>
        <p:grpSpPr>
          <a:xfrm>
            <a:off x="4019975" y="3729349"/>
            <a:ext cx="940501" cy="822902"/>
            <a:chOff x="0" y="0"/>
            <a:chExt cx="940500" cy="822901"/>
          </a:xfrm>
        </p:grpSpPr>
        <p:sp>
          <p:nvSpPr>
            <p:cNvPr id="301" name="Shape 301"/>
            <p:cNvSpPr/>
            <p:nvPr/>
          </p:nvSpPr>
          <p:spPr>
            <a:xfrm>
              <a:off x="-1" y="-1"/>
              <a:ext cx="940502"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02" name="Shape 302"/>
            <p:cNvSpPr/>
            <p:nvPr/>
          </p:nvSpPr>
          <p:spPr>
            <a:xfrm>
              <a:off x="-1" y="221332"/>
              <a:ext cx="940502"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Culture </a:t>
              </a:r>
            </a:p>
          </p:txBody>
        </p:sp>
      </p:grpSp>
      <p:sp>
        <p:nvSpPr>
          <p:cNvPr id="304" name="Shape 304"/>
          <p:cNvSpPr/>
          <p:nvPr/>
        </p:nvSpPr>
        <p:spPr>
          <a:xfrm flipH="1">
            <a:off x="2325748" y="1544824"/>
            <a:ext cx="1746128" cy="1022831"/>
          </a:xfrm>
          <a:prstGeom prst="line">
            <a:avLst/>
          </a:prstGeom>
          <a:ln>
            <a:solidFill>
              <a:srgbClr val="585858"/>
            </a:solidFill>
          </a:ln>
        </p:spPr>
        <p:txBody>
          <a:bodyPr lIns="45718" tIns="45718" rIns="45718" bIns="45718"/>
          <a:lstStyle/>
          <a:p>
            <a:endParaRPr/>
          </a:p>
        </p:txBody>
      </p:sp>
      <p:grpSp>
        <p:nvGrpSpPr>
          <p:cNvPr id="307" name="Group 307"/>
          <p:cNvGrpSpPr/>
          <p:nvPr/>
        </p:nvGrpSpPr>
        <p:grpSpPr>
          <a:xfrm>
            <a:off x="1170522" y="2431848"/>
            <a:ext cx="1179304" cy="828305"/>
            <a:chOff x="-1" y="-1"/>
            <a:chExt cx="1179303" cy="828303"/>
          </a:xfrm>
        </p:grpSpPr>
        <p:sp>
          <p:nvSpPr>
            <p:cNvPr id="305" name="Shape 305"/>
            <p:cNvSpPr/>
            <p:nvPr/>
          </p:nvSpPr>
          <p:spPr>
            <a:xfrm>
              <a:off x="-2" y="-2"/>
              <a:ext cx="1179304"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06" name="Shape 306"/>
            <p:cNvSpPr/>
            <p:nvPr/>
          </p:nvSpPr>
          <p:spPr>
            <a:xfrm>
              <a:off x="-2" y="20832"/>
              <a:ext cx="1179304" cy="786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Interviewer relationship needs</a:t>
              </a:r>
            </a:p>
          </p:txBody>
        </p:sp>
      </p:grpSp>
      <p:sp>
        <p:nvSpPr>
          <p:cNvPr id="308" name="Shape 308"/>
          <p:cNvSpPr/>
          <p:nvPr/>
        </p:nvSpPr>
        <p:spPr>
          <a:xfrm flipH="1">
            <a:off x="3255050" y="1733854"/>
            <a:ext cx="993711" cy="2513597"/>
          </a:xfrm>
          <a:prstGeom prst="line">
            <a:avLst/>
          </a:prstGeom>
          <a:ln>
            <a:solidFill>
              <a:srgbClr val="585858"/>
            </a:solidFill>
          </a:ln>
        </p:spPr>
        <p:txBody>
          <a:bodyPr lIns="45718" tIns="45718" rIns="45718" bIns="45718"/>
          <a:lstStyle/>
          <a:p>
            <a:endParaRPr/>
          </a:p>
        </p:txBody>
      </p:sp>
      <p:grpSp>
        <p:nvGrpSpPr>
          <p:cNvPr id="311" name="Group 311"/>
          <p:cNvGrpSpPr/>
          <p:nvPr/>
        </p:nvGrpSpPr>
        <p:grpSpPr>
          <a:xfrm>
            <a:off x="2399800" y="4312974"/>
            <a:ext cx="1570202" cy="764704"/>
            <a:chOff x="0" y="-1"/>
            <a:chExt cx="1570201" cy="764703"/>
          </a:xfrm>
        </p:grpSpPr>
        <p:sp>
          <p:nvSpPr>
            <p:cNvPr id="309" name="Shape 309"/>
            <p:cNvSpPr/>
            <p:nvPr/>
          </p:nvSpPr>
          <p:spPr>
            <a:xfrm>
              <a:off x="-1" y="-2"/>
              <a:ext cx="1570203" cy="764705"/>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10" name="Shape 310"/>
            <p:cNvSpPr/>
            <p:nvPr/>
          </p:nvSpPr>
          <p:spPr>
            <a:xfrm>
              <a:off x="-1" y="192233"/>
              <a:ext cx="1570203"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Physical Abilities</a:t>
              </a:r>
            </a:p>
          </p:txBody>
        </p:sp>
      </p:grpSp>
      <p:sp>
        <p:nvSpPr>
          <p:cNvPr id="312" name="Shape 312"/>
          <p:cNvSpPr/>
          <p:nvPr/>
        </p:nvSpPr>
        <p:spPr>
          <a:xfrm>
            <a:off x="4531869" y="1640779"/>
            <a:ext cx="1029932" cy="2476172"/>
          </a:xfrm>
          <a:prstGeom prst="line">
            <a:avLst/>
          </a:prstGeom>
          <a:ln>
            <a:solidFill>
              <a:srgbClr val="585858"/>
            </a:solidFill>
          </a:ln>
        </p:spPr>
        <p:txBody>
          <a:bodyPr lIns="45718" tIns="45718" rIns="45718" bIns="45718"/>
          <a:lstStyle/>
          <a:p>
            <a:endParaRPr/>
          </a:p>
        </p:txBody>
      </p:sp>
      <p:grpSp>
        <p:nvGrpSpPr>
          <p:cNvPr id="315" name="Group 315"/>
          <p:cNvGrpSpPr/>
          <p:nvPr/>
        </p:nvGrpSpPr>
        <p:grpSpPr>
          <a:xfrm>
            <a:off x="5010447" y="4099200"/>
            <a:ext cx="1179304" cy="590102"/>
            <a:chOff x="-1" y="0"/>
            <a:chExt cx="1179303" cy="590100"/>
          </a:xfrm>
        </p:grpSpPr>
        <p:sp>
          <p:nvSpPr>
            <p:cNvPr id="313" name="Shape 313"/>
            <p:cNvSpPr/>
            <p:nvPr/>
          </p:nvSpPr>
          <p:spPr>
            <a:xfrm>
              <a:off x="-2" y="0"/>
              <a:ext cx="1179304" cy="5901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14" name="Shape 314"/>
            <p:cNvSpPr/>
            <p:nvPr/>
          </p:nvSpPr>
          <p:spPr>
            <a:xfrm>
              <a:off x="-2" y="3333"/>
              <a:ext cx="1179304" cy="5834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Family Dynamics</a:t>
              </a:r>
            </a:p>
          </p:txBody>
        </p:sp>
      </p:grpSp>
      <p:sp>
        <p:nvSpPr>
          <p:cNvPr id="316" name="Shape 316"/>
          <p:cNvSpPr/>
          <p:nvPr/>
        </p:nvSpPr>
        <p:spPr>
          <a:xfrm>
            <a:off x="4960773" y="1468425"/>
            <a:ext cx="1225054" cy="1572249"/>
          </a:xfrm>
          <a:prstGeom prst="line">
            <a:avLst/>
          </a:prstGeom>
          <a:ln>
            <a:solidFill>
              <a:srgbClr val="585858"/>
            </a:solidFill>
          </a:ln>
        </p:spPr>
        <p:txBody>
          <a:bodyPr lIns="45718" tIns="45718" rIns="45718" bIns="45718"/>
          <a:lstStyle/>
          <a:p>
            <a:endParaRPr/>
          </a:p>
        </p:txBody>
      </p:sp>
      <p:grpSp>
        <p:nvGrpSpPr>
          <p:cNvPr id="319" name="Group 319"/>
          <p:cNvGrpSpPr/>
          <p:nvPr/>
        </p:nvGrpSpPr>
        <p:grpSpPr>
          <a:xfrm>
            <a:off x="6003448" y="2922548"/>
            <a:ext cx="793204" cy="822902"/>
            <a:chOff x="0" y="0"/>
            <a:chExt cx="793202" cy="822901"/>
          </a:xfrm>
        </p:grpSpPr>
        <p:sp>
          <p:nvSpPr>
            <p:cNvPr id="317" name="Shape 317"/>
            <p:cNvSpPr/>
            <p:nvPr/>
          </p:nvSpPr>
          <p:spPr>
            <a:xfrm>
              <a:off x="-1" y="-1"/>
              <a:ext cx="793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18" name="Shape 318"/>
            <p:cNvSpPr/>
            <p:nvPr/>
          </p:nvSpPr>
          <p:spPr>
            <a:xfrm>
              <a:off x="-1" y="119732"/>
              <a:ext cx="793203" cy="5834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Enviro needs</a:t>
              </a:r>
            </a:p>
          </p:txBody>
        </p:sp>
      </p:grpSp>
      <p:sp>
        <p:nvSpPr>
          <p:cNvPr id="320" name="Shape 320"/>
          <p:cNvSpPr/>
          <p:nvPr/>
        </p:nvSpPr>
        <p:spPr>
          <a:xfrm flipH="1">
            <a:off x="897012" y="1219910"/>
            <a:ext cx="3124176" cy="513023"/>
          </a:xfrm>
          <a:prstGeom prst="line">
            <a:avLst/>
          </a:prstGeom>
          <a:ln>
            <a:solidFill>
              <a:srgbClr val="585858"/>
            </a:solidFill>
          </a:ln>
        </p:spPr>
        <p:txBody>
          <a:bodyPr lIns="45718" tIns="45718" rIns="45718" bIns="45718"/>
          <a:lstStyle/>
          <a:p>
            <a:endParaRPr/>
          </a:p>
        </p:txBody>
      </p:sp>
      <p:grpSp>
        <p:nvGrpSpPr>
          <p:cNvPr id="323" name="Group 323"/>
          <p:cNvGrpSpPr/>
          <p:nvPr/>
        </p:nvGrpSpPr>
        <p:grpSpPr>
          <a:xfrm>
            <a:off x="83249" y="1622198"/>
            <a:ext cx="1570202" cy="828305"/>
            <a:chOff x="0" y="-1"/>
            <a:chExt cx="1570201" cy="828303"/>
          </a:xfrm>
        </p:grpSpPr>
        <p:sp>
          <p:nvSpPr>
            <p:cNvPr id="321" name="Shape 321"/>
            <p:cNvSpPr/>
            <p:nvPr/>
          </p:nvSpPr>
          <p:spPr>
            <a:xfrm>
              <a:off x="-1" y="-2"/>
              <a:ext cx="1570202"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22" name="Shape 322"/>
            <p:cNvSpPr/>
            <p:nvPr/>
          </p:nvSpPr>
          <p:spPr>
            <a:xfrm>
              <a:off x="-1" y="20832"/>
              <a:ext cx="1570202" cy="786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Unique personality/</a:t>
              </a:r>
            </a:p>
            <a:p>
              <a:r>
                <a:t>characteristics</a:t>
              </a:r>
            </a:p>
          </p:txBody>
        </p:sp>
      </p:grpSp>
      <p:grpSp>
        <p:nvGrpSpPr>
          <p:cNvPr id="326" name="Group 326"/>
          <p:cNvGrpSpPr/>
          <p:nvPr/>
        </p:nvGrpSpPr>
        <p:grpSpPr>
          <a:xfrm>
            <a:off x="1653449" y="1220698"/>
            <a:ext cx="654605" cy="327306"/>
            <a:chOff x="0" y="-1"/>
            <a:chExt cx="654603" cy="327304"/>
          </a:xfrm>
        </p:grpSpPr>
        <p:sp>
          <p:nvSpPr>
            <p:cNvPr id="324" name="Shape 324"/>
            <p:cNvSpPr/>
            <p:nvPr/>
          </p:nvSpPr>
          <p:spPr>
            <a:xfrm>
              <a:off x="-1" y="-2"/>
              <a:ext cx="654604" cy="327305"/>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defRPr sz="600"/>
              </a:pPr>
              <a:endParaRPr/>
            </a:p>
          </p:txBody>
        </p:sp>
        <p:sp>
          <p:nvSpPr>
            <p:cNvPr id="325" name="Shape 325"/>
            <p:cNvSpPr/>
            <p:nvPr/>
          </p:nvSpPr>
          <p:spPr>
            <a:xfrm>
              <a:off x="95864" y="35371"/>
              <a:ext cx="46287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Fears?</a:t>
              </a:r>
            </a:p>
          </p:txBody>
        </p:sp>
      </p:grpSp>
      <p:sp>
        <p:nvSpPr>
          <p:cNvPr id="327" name="Shape 327"/>
          <p:cNvSpPr/>
          <p:nvPr/>
        </p:nvSpPr>
        <p:spPr>
          <a:xfrm flipV="1">
            <a:off x="1264214" y="1500068"/>
            <a:ext cx="485102" cy="122102"/>
          </a:xfrm>
          <a:prstGeom prst="line">
            <a:avLst/>
          </a:prstGeom>
          <a:ln>
            <a:solidFill>
              <a:srgbClr val="585858"/>
            </a:solidFill>
          </a:ln>
        </p:spPr>
        <p:txBody>
          <a:bodyPr lIns="45718" tIns="45718" rIns="45718" bIns="45718"/>
          <a:lstStyle/>
          <a:p>
            <a:endParaRPr/>
          </a:p>
        </p:txBody>
      </p:sp>
      <p:grpSp>
        <p:nvGrpSpPr>
          <p:cNvPr id="330" name="Group 330"/>
          <p:cNvGrpSpPr/>
          <p:nvPr/>
        </p:nvGrpSpPr>
        <p:grpSpPr>
          <a:xfrm>
            <a:off x="-1" y="3067972"/>
            <a:ext cx="512104" cy="393905"/>
            <a:chOff x="0" y="0"/>
            <a:chExt cx="512102" cy="393904"/>
          </a:xfrm>
        </p:grpSpPr>
        <p:sp>
          <p:nvSpPr>
            <p:cNvPr id="328" name="Shape 328"/>
            <p:cNvSpPr/>
            <p:nvPr/>
          </p:nvSpPr>
          <p:spPr>
            <a:xfrm>
              <a:off x="-1" y="-1"/>
              <a:ext cx="512104"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29" name="Shape 329"/>
            <p:cNvSpPr/>
            <p:nvPr/>
          </p:nvSpPr>
          <p:spPr>
            <a:xfrm>
              <a:off x="74995" y="62529"/>
              <a:ext cx="362111"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age</a:t>
              </a:r>
            </a:p>
          </p:txBody>
        </p:sp>
      </p:grpSp>
      <p:sp>
        <p:nvSpPr>
          <p:cNvPr id="331" name="Shape 331"/>
          <p:cNvSpPr/>
          <p:nvPr/>
        </p:nvSpPr>
        <p:spPr>
          <a:xfrm flipH="1">
            <a:off x="437105" y="2497159"/>
            <a:ext cx="86402" cy="628501"/>
          </a:xfrm>
          <a:prstGeom prst="line">
            <a:avLst/>
          </a:prstGeom>
          <a:ln>
            <a:solidFill>
              <a:srgbClr val="585858"/>
            </a:solidFill>
          </a:ln>
        </p:spPr>
        <p:txBody>
          <a:bodyPr lIns="45718" tIns="45718" rIns="45718" bIns="45718"/>
          <a:lstStyle/>
          <a:p>
            <a:endParaRPr/>
          </a:p>
        </p:txBody>
      </p:sp>
      <p:grpSp>
        <p:nvGrpSpPr>
          <p:cNvPr id="334" name="Group 334"/>
          <p:cNvGrpSpPr/>
          <p:nvPr/>
        </p:nvGrpSpPr>
        <p:grpSpPr>
          <a:xfrm>
            <a:off x="4348" y="4229525"/>
            <a:ext cx="740105" cy="460503"/>
            <a:chOff x="0" y="0"/>
            <a:chExt cx="740104" cy="460502"/>
          </a:xfrm>
        </p:grpSpPr>
        <p:sp>
          <p:nvSpPr>
            <p:cNvPr id="332" name="Shape 332"/>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33" name="Shape 333"/>
            <p:cNvSpPr/>
            <p:nvPr/>
          </p:nvSpPr>
          <p:spPr>
            <a:xfrm>
              <a:off x="108384" y="51379"/>
              <a:ext cx="523333"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Guilt &amp; Shame</a:t>
              </a:r>
            </a:p>
          </p:txBody>
        </p:sp>
      </p:grpSp>
      <p:sp>
        <p:nvSpPr>
          <p:cNvPr id="335" name="Shape 335"/>
          <p:cNvSpPr/>
          <p:nvPr/>
        </p:nvSpPr>
        <p:spPr>
          <a:xfrm flipV="1">
            <a:off x="745393" y="4404835"/>
            <a:ext cx="240670" cy="21619"/>
          </a:xfrm>
          <a:prstGeom prst="line">
            <a:avLst/>
          </a:prstGeom>
          <a:ln>
            <a:solidFill>
              <a:srgbClr val="585858"/>
            </a:solidFill>
          </a:ln>
        </p:spPr>
        <p:txBody>
          <a:bodyPr lIns="45718" tIns="45718" rIns="45718" bIns="45718"/>
          <a:lstStyle/>
          <a:p>
            <a:endParaRPr/>
          </a:p>
        </p:txBody>
      </p:sp>
      <p:grpSp>
        <p:nvGrpSpPr>
          <p:cNvPr id="338" name="Group 338"/>
          <p:cNvGrpSpPr/>
          <p:nvPr/>
        </p:nvGrpSpPr>
        <p:grpSpPr>
          <a:xfrm>
            <a:off x="2546398" y="2581149"/>
            <a:ext cx="913505" cy="409505"/>
            <a:chOff x="0" y="-1"/>
            <a:chExt cx="913504" cy="409504"/>
          </a:xfrm>
        </p:grpSpPr>
        <p:sp>
          <p:nvSpPr>
            <p:cNvPr id="336" name="Shape 336"/>
            <p:cNvSpPr/>
            <p:nvPr/>
          </p:nvSpPr>
          <p:spPr>
            <a:xfrm>
              <a:off x="-1" y="-2"/>
              <a:ext cx="913505" cy="40950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37" name="Shape 337"/>
            <p:cNvSpPr/>
            <p:nvPr/>
          </p:nvSpPr>
          <p:spPr>
            <a:xfrm>
              <a:off x="133779" y="25879"/>
              <a:ext cx="645943"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Difficulties  with trust?</a:t>
              </a:r>
            </a:p>
          </p:txBody>
        </p:sp>
      </p:grpSp>
      <p:sp>
        <p:nvSpPr>
          <p:cNvPr id="339" name="Shape 339"/>
          <p:cNvSpPr/>
          <p:nvPr/>
        </p:nvSpPr>
        <p:spPr>
          <a:xfrm>
            <a:off x="2371799" y="2766098"/>
            <a:ext cx="174602" cy="19802"/>
          </a:xfrm>
          <a:prstGeom prst="line">
            <a:avLst/>
          </a:prstGeom>
          <a:ln>
            <a:solidFill>
              <a:srgbClr val="585858"/>
            </a:solidFill>
          </a:ln>
        </p:spPr>
        <p:txBody>
          <a:bodyPr lIns="45718" tIns="45718" rIns="45718" bIns="45718"/>
          <a:lstStyle/>
          <a:p>
            <a:endParaRPr/>
          </a:p>
        </p:txBody>
      </p:sp>
      <p:grpSp>
        <p:nvGrpSpPr>
          <p:cNvPr id="342" name="Group 342"/>
          <p:cNvGrpSpPr/>
          <p:nvPr/>
        </p:nvGrpSpPr>
        <p:grpSpPr>
          <a:xfrm>
            <a:off x="7445825" y="1038690"/>
            <a:ext cx="1079703" cy="522426"/>
            <a:chOff x="0" y="0"/>
            <a:chExt cx="1079702" cy="522424"/>
          </a:xfrm>
        </p:grpSpPr>
        <p:sp>
          <p:nvSpPr>
            <p:cNvPr id="340" name="Shape 340"/>
            <p:cNvSpPr/>
            <p:nvPr/>
          </p:nvSpPr>
          <p:spPr>
            <a:xfrm>
              <a:off x="0" y="64263"/>
              <a:ext cx="1079703" cy="3939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341" name="Shape 341"/>
            <p:cNvSpPr/>
            <p:nvPr/>
          </p:nvSpPr>
          <p:spPr>
            <a:xfrm>
              <a:off x="158117" y="0"/>
              <a:ext cx="763467" cy="5224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Are they empowered? </a:t>
              </a:r>
            </a:p>
          </p:txBody>
        </p:sp>
      </p:grpSp>
      <p:sp>
        <p:nvSpPr>
          <p:cNvPr id="343" name="Shape 343"/>
          <p:cNvSpPr/>
          <p:nvPr/>
        </p:nvSpPr>
        <p:spPr>
          <a:xfrm flipH="1">
            <a:off x="8447250" y="2203300"/>
            <a:ext cx="150602" cy="561302"/>
          </a:xfrm>
          <a:prstGeom prst="line">
            <a:avLst/>
          </a:prstGeom>
          <a:ln>
            <a:solidFill>
              <a:srgbClr val="585858"/>
            </a:solidFill>
          </a:ln>
        </p:spPr>
        <p:txBody>
          <a:bodyPr lIns="45718" tIns="45718" rIns="45718" bIns="45718"/>
          <a:lstStyle/>
          <a:p>
            <a:endParaRPr/>
          </a:p>
        </p:txBody>
      </p:sp>
      <p:grpSp>
        <p:nvGrpSpPr>
          <p:cNvPr id="346" name="Group 346"/>
          <p:cNvGrpSpPr/>
          <p:nvPr/>
        </p:nvGrpSpPr>
        <p:grpSpPr>
          <a:xfrm>
            <a:off x="5599934" y="2023199"/>
            <a:ext cx="793203" cy="715045"/>
            <a:chOff x="0" y="0"/>
            <a:chExt cx="793202" cy="715043"/>
          </a:xfrm>
        </p:grpSpPr>
        <p:sp>
          <p:nvSpPr>
            <p:cNvPr id="344" name="Shape 344"/>
            <p:cNvSpPr/>
            <p:nvPr/>
          </p:nvSpPr>
          <p:spPr>
            <a:xfrm>
              <a:off x="0" y="0"/>
              <a:ext cx="793203" cy="71504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45" name="Shape 345"/>
            <p:cNvSpPr/>
            <p:nvPr/>
          </p:nvSpPr>
          <p:spPr>
            <a:xfrm>
              <a:off x="116161" y="134203"/>
              <a:ext cx="560879"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Teen friendly space?</a:t>
              </a:r>
            </a:p>
          </p:txBody>
        </p:sp>
      </p:grpSp>
      <p:sp>
        <p:nvSpPr>
          <p:cNvPr id="347" name="Shape 347"/>
          <p:cNvSpPr/>
          <p:nvPr/>
        </p:nvSpPr>
        <p:spPr>
          <a:xfrm>
            <a:off x="6156755" y="2759233"/>
            <a:ext cx="67116" cy="158555"/>
          </a:xfrm>
          <a:prstGeom prst="line">
            <a:avLst/>
          </a:prstGeom>
          <a:ln>
            <a:solidFill>
              <a:srgbClr val="585858"/>
            </a:solidFill>
          </a:ln>
        </p:spPr>
        <p:txBody>
          <a:bodyPr lIns="45718" tIns="45718" rIns="45718" bIns="45718"/>
          <a:lstStyle/>
          <a:p>
            <a:endParaRPr/>
          </a:p>
        </p:txBody>
      </p:sp>
      <p:grpSp>
        <p:nvGrpSpPr>
          <p:cNvPr id="350" name="Group 350"/>
          <p:cNvGrpSpPr/>
          <p:nvPr/>
        </p:nvGrpSpPr>
        <p:grpSpPr>
          <a:xfrm>
            <a:off x="4016800" y="3045204"/>
            <a:ext cx="948903" cy="446640"/>
            <a:chOff x="0" y="0"/>
            <a:chExt cx="948902" cy="446639"/>
          </a:xfrm>
        </p:grpSpPr>
        <p:sp>
          <p:nvSpPr>
            <p:cNvPr id="348" name="Shape 348"/>
            <p:cNvSpPr/>
            <p:nvPr/>
          </p:nvSpPr>
          <p:spPr>
            <a:xfrm>
              <a:off x="-1" y="5007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49" name="Shape 349"/>
            <p:cNvSpPr/>
            <p:nvPr/>
          </p:nvSpPr>
          <p:spPr>
            <a:xfrm>
              <a:off x="138963" y="-1"/>
              <a:ext cx="670976" cy="446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Cultural Differences?</a:t>
              </a:r>
            </a:p>
          </p:txBody>
        </p:sp>
      </p:grpSp>
      <p:sp>
        <p:nvSpPr>
          <p:cNvPr id="351" name="Shape 351"/>
          <p:cNvSpPr/>
          <p:nvPr/>
        </p:nvSpPr>
        <p:spPr>
          <a:xfrm flipH="1">
            <a:off x="4355188" y="3460300"/>
            <a:ext cx="270002" cy="250501"/>
          </a:xfrm>
          <a:prstGeom prst="line">
            <a:avLst/>
          </a:prstGeom>
          <a:ln>
            <a:solidFill>
              <a:srgbClr val="585858"/>
            </a:solidFill>
          </a:ln>
        </p:spPr>
        <p:txBody>
          <a:bodyPr lIns="45718" tIns="45718" rIns="45718" bIns="45718"/>
          <a:lstStyle/>
          <a:p>
            <a:endParaRPr/>
          </a:p>
        </p:txBody>
      </p:sp>
      <p:grpSp>
        <p:nvGrpSpPr>
          <p:cNvPr id="354" name="Group 354"/>
          <p:cNvGrpSpPr/>
          <p:nvPr/>
        </p:nvGrpSpPr>
        <p:grpSpPr>
          <a:xfrm>
            <a:off x="7486944" y="3722537"/>
            <a:ext cx="654605" cy="460503"/>
            <a:chOff x="0" y="0"/>
            <a:chExt cx="654603" cy="460502"/>
          </a:xfrm>
        </p:grpSpPr>
        <p:sp>
          <p:nvSpPr>
            <p:cNvPr id="352" name="Shape 352"/>
            <p:cNvSpPr/>
            <p:nvPr/>
          </p:nvSpPr>
          <p:spPr>
            <a:xfrm>
              <a:off x="-1" y="-1"/>
              <a:ext cx="654604"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353" name="Shape 353"/>
            <p:cNvSpPr/>
            <p:nvPr/>
          </p:nvSpPr>
          <p:spPr>
            <a:xfrm>
              <a:off x="95864" y="26186"/>
              <a:ext cx="462873" cy="408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Sign lang?</a:t>
              </a:r>
            </a:p>
          </p:txBody>
        </p:sp>
      </p:grpSp>
      <p:sp>
        <p:nvSpPr>
          <p:cNvPr id="355" name="Shape 355"/>
          <p:cNvSpPr/>
          <p:nvPr/>
        </p:nvSpPr>
        <p:spPr>
          <a:xfrm flipV="1">
            <a:off x="7102999" y="3952787"/>
            <a:ext cx="711247" cy="487964"/>
          </a:xfrm>
          <a:prstGeom prst="line">
            <a:avLst/>
          </a:prstGeom>
          <a:ln>
            <a:solidFill>
              <a:srgbClr val="585858"/>
            </a:solidFill>
          </a:ln>
        </p:spPr>
        <p:txBody>
          <a:bodyPr lIns="45718" tIns="45718" rIns="45718" bIns="45718"/>
          <a:lstStyle/>
          <a:p>
            <a:endParaRPr/>
          </a:p>
        </p:txBody>
      </p:sp>
      <p:grpSp>
        <p:nvGrpSpPr>
          <p:cNvPr id="358" name="Group 358"/>
          <p:cNvGrpSpPr/>
          <p:nvPr/>
        </p:nvGrpSpPr>
        <p:grpSpPr>
          <a:xfrm>
            <a:off x="2784024" y="3572573"/>
            <a:ext cx="740105" cy="393905"/>
            <a:chOff x="0" y="0"/>
            <a:chExt cx="740104" cy="393904"/>
          </a:xfrm>
        </p:grpSpPr>
        <p:sp>
          <p:nvSpPr>
            <p:cNvPr id="356" name="Shape 356"/>
            <p:cNvSpPr/>
            <p:nvPr/>
          </p:nvSpPr>
          <p:spPr>
            <a:xfrm>
              <a:off x="-1" y="-1"/>
              <a:ext cx="7401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357" name="Shape 357"/>
            <p:cNvSpPr/>
            <p:nvPr/>
          </p:nvSpPr>
          <p:spPr>
            <a:xfrm>
              <a:off x="108384" y="30571"/>
              <a:ext cx="523333" cy="3327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Cognitive Ability?</a:t>
              </a:r>
            </a:p>
          </p:txBody>
        </p:sp>
      </p:grpSp>
      <p:sp>
        <p:nvSpPr>
          <p:cNvPr id="359" name="Shape 359"/>
          <p:cNvSpPr/>
          <p:nvPr/>
        </p:nvSpPr>
        <p:spPr>
          <a:xfrm>
            <a:off x="3160796" y="3971399"/>
            <a:ext cx="11216" cy="336815"/>
          </a:xfrm>
          <a:prstGeom prst="line">
            <a:avLst/>
          </a:prstGeom>
          <a:ln>
            <a:solidFill>
              <a:srgbClr val="585858"/>
            </a:solidFill>
          </a:ln>
        </p:spPr>
        <p:txBody>
          <a:bodyPr lIns="45718" tIns="45718" rIns="45718" bIns="45718"/>
          <a:lstStyle/>
          <a:p>
            <a:endParaRPr/>
          </a:p>
        </p:txBody>
      </p:sp>
      <p:grpSp>
        <p:nvGrpSpPr>
          <p:cNvPr id="362" name="Group 362"/>
          <p:cNvGrpSpPr/>
          <p:nvPr/>
        </p:nvGrpSpPr>
        <p:grpSpPr>
          <a:xfrm>
            <a:off x="4965050" y="4753578"/>
            <a:ext cx="948903" cy="357741"/>
            <a:chOff x="0" y="0"/>
            <a:chExt cx="948902" cy="357739"/>
          </a:xfrm>
        </p:grpSpPr>
        <p:sp>
          <p:nvSpPr>
            <p:cNvPr id="360" name="Shape 360"/>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61" name="Shape 361"/>
            <p:cNvSpPr/>
            <p:nvPr/>
          </p:nvSpPr>
          <p:spPr>
            <a:xfrm>
              <a:off x="138963" y="-1"/>
              <a:ext cx="67097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Family Offender?</a:t>
              </a:r>
            </a:p>
          </p:txBody>
        </p:sp>
      </p:grpSp>
      <p:grpSp>
        <p:nvGrpSpPr>
          <p:cNvPr id="365" name="Group 365"/>
          <p:cNvGrpSpPr/>
          <p:nvPr/>
        </p:nvGrpSpPr>
        <p:grpSpPr>
          <a:xfrm>
            <a:off x="3928749" y="4739875"/>
            <a:ext cx="817505" cy="346503"/>
            <a:chOff x="-1" y="0"/>
            <a:chExt cx="817503" cy="346501"/>
          </a:xfrm>
        </p:grpSpPr>
        <p:sp>
          <p:nvSpPr>
            <p:cNvPr id="363" name="Shape 363"/>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364" name="Shape 364"/>
            <p:cNvSpPr/>
            <p:nvPr/>
          </p:nvSpPr>
          <p:spPr>
            <a:xfrm>
              <a:off x="119719" y="44971"/>
              <a:ext cx="57806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Religion?</a:t>
              </a:r>
            </a:p>
          </p:txBody>
        </p:sp>
      </p:grpSp>
      <p:sp>
        <p:nvSpPr>
          <p:cNvPr id="366" name="Shape 366"/>
          <p:cNvSpPr/>
          <p:nvPr/>
        </p:nvSpPr>
        <p:spPr>
          <a:xfrm flipH="1">
            <a:off x="4337498" y="4525674"/>
            <a:ext cx="8102" cy="214202"/>
          </a:xfrm>
          <a:prstGeom prst="line">
            <a:avLst/>
          </a:prstGeom>
          <a:ln>
            <a:solidFill>
              <a:srgbClr val="585858"/>
            </a:solidFill>
          </a:ln>
        </p:spPr>
        <p:txBody>
          <a:bodyPr lIns="45718" tIns="45718" rIns="45718" bIns="45718"/>
          <a:lstStyle/>
          <a:p>
            <a:endParaRPr/>
          </a:p>
        </p:txBody>
      </p:sp>
      <p:grpSp>
        <p:nvGrpSpPr>
          <p:cNvPr id="369" name="Group 369"/>
          <p:cNvGrpSpPr/>
          <p:nvPr/>
        </p:nvGrpSpPr>
        <p:grpSpPr>
          <a:xfrm>
            <a:off x="617287" y="4766211"/>
            <a:ext cx="793204" cy="293825"/>
            <a:chOff x="0" y="0"/>
            <a:chExt cx="793202" cy="293824"/>
          </a:xfrm>
        </p:grpSpPr>
        <p:sp>
          <p:nvSpPr>
            <p:cNvPr id="367" name="Shape 367"/>
            <p:cNvSpPr/>
            <p:nvPr/>
          </p:nvSpPr>
          <p:spPr>
            <a:xfrm>
              <a:off x="-1" y="21663"/>
              <a:ext cx="793204" cy="250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368" name="Shape 368"/>
            <p:cNvSpPr/>
            <p:nvPr/>
          </p:nvSpPr>
          <p:spPr>
            <a:xfrm>
              <a:off x="116161" y="0"/>
              <a:ext cx="560880" cy="2938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Illness?</a:t>
              </a:r>
            </a:p>
          </p:txBody>
        </p:sp>
      </p:grpSp>
      <p:sp>
        <p:nvSpPr>
          <p:cNvPr id="370" name="Shape 370"/>
          <p:cNvSpPr/>
          <p:nvPr/>
        </p:nvSpPr>
        <p:spPr>
          <a:xfrm>
            <a:off x="1413410" y="4904392"/>
            <a:ext cx="1023992" cy="144660"/>
          </a:xfrm>
          <a:prstGeom prst="line">
            <a:avLst/>
          </a:prstGeom>
          <a:ln>
            <a:solidFill>
              <a:srgbClr val="585858"/>
            </a:solidFill>
          </a:ln>
        </p:spPr>
        <p:txBody>
          <a:bodyPr lIns="45718" tIns="45718" rIns="45718" bIns="45718"/>
          <a:lstStyle/>
          <a:p>
            <a:endParaRPr/>
          </a:p>
        </p:txBody>
      </p:sp>
      <p:grpSp>
        <p:nvGrpSpPr>
          <p:cNvPr id="373" name="Group 373"/>
          <p:cNvGrpSpPr/>
          <p:nvPr/>
        </p:nvGrpSpPr>
        <p:grpSpPr>
          <a:xfrm>
            <a:off x="585274" y="3166648"/>
            <a:ext cx="548703" cy="346503"/>
            <a:chOff x="0" y="0"/>
            <a:chExt cx="548701" cy="346501"/>
          </a:xfrm>
        </p:grpSpPr>
        <p:sp>
          <p:nvSpPr>
            <p:cNvPr id="371" name="Shape 371"/>
            <p:cNvSpPr/>
            <p:nvPr/>
          </p:nvSpPr>
          <p:spPr>
            <a:xfrm>
              <a:off x="0" y="0"/>
              <a:ext cx="548703"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72" name="Shape 372"/>
            <p:cNvSpPr/>
            <p:nvPr/>
          </p:nvSpPr>
          <p:spPr>
            <a:xfrm>
              <a:off x="80354" y="38829"/>
              <a:ext cx="387994"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shy?</a:t>
              </a:r>
            </a:p>
          </p:txBody>
        </p:sp>
      </p:grpSp>
      <p:sp>
        <p:nvSpPr>
          <p:cNvPr id="374" name="Shape 374"/>
          <p:cNvSpPr/>
          <p:nvPr/>
        </p:nvSpPr>
        <p:spPr>
          <a:xfrm flipH="1">
            <a:off x="1053619" y="2807892"/>
            <a:ext cx="138902" cy="409502"/>
          </a:xfrm>
          <a:prstGeom prst="line">
            <a:avLst/>
          </a:prstGeom>
          <a:ln>
            <a:solidFill>
              <a:srgbClr val="585858"/>
            </a:solidFill>
          </a:ln>
        </p:spPr>
        <p:txBody>
          <a:bodyPr lIns="45718" tIns="45718" rIns="45718" bIns="45718"/>
          <a:lstStyle/>
          <a:p>
            <a:endParaRPr/>
          </a:p>
        </p:txBody>
      </p:sp>
      <p:grpSp>
        <p:nvGrpSpPr>
          <p:cNvPr id="377" name="Group 377"/>
          <p:cNvGrpSpPr/>
          <p:nvPr/>
        </p:nvGrpSpPr>
        <p:grpSpPr>
          <a:xfrm>
            <a:off x="8031694" y="3763363"/>
            <a:ext cx="1079703" cy="409505"/>
            <a:chOff x="0" y="-1"/>
            <a:chExt cx="1079702" cy="409504"/>
          </a:xfrm>
        </p:grpSpPr>
        <p:sp>
          <p:nvSpPr>
            <p:cNvPr id="375" name="Shape 375"/>
            <p:cNvSpPr/>
            <p:nvPr/>
          </p:nvSpPr>
          <p:spPr>
            <a:xfrm>
              <a:off x="0" y="-2"/>
              <a:ext cx="1079703" cy="409506"/>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76" name="Shape 376"/>
            <p:cNvSpPr/>
            <p:nvPr/>
          </p:nvSpPr>
          <p:spPr>
            <a:xfrm>
              <a:off x="158117" y="25879"/>
              <a:ext cx="763468"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Chronological Development </a:t>
              </a:r>
            </a:p>
          </p:txBody>
        </p:sp>
      </p:grpSp>
      <p:grpSp>
        <p:nvGrpSpPr>
          <p:cNvPr id="380" name="Group 380"/>
          <p:cNvGrpSpPr/>
          <p:nvPr/>
        </p:nvGrpSpPr>
        <p:grpSpPr>
          <a:xfrm>
            <a:off x="1253974" y="3453370"/>
            <a:ext cx="822903" cy="485157"/>
            <a:chOff x="0" y="0"/>
            <a:chExt cx="822901" cy="485155"/>
          </a:xfrm>
        </p:grpSpPr>
        <p:sp>
          <p:nvSpPr>
            <p:cNvPr id="378" name="Shape 378"/>
            <p:cNvSpPr/>
            <p:nvPr/>
          </p:nvSpPr>
          <p:spPr>
            <a:xfrm>
              <a:off x="-1" y="45628"/>
              <a:ext cx="822903" cy="3939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379" name="Shape 379"/>
            <p:cNvSpPr/>
            <p:nvPr/>
          </p:nvSpPr>
          <p:spPr>
            <a:xfrm>
              <a:off x="120510" y="-1"/>
              <a:ext cx="581879" cy="4851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Need more time rapport building?</a:t>
              </a:r>
            </a:p>
          </p:txBody>
        </p:sp>
      </p:grpSp>
      <p:sp>
        <p:nvSpPr>
          <p:cNvPr id="381" name="Shape 381"/>
          <p:cNvSpPr/>
          <p:nvPr/>
        </p:nvSpPr>
        <p:spPr>
          <a:xfrm flipH="1">
            <a:off x="1665425" y="3229898"/>
            <a:ext cx="78302" cy="269102"/>
          </a:xfrm>
          <a:prstGeom prst="line">
            <a:avLst/>
          </a:prstGeom>
          <a:ln>
            <a:solidFill>
              <a:srgbClr val="585858"/>
            </a:solidFill>
          </a:ln>
        </p:spPr>
        <p:txBody>
          <a:bodyPr lIns="45718" tIns="45718" rIns="45718" bIns="45718"/>
          <a:lstStyle/>
          <a:p>
            <a:endParaRPr/>
          </a:p>
        </p:txBody>
      </p:sp>
      <p:grpSp>
        <p:nvGrpSpPr>
          <p:cNvPr id="384" name="Group 384"/>
          <p:cNvGrpSpPr/>
          <p:nvPr/>
        </p:nvGrpSpPr>
        <p:grpSpPr>
          <a:xfrm>
            <a:off x="2662500" y="3256479"/>
            <a:ext cx="1357503" cy="357740"/>
            <a:chOff x="0" y="0"/>
            <a:chExt cx="1357502" cy="357739"/>
          </a:xfrm>
        </p:grpSpPr>
        <p:sp>
          <p:nvSpPr>
            <p:cNvPr id="382" name="Shape 382"/>
            <p:cNvSpPr/>
            <p:nvPr/>
          </p:nvSpPr>
          <p:spPr>
            <a:xfrm>
              <a:off x="0" y="44320"/>
              <a:ext cx="1357503" cy="2691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83" name="Shape 383"/>
            <p:cNvSpPr/>
            <p:nvPr/>
          </p:nvSpPr>
          <p:spPr>
            <a:xfrm>
              <a:off x="198800" y="-1"/>
              <a:ext cx="959901"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Cultural Practices/beliefs ?</a:t>
              </a:r>
            </a:p>
          </p:txBody>
        </p:sp>
      </p:grpSp>
      <p:sp>
        <p:nvSpPr>
          <p:cNvPr id="385" name="Shape 385"/>
          <p:cNvSpPr/>
          <p:nvPr/>
        </p:nvSpPr>
        <p:spPr>
          <a:xfrm>
            <a:off x="3821198" y="3530491"/>
            <a:ext cx="329402" cy="204302"/>
          </a:xfrm>
          <a:prstGeom prst="line">
            <a:avLst/>
          </a:prstGeom>
          <a:ln>
            <a:solidFill>
              <a:srgbClr val="585858"/>
            </a:solidFill>
          </a:ln>
        </p:spPr>
        <p:txBody>
          <a:bodyPr lIns="45718" tIns="45718" rIns="45718" bIns="45718"/>
          <a:lstStyle/>
          <a:p>
            <a:endParaRPr/>
          </a:p>
        </p:txBody>
      </p:sp>
      <p:grpSp>
        <p:nvGrpSpPr>
          <p:cNvPr id="388" name="Group 388"/>
          <p:cNvGrpSpPr/>
          <p:nvPr/>
        </p:nvGrpSpPr>
        <p:grpSpPr>
          <a:xfrm>
            <a:off x="7148348" y="1790725"/>
            <a:ext cx="1079703" cy="460501"/>
            <a:chOff x="0" y="0"/>
            <a:chExt cx="1079702" cy="460499"/>
          </a:xfrm>
        </p:grpSpPr>
        <p:sp>
          <p:nvSpPr>
            <p:cNvPr id="386" name="Shape 386"/>
            <p:cNvSpPr/>
            <p:nvPr/>
          </p:nvSpPr>
          <p:spPr>
            <a:xfrm>
              <a:off x="0" y="0"/>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387" name="Shape 387"/>
            <p:cNvSpPr/>
            <p:nvPr/>
          </p:nvSpPr>
          <p:spPr>
            <a:xfrm>
              <a:off x="158117" y="26186"/>
              <a:ext cx="763468" cy="408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Understand why here?</a:t>
              </a:r>
            </a:p>
          </p:txBody>
        </p:sp>
      </p:grpSp>
      <p:grpSp>
        <p:nvGrpSpPr>
          <p:cNvPr id="391" name="Group 391"/>
          <p:cNvGrpSpPr/>
          <p:nvPr/>
        </p:nvGrpSpPr>
        <p:grpSpPr>
          <a:xfrm>
            <a:off x="6189049" y="1940297"/>
            <a:ext cx="740105" cy="628506"/>
            <a:chOff x="0" y="-1"/>
            <a:chExt cx="740104" cy="628504"/>
          </a:xfrm>
        </p:grpSpPr>
        <p:sp>
          <p:nvSpPr>
            <p:cNvPr id="389" name="Shape 389"/>
            <p:cNvSpPr/>
            <p:nvPr/>
          </p:nvSpPr>
          <p:spPr>
            <a:xfrm>
              <a:off x="-1" y="-2"/>
              <a:ext cx="740105" cy="6285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90" name="Shape 390"/>
            <p:cNvSpPr/>
            <p:nvPr/>
          </p:nvSpPr>
          <p:spPr>
            <a:xfrm>
              <a:off x="108384" y="90929"/>
              <a:ext cx="523333"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Child friendly space?</a:t>
              </a:r>
            </a:p>
          </p:txBody>
        </p:sp>
      </p:grpSp>
      <p:sp>
        <p:nvSpPr>
          <p:cNvPr id="392" name="Shape 392"/>
          <p:cNvSpPr/>
          <p:nvPr/>
        </p:nvSpPr>
        <p:spPr>
          <a:xfrm flipH="1">
            <a:off x="7451501" y="2251224"/>
            <a:ext cx="236700" cy="491402"/>
          </a:xfrm>
          <a:prstGeom prst="line">
            <a:avLst/>
          </a:prstGeom>
          <a:ln>
            <a:solidFill>
              <a:srgbClr val="585858"/>
            </a:solidFill>
          </a:ln>
        </p:spPr>
        <p:txBody>
          <a:bodyPr lIns="45718" tIns="45718" rIns="45718" bIns="45718"/>
          <a:lstStyle/>
          <a:p>
            <a:endParaRPr/>
          </a:p>
        </p:txBody>
      </p:sp>
      <p:sp>
        <p:nvSpPr>
          <p:cNvPr id="393" name="Shape 393"/>
          <p:cNvSpPr/>
          <p:nvPr/>
        </p:nvSpPr>
        <p:spPr>
          <a:xfrm flipH="1">
            <a:off x="6400050" y="2595548"/>
            <a:ext cx="225002" cy="327002"/>
          </a:xfrm>
          <a:prstGeom prst="line">
            <a:avLst/>
          </a:prstGeom>
          <a:ln>
            <a:solidFill>
              <a:srgbClr val="585858"/>
            </a:solidFill>
          </a:ln>
        </p:spPr>
        <p:txBody>
          <a:bodyPr lIns="45718" tIns="45718" rIns="45718" bIns="45718"/>
          <a:lstStyle/>
          <a:p>
            <a:endParaRPr/>
          </a:p>
        </p:txBody>
      </p:sp>
      <p:grpSp>
        <p:nvGrpSpPr>
          <p:cNvPr id="396" name="Group 396"/>
          <p:cNvGrpSpPr/>
          <p:nvPr/>
        </p:nvGrpSpPr>
        <p:grpSpPr>
          <a:xfrm>
            <a:off x="7939522" y="4510698"/>
            <a:ext cx="913505" cy="393905"/>
            <a:chOff x="-1" y="0"/>
            <a:chExt cx="913504" cy="393904"/>
          </a:xfrm>
        </p:grpSpPr>
        <p:sp>
          <p:nvSpPr>
            <p:cNvPr id="394" name="Shape 394"/>
            <p:cNvSpPr/>
            <p:nvPr/>
          </p:nvSpPr>
          <p:spPr>
            <a:xfrm>
              <a:off x="-2" y="-1"/>
              <a:ext cx="9135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95" name="Shape 395"/>
            <p:cNvSpPr/>
            <p:nvPr/>
          </p:nvSpPr>
          <p:spPr>
            <a:xfrm>
              <a:off x="133779" y="18079"/>
              <a:ext cx="645942"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Processing time </a:t>
              </a:r>
            </a:p>
          </p:txBody>
        </p:sp>
      </p:grpSp>
      <p:sp>
        <p:nvSpPr>
          <p:cNvPr id="397" name="Shape 397"/>
          <p:cNvSpPr/>
          <p:nvPr/>
        </p:nvSpPr>
        <p:spPr>
          <a:xfrm flipV="1">
            <a:off x="7566304" y="4846917"/>
            <a:ext cx="507001" cy="14100"/>
          </a:xfrm>
          <a:prstGeom prst="line">
            <a:avLst/>
          </a:prstGeom>
          <a:ln>
            <a:solidFill>
              <a:srgbClr val="585858"/>
            </a:solidFill>
          </a:ln>
        </p:spPr>
        <p:txBody>
          <a:bodyPr lIns="45718" tIns="45718" rIns="45718" bIns="45718"/>
          <a:lstStyle/>
          <a:p>
            <a:endParaRPr/>
          </a:p>
        </p:txBody>
      </p:sp>
      <p:grpSp>
        <p:nvGrpSpPr>
          <p:cNvPr id="400" name="Group 400"/>
          <p:cNvGrpSpPr/>
          <p:nvPr/>
        </p:nvGrpSpPr>
        <p:grpSpPr>
          <a:xfrm>
            <a:off x="4576584" y="1841642"/>
            <a:ext cx="940503" cy="357740"/>
            <a:chOff x="0" y="0"/>
            <a:chExt cx="940501" cy="357739"/>
          </a:xfrm>
        </p:grpSpPr>
        <p:sp>
          <p:nvSpPr>
            <p:cNvPr id="398" name="Shape 398"/>
            <p:cNvSpPr/>
            <p:nvPr/>
          </p:nvSpPr>
          <p:spPr>
            <a:xfrm>
              <a:off x="-1" y="5620"/>
              <a:ext cx="940503"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399" name="Shape 399"/>
            <p:cNvSpPr/>
            <p:nvPr/>
          </p:nvSpPr>
          <p:spPr>
            <a:xfrm>
              <a:off x="137733" y="-1"/>
              <a:ext cx="665035"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Caregiver support?</a:t>
              </a:r>
            </a:p>
          </p:txBody>
        </p:sp>
      </p:grpSp>
      <p:sp>
        <p:nvSpPr>
          <p:cNvPr id="401" name="Shape 401"/>
          <p:cNvSpPr/>
          <p:nvPr/>
        </p:nvSpPr>
        <p:spPr>
          <a:xfrm flipH="1">
            <a:off x="5568117" y="3764005"/>
            <a:ext cx="130502" cy="315002"/>
          </a:xfrm>
          <a:prstGeom prst="line">
            <a:avLst/>
          </a:prstGeom>
          <a:ln>
            <a:solidFill>
              <a:srgbClr val="585858"/>
            </a:solidFill>
          </a:ln>
        </p:spPr>
        <p:txBody>
          <a:bodyPr lIns="45718" tIns="45718" rIns="45718" bIns="45718"/>
          <a:lstStyle/>
          <a:p>
            <a:endParaRPr/>
          </a:p>
        </p:txBody>
      </p:sp>
      <p:grpSp>
        <p:nvGrpSpPr>
          <p:cNvPr id="404" name="Group 404"/>
          <p:cNvGrpSpPr/>
          <p:nvPr/>
        </p:nvGrpSpPr>
        <p:grpSpPr>
          <a:xfrm>
            <a:off x="2375023" y="1574149"/>
            <a:ext cx="654604" cy="327005"/>
            <a:chOff x="0" y="-1"/>
            <a:chExt cx="654603" cy="327003"/>
          </a:xfrm>
        </p:grpSpPr>
        <p:sp>
          <p:nvSpPr>
            <p:cNvPr id="402" name="Shape 402"/>
            <p:cNvSpPr/>
            <p:nvPr/>
          </p:nvSpPr>
          <p:spPr>
            <a:xfrm>
              <a:off x="-1" y="-2"/>
              <a:ext cx="654604" cy="3270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403" name="Shape 403"/>
            <p:cNvSpPr/>
            <p:nvPr/>
          </p:nvSpPr>
          <p:spPr>
            <a:xfrm>
              <a:off x="95864" y="35221"/>
              <a:ext cx="46287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gender</a:t>
              </a:r>
            </a:p>
          </p:txBody>
        </p:sp>
      </p:grpSp>
      <p:sp>
        <p:nvSpPr>
          <p:cNvPr id="405" name="Shape 405"/>
          <p:cNvSpPr/>
          <p:nvPr/>
        </p:nvSpPr>
        <p:spPr>
          <a:xfrm flipV="1">
            <a:off x="1658048" y="1789185"/>
            <a:ext cx="727849" cy="118547"/>
          </a:xfrm>
          <a:prstGeom prst="line">
            <a:avLst/>
          </a:prstGeom>
          <a:ln>
            <a:solidFill>
              <a:srgbClr val="585858"/>
            </a:solidFill>
          </a:ln>
        </p:spPr>
        <p:txBody>
          <a:bodyPr lIns="45718" tIns="45718" rIns="45718" bIns="45718"/>
          <a:lstStyle/>
          <a:p>
            <a:endParaRPr/>
          </a:p>
        </p:txBody>
      </p:sp>
      <p:grpSp>
        <p:nvGrpSpPr>
          <p:cNvPr id="408" name="Group 408"/>
          <p:cNvGrpSpPr/>
          <p:nvPr/>
        </p:nvGrpSpPr>
        <p:grpSpPr>
          <a:xfrm>
            <a:off x="1920173" y="3563599"/>
            <a:ext cx="793205" cy="491403"/>
            <a:chOff x="0" y="0"/>
            <a:chExt cx="793203" cy="491402"/>
          </a:xfrm>
        </p:grpSpPr>
        <p:sp>
          <p:nvSpPr>
            <p:cNvPr id="406" name="Shape 406"/>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07" name="Shape 407"/>
            <p:cNvSpPr/>
            <p:nvPr/>
          </p:nvSpPr>
          <p:spPr>
            <a:xfrm>
              <a:off x="116160" y="66829"/>
              <a:ext cx="560881"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Level of Trauma?</a:t>
              </a:r>
            </a:p>
          </p:txBody>
        </p:sp>
      </p:grpSp>
      <p:grpSp>
        <p:nvGrpSpPr>
          <p:cNvPr id="411" name="Group 411"/>
          <p:cNvGrpSpPr/>
          <p:nvPr/>
        </p:nvGrpSpPr>
        <p:grpSpPr>
          <a:xfrm>
            <a:off x="6762548" y="3493299"/>
            <a:ext cx="793205" cy="346503"/>
            <a:chOff x="0" y="0"/>
            <a:chExt cx="793204" cy="346501"/>
          </a:xfrm>
        </p:grpSpPr>
        <p:sp>
          <p:nvSpPr>
            <p:cNvPr id="409" name="Shape 409"/>
            <p:cNvSpPr/>
            <p:nvPr/>
          </p:nvSpPr>
          <p:spPr>
            <a:xfrm>
              <a:off x="-1" y="0"/>
              <a:ext cx="793205" cy="346502"/>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10" name="Shape 410"/>
            <p:cNvSpPr/>
            <p:nvPr/>
          </p:nvSpPr>
          <p:spPr>
            <a:xfrm>
              <a:off x="116160" y="38829"/>
              <a:ext cx="560882"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Triggers?</a:t>
              </a:r>
            </a:p>
          </p:txBody>
        </p:sp>
      </p:grpSp>
      <p:sp>
        <p:nvSpPr>
          <p:cNvPr id="412" name="Shape 412"/>
          <p:cNvSpPr/>
          <p:nvPr/>
        </p:nvSpPr>
        <p:spPr>
          <a:xfrm>
            <a:off x="6838450" y="3378698"/>
            <a:ext cx="320702" cy="114602"/>
          </a:xfrm>
          <a:prstGeom prst="line">
            <a:avLst/>
          </a:prstGeom>
          <a:ln>
            <a:solidFill>
              <a:srgbClr val="585858"/>
            </a:solidFill>
          </a:ln>
        </p:spPr>
        <p:txBody>
          <a:bodyPr lIns="45718" tIns="45718" rIns="45718" bIns="45718"/>
          <a:lstStyle/>
          <a:p>
            <a:endParaRPr/>
          </a:p>
        </p:txBody>
      </p:sp>
      <p:grpSp>
        <p:nvGrpSpPr>
          <p:cNvPr id="415" name="Group 415"/>
          <p:cNvGrpSpPr/>
          <p:nvPr/>
        </p:nvGrpSpPr>
        <p:grpSpPr>
          <a:xfrm>
            <a:off x="2882490" y="1329227"/>
            <a:ext cx="1079703" cy="357740"/>
            <a:chOff x="0" y="0"/>
            <a:chExt cx="1079702" cy="357739"/>
          </a:xfrm>
        </p:grpSpPr>
        <p:sp>
          <p:nvSpPr>
            <p:cNvPr id="413" name="Shape 413"/>
            <p:cNvSpPr/>
            <p:nvPr/>
          </p:nvSpPr>
          <p:spPr>
            <a:xfrm>
              <a:off x="0" y="25120"/>
              <a:ext cx="1079703" cy="307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14" name="Shape 414"/>
            <p:cNvSpPr/>
            <p:nvPr/>
          </p:nvSpPr>
          <p:spPr>
            <a:xfrm>
              <a:off x="158117" y="-1"/>
              <a:ext cx="763467"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Accents/Lang barrier?</a:t>
              </a:r>
            </a:p>
          </p:txBody>
        </p:sp>
      </p:grpSp>
      <p:sp>
        <p:nvSpPr>
          <p:cNvPr id="416" name="Shape 416"/>
          <p:cNvSpPr/>
          <p:nvPr/>
        </p:nvSpPr>
        <p:spPr>
          <a:xfrm>
            <a:off x="3494830" y="1686811"/>
            <a:ext cx="826570" cy="2037778"/>
          </a:xfrm>
          <a:prstGeom prst="line">
            <a:avLst/>
          </a:prstGeom>
          <a:ln>
            <a:solidFill>
              <a:srgbClr val="585858"/>
            </a:solidFill>
          </a:ln>
        </p:spPr>
        <p:txBody>
          <a:bodyPr lIns="45718" tIns="45718" rIns="45718" bIns="45718"/>
          <a:lstStyle/>
          <a:p>
            <a:endParaRPr/>
          </a:p>
        </p:txBody>
      </p:sp>
      <p:grpSp>
        <p:nvGrpSpPr>
          <p:cNvPr id="419" name="Group 419"/>
          <p:cNvGrpSpPr/>
          <p:nvPr/>
        </p:nvGrpSpPr>
        <p:grpSpPr>
          <a:xfrm>
            <a:off x="5853000" y="4759199"/>
            <a:ext cx="822903" cy="346503"/>
            <a:chOff x="0" y="0"/>
            <a:chExt cx="822901" cy="346501"/>
          </a:xfrm>
        </p:grpSpPr>
        <p:sp>
          <p:nvSpPr>
            <p:cNvPr id="417" name="Shape 417"/>
            <p:cNvSpPr/>
            <p:nvPr/>
          </p:nvSpPr>
          <p:spPr>
            <a:xfrm>
              <a:off x="0" y="0"/>
              <a:ext cx="822902"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18" name="Shape 418"/>
            <p:cNvSpPr/>
            <p:nvPr/>
          </p:nvSpPr>
          <p:spPr>
            <a:xfrm>
              <a:off x="120510" y="38829"/>
              <a:ext cx="581881"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believed?</a:t>
              </a:r>
            </a:p>
          </p:txBody>
        </p:sp>
      </p:grpSp>
      <p:sp>
        <p:nvSpPr>
          <p:cNvPr id="420" name="Shape 420"/>
          <p:cNvSpPr/>
          <p:nvPr/>
        </p:nvSpPr>
        <p:spPr>
          <a:xfrm>
            <a:off x="5930610" y="4668044"/>
            <a:ext cx="42902" cy="141902"/>
          </a:xfrm>
          <a:prstGeom prst="line">
            <a:avLst/>
          </a:prstGeom>
          <a:ln>
            <a:solidFill>
              <a:srgbClr val="585858"/>
            </a:solidFill>
          </a:ln>
        </p:spPr>
        <p:txBody>
          <a:bodyPr lIns="45718" tIns="45718" rIns="45718" bIns="45718"/>
          <a:lstStyle/>
          <a:p>
            <a:endParaRPr/>
          </a:p>
        </p:txBody>
      </p:sp>
      <p:sp>
        <p:nvSpPr>
          <p:cNvPr id="421" name="Shape 421"/>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422" name="Shape 422"/>
          <p:cNvSpPr/>
          <p:nvPr/>
        </p:nvSpPr>
        <p:spPr>
          <a:xfrm flipV="1">
            <a:off x="7843500" y="4156701"/>
            <a:ext cx="913500" cy="468600"/>
          </a:xfrm>
          <a:prstGeom prst="line">
            <a:avLst/>
          </a:prstGeom>
          <a:ln>
            <a:solidFill>
              <a:srgbClr val="585858"/>
            </a:solidFill>
          </a:ln>
        </p:spPr>
        <p:txBody>
          <a:bodyPr lIns="45718" tIns="45718" rIns="45718" bIns="45718"/>
          <a:lstStyle/>
          <a:p>
            <a:endParaRPr/>
          </a:p>
        </p:txBody>
      </p:sp>
      <p:grpSp>
        <p:nvGrpSpPr>
          <p:cNvPr id="425" name="Group 425"/>
          <p:cNvGrpSpPr/>
          <p:nvPr/>
        </p:nvGrpSpPr>
        <p:grpSpPr>
          <a:xfrm>
            <a:off x="6903066" y="4623715"/>
            <a:ext cx="740105" cy="460503"/>
            <a:chOff x="0" y="0"/>
            <a:chExt cx="740104" cy="460502"/>
          </a:xfrm>
        </p:grpSpPr>
        <p:sp>
          <p:nvSpPr>
            <p:cNvPr id="423" name="Shape 423"/>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24" name="Shape 424"/>
            <p:cNvSpPr/>
            <p:nvPr/>
          </p:nvSpPr>
          <p:spPr>
            <a:xfrm>
              <a:off x="108384" y="51379"/>
              <a:ext cx="523333"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Eye contact?</a:t>
              </a:r>
            </a:p>
          </p:txBody>
        </p:sp>
      </p:grpSp>
      <p:grpSp>
        <p:nvGrpSpPr>
          <p:cNvPr id="428" name="Group 428"/>
          <p:cNvGrpSpPr/>
          <p:nvPr/>
        </p:nvGrpSpPr>
        <p:grpSpPr>
          <a:xfrm>
            <a:off x="6186125" y="3883623"/>
            <a:ext cx="822903" cy="393605"/>
            <a:chOff x="0" y="0"/>
            <a:chExt cx="822901" cy="393603"/>
          </a:xfrm>
        </p:grpSpPr>
        <p:sp>
          <p:nvSpPr>
            <p:cNvPr id="426" name="Shape 426"/>
            <p:cNvSpPr/>
            <p:nvPr/>
          </p:nvSpPr>
          <p:spPr>
            <a:xfrm>
              <a:off x="0" y="-1"/>
              <a:ext cx="822902"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27" name="Shape 427"/>
            <p:cNvSpPr/>
            <p:nvPr/>
          </p:nvSpPr>
          <p:spPr>
            <a:xfrm>
              <a:off x="120510" y="62379"/>
              <a:ext cx="581881"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Talkative?</a:t>
              </a:r>
            </a:p>
          </p:txBody>
        </p:sp>
      </p:grpSp>
      <p:grpSp>
        <p:nvGrpSpPr>
          <p:cNvPr id="431" name="Group 431"/>
          <p:cNvGrpSpPr/>
          <p:nvPr/>
        </p:nvGrpSpPr>
        <p:grpSpPr>
          <a:xfrm>
            <a:off x="5158387" y="3388749"/>
            <a:ext cx="916203" cy="393605"/>
            <a:chOff x="0" y="0"/>
            <a:chExt cx="916202" cy="393603"/>
          </a:xfrm>
        </p:grpSpPr>
        <p:sp>
          <p:nvSpPr>
            <p:cNvPr id="429" name="Shape 429"/>
            <p:cNvSpPr/>
            <p:nvPr/>
          </p:nvSpPr>
          <p:spPr>
            <a:xfrm>
              <a:off x="0" y="-1"/>
              <a:ext cx="916203"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30" name="Shape 430"/>
            <p:cNvSpPr/>
            <p:nvPr/>
          </p:nvSpPr>
          <p:spPr>
            <a:xfrm>
              <a:off x="134173" y="17929"/>
              <a:ext cx="647856"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Told not to talk?</a:t>
              </a:r>
            </a:p>
          </p:txBody>
        </p:sp>
      </p:grpSp>
      <p:sp>
        <p:nvSpPr>
          <p:cNvPr id="432" name="Shape 432"/>
          <p:cNvSpPr/>
          <p:nvPr/>
        </p:nvSpPr>
        <p:spPr>
          <a:xfrm>
            <a:off x="5479481" y="1713518"/>
            <a:ext cx="512217" cy="1321644"/>
          </a:xfrm>
          <a:prstGeom prst="line">
            <a:avLst/>
          </a:prstGeom>
          <a:ln>
            <a:solidFill>
              <a:srgbClr val="585858"/>
            </a:solidFill>
          </a:ln>
        </p:spPr>
        <p:txBody>
          <a:bodyPr lIns="45718" tIns="45718" rIns="45718" bIns="45718"/>
          <a:lstStyle/>
          <a:p>
            <a:endParaRPr/>
          </a:p>
        </p:txBody>
      </p:sp>
      <p:grpSp>
        <p:nvGrpSpPr>
          <p:cNvPr id="435" name="Group 435"/>
          <p:cNvGrpSpPr/>
          <p:nvPr/>
        </p:nvGrpSpPr>
        <p:grpSpPr>
          <a:xfrm>
            <a:off x="4839574" y="2311873"/>
            <a:ext cx="913505" cy="561304"/>
            <a:chOff x="-1" y="0"/>
            <a:chExt cx="913504" cy="561302"/>
          </a:xfrm>
        </p:grpSpPr>
        <p:sp>
          <p:nvSpPr>
            <p:cNvPr id="433" name="Shape 433"/>
            <p:cNvSpPr/>
            <p:nvPr/>
          </p:nvSpPr>
          <p:spPr>
            <a:xfrm>
              <a:off x="-2" y="-1"/>
              <a:ext cx="913505" cy="5613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434" name="Shape 434"/>
            <p:cNvSpPr/>
            <p:nvPr/>
          </p:nvSpPr>
          <p:spPr>
            <a:xfrm>
              <a:off x="133779" y="38071"/>
              <a:ext cx="645942" cy="4851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Scared what family will think? Where to live?</a:t>
              </a:r>
            </a:p>
          </p:txBody>
        </p:sp>
      </p:grpSp>
      <p:grpSp>
        <p:nvGrpSpPr>
          <p:cNvPr id="438" name="Group 438"/>
          <p:cNvGrpSpPr/>
          <p:nvPr/>
        </p:nvGrpSpPr>
        <p:grpSpPr>
          <a:xfrm>
            <a:off x="3138473" y="4027104"/>
            <a:ext cx="822903" cy="357740"/>
            <a:chOff x="0" y="0"/>
            <a:chExt cx="822901" cy="357739"/>
          </a:xfrm>
        </p:grpSpPr>
        <p:sp>
          <p:nvSpPr>
            <p:cNvPr id="436" name="Shape 436"/>
            <p:cNvSpPr/>
            <p:nvPr/>
          </p:nvSpPr>
          <p:spPr>
            <a:xfrm>
              <a:off x="0" y="5620"/>
              <a:ext cx="822902"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37" name="Shape 437"/>
            <p:cNvSpPr/>
            <p:nvPr/>
          </p:nvSpPr>
          <p:spPr>
            <a:xfrm>
              <a:off x="120510" y="-1"/>
              <a:ext cx="581880"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Physical limits?</a:t>
              </a:r>
            </a:p>
          </p:txBody>
        </p:sp>
      </p:grpSp>
      <p:grpSp>
        <p:nvGrpSpPr>
          <p:cNvPr id="441" name="Group 441"/>
          <p:cNvGrpSpPr/>
          <p:nvPr/>
        </p:nvGrpSpPr>
        <p:grpSpPr>
          <a:xfrm>
            <a:off x="2390987" y="4006203"/>
            <a:ext cx="822902" cy="446641"/>
            <a:chOff x="0" y="0"/>
            <a:chExt cx="822901" cy="446639"/>
          </a:xfrm>
        </p:grpSpPr>
        <p:sp>
          <p:nvSpPr>
            <p:cNvPr id="439" name="Shape 439"/>
            <p:cNvSpPr/>
            <p:nvPr/>
          </p:nvSpPr>
          <p:spPr>
            <a:xfrm>
              <a:off x="0" y="26520"/>
              <a:ext cx="822902" cy="3936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40" name="Shape 440"/>
            <p:cNvSpPr/>
            <p:nvPr/>
          </p:nvSpPr>
          <p:spPr>
            <a:xfrm>
              <a:off x="120510" y="-1"/>
              <a:ext cx="581880" cy="446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deaf/hard of hearing?</a:t>
              </a:r>
            </a:p>
          </p:txBody>
        </p:sp>
      </p:grpSp>
      <p:grpSp>
        <p:nvGrpSpPr>
          <p:cNvPr id="444" name="Group 444"/>
          <p:cNvGrpSpPr/>
          <p:nvPr/>
        </p:nvGrpSpPr>
        <p:grpSpPr>
          <a:xfrm>
            <a:off x="505223" y="3733903"/>
            <a:ext cx="940505" cy="357741"/>
            <a:chOff x="0" y="0"/>
            <a:chExt cx="940504" cy="357739"/>
          </a:xfrm>
        </p:grpSpPr>
        <p:sp>
          <p:nvSpPr>
            <p:cNvPr id="442" name="Shape 442"/>
            <p:cNvSpPr/>
            <p:nvPr/>
          </p:nvSpPr>
          <p:spPr>
            <a:xfrm>
              <a:off x="-1" y="5620"/>
              <a:ext cx="940505" cy="346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43" name="Shape 443"/>
            <p:cNvSpPr/>
            <p:nvPr/>
          </p:nvSpPr>
          <p:spPr>
            <a:xfrm>
              <a:off x="137733" y="-1"/>
              <a:ext cx="66503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Urgent MH concern?</a:t>
              </a:r>
            </a:p>
          </p:txBody>
        </p:sp>
      </p:grpSp>
      <p:grpSp>
        <p:nvGrpSpPr>
          <p:cNvPr id="447" name="Group 447"/>
          <p:cNvGrpSpPr/>
          <p:nvPr/>
        </p:nvGrpSpPr>
        <p:grpSpPr>
          <a:xfrm>
            <a:off x="1324800" y="620428"/>
            <a:ext cx="817504" cy="332757"/>
            <a:chOff x="0" y="0"/>
            <a:chExt cx="817502" cy="332755"/>
          </a:xfrm>
        </p:grpSpPr>
        <p:sp>
          <p:nvSpPr>
            <p:cNvPr id="445" name="Shape 445"/>
            <p:cNvSpPr/>
            <p:nvPr/>
          </p:nvSpPr>
          <p:spPr>
            <a:xfrm>
              <a:off x="-1" y="2728"/>
              <a:ext cx="817503" cy="327303"/>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defRPr sz="600"/>
              </a:pPr>
              <a:endParaRPr/>
            </a:p>
          </p:txBody>
        </p:sp>
        <p:sp>
          <p:nvSpPr>
            <p:cNvPr id="446" name="Shape 446"/>
            <p:cNvSpPr/>
            <p:nvPr/>
          </p:nvSpPr>
          <p:spPr>
            <a:xfrm>
              <a:off x="119719" y="-1"/>
              <a:ext cx="578063" cy="3327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LGBTQQIP2SAA ?</a:t>
              </a:r>
            </a:p>
          </p:txBody>
        </p:sp>
      </p:grpSp>
      <p:sp>
        <p:nvSpPr>
          <p:cNvPr id="448" name="Shape 448"/>
          <p:cNvSpPr/>
          <p:nvPr/>
        </p:nvSpPr>
        <p:spPr>
          <a:xfrm>
            <a:off x="1658048" y="2147930"/>
            <a:ext cx="960879" cy="135770"/>
          </a:xfrm>
          <a:prstGeom prst="line">
            <a:avLst/>
          </a:prstGeom>
          <a:ln>
            <a:solidFill>
              <a:srgbClr val="585858"/>
            </a:solidFill>
          </a:ln>
        </p:spPr>
        <p:txBody>
          <a:bodyPr lIns="45718" tIns="45718" rIns="45718" bIns="45718"/>
          <a:lstStyle/>
          <a:p>
            <a:endParaRPr/>
          </a:p>
        </p:txBody>
      </p:sp>
      <p:sp>
        <p:nvSpPr>
          <p:cNvPr id="449" name="Shape 449"/>
          <p:cNvSpPr/>
          <p:nvPr/>
        </p:nvSpPr>
        <p:spPr>
          <a:xfrm flipH="1">
            <a:off x="5492875" y="4694115"/>
            <a:ext cx="17746" cy="59465"/>
          </a:xfrm>
          <a:prstGeom prst="line">
            <a:avLst/>
          </a:prstGeom>
          <a:ln>
            <a:solidFill>
              <a:srgbClr val="585858"/>
            </a:solidFill>
          </a:ln>
        </p:spPr>
        <p:txBody>
          <a:bodyPr lIns="45718" tIns="45718" rIns="45718" bIns="45718"/>
          <a:lstStyle/>
          <a:p>
            <a:endParaRPr/>
          </a:p>
        </p:txBody>
      </p:sp>
      <p:grpSp>
        <p:nvGrpSpPr>
          <p:cNvPr id="452" name="Group 452"/>
          <p:cNvGrpSpPr/>
          <p:nvPr/>
        </p:nvGrpSpPr>
        <p:grpSpPr>
          <a:xfrm>
            <a:off x="6400048" y="1379565"/>
            <a:ext cx="1079703" cy="522426"/>
            <a:chOff x="0" y="0"/>
            <a:chExt cx="1079702" cy="522424"/>
          </a:xfrm>
        </p:grpSpPr>
        <p:sp>
          <p:nvSpPr>
            <p:cNvPr id="450" name="Shape 450"/>
            <p:cNvSpPr/>
            <p:nvPr/>
          </p:nvSpPr>
          <p:spPr>
            <a:xfrm>
              <a:off x="0" y="30963"/>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451" name="Shape 451"/>
            <p:cNvSpPr/>
            <p:nvPr/>
          </p:nvSpPr>
          <p:spPr>
            <a:xfrm>
              <a:off x="158118" y="-1"/>
              <a:ext cx="763467" cy="5224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pPr>
                <a:defRPr sz="800"/>
              </a:pPr>
              <a:r>
                <a:t>is child ok in </a:t>
              </a:r>
            </a:p>
            <a:p>
              <a:pPr>
                <a:defRPr sz="800"/>
              </a:pPr>
              <a:r>
                <a:t>small rooms?</a:t>
              </a:r>
            </a:p>
          </p:txBody>
        </p:sp>
      </p:grpSp>
      <p:sp>
        <p:nvSpPr>
          <p:cNvPr id="453" name="Shape 453"/>
          <p:cNvSpPr/>
          <p:nvPr/>
        </p:nvSpPr>
        <p:spPr>
          <a:xfrm flipH="1">
            <a:off x="6701265" y="1832443"/>
            <a:ext cx="233994" cy="1097806"/>
          </a:xfrm>
          <a:prstGeom prst="line">
            <a:avLst/>
          </a:prstGeom>
          <a:ln>
            <a:solidFill>
              <a:srgbClr val="585858"/>
            </a:solidFill>
          </a:ln>
        </p:spPr>
        <p:txBody>
          <a:bodyPr lIns="45718" tIns="45718" rIns="45718" bIns="45718"/>
          <a:lstStyle/>
          <a:p>
            <a:endParaRPr/>
          </a:p>
        </p:txBody>
      </p:sp>
      <p:grpSp>
        <p:nvGrpSpPr>
          <p:cNvPr id="456" name="Group 456"/>
          <p:cNvGrpSpPr/>
          <p:nvPr/>
        </p:nvGrpSpPr>
        <p:grpSpPr>
          <a:xfrm>
            <a:off x="8002801" y="1437269"/>
            <a:ext cx="1025495" cy="870859"/>
            <a:chOff x="0" y="0"/>
            <a:chExt cx="1025493" cy="870857"/>
          </a:xfrm>
        </p:grpSpPr>
        <p:sp>
          <p:nvSpPr>
            <p:cNvPr id="454" name="Shape 454"/>
            <p:cNvSpPr/>
            <p:nvPr/>
          </p:nvSpPr>
          <p:spPr>
            <a:xfrm>
              <a:off x="0" y="0"/>
              <a:ext cx="1025494" cy="87085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55" name="Shape 455"/>
            <p:cNvSpPr/>
            <p:nvPr/>
          </p:nvSpPr>
          <p:spPr>
            <a:xfrm>
              <a:off x="150180" y="123209"/>
              <a:ext cx="725135" cy="624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Is youth preoccupied with possible court outcomes?</a:t>
              </a:r>
            </a:p>
          </p:txBody>
        </p:sp>
      </p:grpSp>
      <p:sp>
        <p:nvSpPr>
          <p:cNvPr id="457" name="Shape 457"/>
          <p:cNvSpPr/>
          <p:nvPr/>
        </p:nvSpPr>
        <p:spPr>
          <a:xfrm>
            <a:off x="8016041" y="1431029"/>
            <a:ext cx="2" cy="1324619"/>
          </a:xfrm>
          <a:prstGeom prst="line">
            <a:avLst/>
          </a:prstGeom>
          <a:ln>
            <a:solidFill>
              <a:srgbClr val="585858"/>
            </a:solidFill>
          </a:ln>
        </p:spPr>
        <p:txBody>
          <a:bodyPr lIns="45718" tIns="45718" rIns="45718" bIns="45718"/>
          <a:lstStyle/>
          <a:p>
            <a:endParaRPr/>
          </a:p>
        </p:txBody>
      </p:sp>
      <p:grpSp>
        <p:nvGrpSpPr>
          <p:cNvPr id="460" name="Group 460"/>
          <p:cNvGrpSpPr/>
          <p:nvPr/>
        </p:nvGrpSpPr>
        <p:grpSpPr>
          <a:xfrm>
            <a:off x="2088008" y="3025921"/>
            <a:ext cx="942352" cy="396799"/>
            <a:chOff x="0" y="0"/>
            <a:chExt cx="942350" cy="396797"/>
          </a:xfrm>
        </p:grpSpPr>
        <p:sp>
          <p:nvSpPr>
            <p:cNvPr id="458" name="Shape 458"/>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59" name="Shape 459"/>
            <p:cNvSpPr/>
            <p:nvPr/>
          </p:nvSpPr>
          <p:spPr>
            <a:xfrm>
              <a:off x="138003" y="19529"/>
              <a:ext cx="666343"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On medication?</a:t>
              </a:r>
            </a:p>
          </p:txBody>
        </p:sp>
      </p:grpSp>
      <p:sp>
        <p:nvSpPr>
          <p:cNvPr id="461" name="Shape 461"/>
          <p:cNvSpPr/>
          <p:nvPr/>
        </p:nvSpPr>
        <p:spPr>
          <a:xfrm>
            <a:off x="2520499" y="3431831"/>
            <a:ext cx="196853" cy="589683"/>
          </a:xfrm>
          <a:prstGeom prst="line">
            <a:avLst/>
          </a:prstGeom>
          <a:ln>
            <a:solidFill>
              <a:srgbClr val="585858"/>
            </a:solidFill>
          </a:ln>
        </p:spPr>
        <p:txBody>
          <a:bodyPr lIns="45718" tIns="45718" rIns="45718" bIns="45718"/>
          <a:lstStyle/>
          <a:p>
            <a:endParaRPr/>
          </a:p>
        </p:txBody>
      </p:sp>
      <p:sp>
        <p:nvSpPr>
          <p:cNvPr id="462" name="Shape 462"/>
          <p:cNvSpPr/>
          <p:nvPr/>
        </p:nvSpPr>
        <p:spPr>
          <a:xfrm flipH="1">
            <a:off x="1817019" y="1587717"/>
            <a:ext cx="2342666" cy="2342666"/>
          </a:xfrm>
          <a:prstGeom prst="line">
            <a:avLst/>
          </a:prstGeom>
          <a:ln>
            <a:solidFill>
              <a:srgbClr val="585858"/>
            </a:solidFill>
          </a:ln>
        </p:spPr>
        <p:txBody>
          <a:bodyPr lIns="45718" tIns="45718" rIns="45718" bIns="45718"/>
          <a:lstStyle/>
          <a:p>
            <a:endParaRPr/>
          </a:p>
        </p:txBody>
      </p:sp>
      <p:grpSp>
        <p:nvGrpSpPr>
          <p:cNvPr id="465" name="Group 465"/>
          <p:cNvGrpSpPr/>
          <p:nvPr/>
        </p:nvGrpSpPr>
        <p:grpSpPr>
          <a:xfrm>
            <a:off x="3437573" y="2699991"/>
            <a:ext cx="948903" cy="357741"/>
            <a:chOff x="0" y="-1"/>
            <a:chExt cx="948902" cy="357739"/>
          </a:xfrm>
        </p:grpSpPr>
        <p:sp>
          <p:nvSpPr>
            <p:cNvPr id="463" name="Shape 463"/>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64" name="Shape 464"/>
            <p:cNvSpPr/>
            <p:nvPr/>
          </p:nvSpPr>
          <p:spPr>
            <a:xfrm>
              <a:off x="138963" y="-2"/>
              <a:ext cx="67097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New immigrant?</a:t>
              </a:r>
            </a:p>
          </p:txBody>
        </p:sp>
      </p:grpSp>
      <p:sp>
        <p:nvSpPr>
          <p:cNvPr id="466" name="Shape 466"/>
          <p:cNvSpPr/>
          <p:nvPr/>
        </p:nvSpPr>
        <p:spPr>
          <a:xfrm>
            <a:off x="3895085" y="3056319"/>
            <a:ext cx="328223" cy="654735"/>
          </a:xfrm>
          <a:prstGeom prst="line">
            <a:avLst/>
          </a:prstGeom>
          <a:ln>
            <a:solidFill>
              <a:srgbClr val="585858"/>
            </a:solidFill>
          </a:ln>
        </p:spPr>
        <p:txBody>
          <a:bodyPr lIns="45718" tIns="45718" rIns="45718" bIns="45718"/>
          <a:lstStyle/>
          <a:p>
            <a:endParaRPr/>
          </a:p>
        </p:txBody>
      </p:sp>
      <p:sp>
        <p:nvSpPr>
          <p:cNvPr id="467" name="Shape 467"/>
          <p:cNvSpPr/>
          <p:nvPr/>
        </p:nvSpPr>
        <p:spPr>
          <a:xfrm>
            <a:off x="5034917" y="2183271"/>
            <a:ext cx="2" cy="1955706"/>
          </a:xfrm>
          <a:prstGeom prst="line">
            <a:avLst/>
          </a:prstGeom>
          <a:ln>
            <a:solidFill>
              <a:srgbClr val="585858"/>
            </a:solidFill>
          </a:ln>
        </p:spPr>
        <p:txBody>
          <a:bodyPr lIns="45718" tIns="45718" rIns="45718" bIns="45718"/>
          <a:lstStyle/>
          <a:p>
            <a:endParaRPr/>
          </a:p>
        </p:txBody>
      </p:sp>
      <p:grpSp>
        <p:nvGrpSpPr>
          <p:cNvPr id="470" name="Group 470"/>
          <p:cNvGrpSpPr/>
          <p:nvPr/>
        </p:nvGrpSpPr>
        <p:grpSpPr>
          <a:xfrm>
            <a:off x="5112812" y="1386595"/>
            <a:ext cx="817505" cy="346503"/>
            <a:chOff x="-1" y="0"/>
            <a:chExt cx="817503" cy="346501"/>
          </a:xfrm>
        </p:grpSpPr>
        <p:sp>
          <p:nvSpPr>
            <p:cNvPr id="468" name="Shape 468"/>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469" name="Shape 469"/>
            <p:cNvSpPr/>
            <p:nvPr/>
          </p:nvSpPr>
          <p:spPr>
            <a:xfrm>
              <a:off x="119719" y="44971"/>
              <a:ext cx="57806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      Safe?</a:t>
              </a:r>
            </a:p>
          </p:txBody>
        </p:sp>
      </p:grpSp>
      <p:grpSp>
        <p:nvGrpSpPr>
          <p:cNvPr id="473" name="Group 473"/>
          <p:cNvGrpSpPr/>
          <p:nvPr/>
        </p:nvGrpSpPr>
        <p:grpSpPr>
          <a:xfrm>
            <a:off x="9130" y="939158"/>
            <a:ext cx="942352" cy="396799"/>
            <a:chOff x="0" y="0"/>
            <a:chExt cx="942350" cy="396797"/>
          </a:xfrm>
        </p:grpSpPr>
        <p:sp>
          <p:nvSpPr>
            <p:cNvPr id="471" name="Shape 471"/>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72" name="Shape 472"/>
            <p:cNvSpPr/>
            <p:nvPr/>
          </p:nvSpPr>
          <p:spPr>
            <a:xfrm>
              <a:off x="138003" y="19529"/>
              <a:ext cx="666342"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History of violence?</a:t>
              </a:r>
            </a:p>
          </p:txBody>
        </p:sp>
      </p:grpSp>
      <p:sp>
        <p:nvSpPr>
          <p:cNvPr id="474" name="Shape 474"/>
          <p:cNvSpPr/>
          <p:nvPr/>
        </p:nvSpPr>
        <p:spPr>
          <a:xfrm flipH="1">
            <a:off x="203741" y="1356367"/>
            <a:ext cx="240109" cy="240109"/>
          </a:xfrm>
          <a:prstGeom prst="line">
            <a:avLst/>
          </a:prstGeom>
          <a:ln>
            <a:solidFill>
              <a:srgbClr val="585858"/>
            </a:solidFill>
          </a:ln>
        </p:spPr>
        <p:txBody>
          <a:bodyPr lIns="45718" tIns="45718" rIns="45718" bIns="45718"/>
          <a:lstStyle/>
          <a:p>
            <a:endParaRPr/>
          </a:p>
        </p:txBody>
      </p:sp>
      <p:sp>
        <p:nvSpPr>
          <p:cNvPr id="475" name="Shape 475"/>
          <p:cNvSpPr/>
          <p:nvPr/>
        </p:nvSpPr>
        <p:spPr>
          <a:xfrm flipH="1">
            <a:off x="388715" y="885849"/>
            <a:ext cx="1074392" cy="708819"/>
          </a:xfrm>
          <a:prstGeom prst="line">
            <a:avLst/>
          </a:prstGeom>
          <a:ln>
            <a:solidFill>
              <a:srgbClr val="585858"/>
            </a:solidFill>
          </a:ln>
        </p:spPr>
        <p:txBody>
          <a:bodyPr lIns="45718" tIns="45718" rIns="45718" bIns="45718"/>
          <a:lstStyle/>
          <a:p>
            <a:endParaRPr/>
          </a:p>
        </p:txBody>
      </p:sp>
      <p:grpSp>
        <p:nvGrpSpPr>
          <p:cNvPr id="478" name="Group 478"/>
          <p:cNvGrpSpPr/>
          <p:nvPr/>
        </p:nvGrpSpPr>
        <p:grpSpPr>
          <a:xfrm>
            <a:off x="3073698" y="1965628"/>
            <a:ext cx="1101308" cy="446640"/>
            <a:chOff x="0" y="0"/>
            <a:chExt cx="1101307" cy="446639"/>
          </a:xfrm>
        </p:grpSpPr>
        <p:sp>
          <p:nvSpPr>
            <p:cNvPr id="476" name="Shape 476"/>
            <p:cNvSpPr/>
            <p:nvPr/>
          </p:nvSpPr>
          <p:spPr>
            <a:xfrm>
              <a:off x="0" y="22242"/>
              <a:ext cx="1101308" cy="40215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77" name="Shape 477"/>
            <p:cNvSpPr/>
            <p:nvPr/>
          </p:nvSpPr>
          <p:spPr>
            <a:xfrm>
              <a:off x="161282" y="0"/>
              <a:ext cx="778743"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Uncomfortable with men/women?</a:t>
              </a:r>
            </a:p>
          </p:txBody>
        </p:sp>
      </p:grpSp>
      <p:sp>
        <p:nvSpPr>
          <p:cNvPr id="479" name="Shape 479"/>
          <p:cNvSpPr/>
          <p:nvPr/>
        </p:nvSpPr>
        <p:spPr>
          <a:xfrm flipH="1">
            <a:off x="2294150" y="2366844"/>
            <a:ext cx="1007851" cy="309294"/>
          </a:xfrm>
          <a:prstGeom prst="line">
            <a:avLst/>
          </a:prstGeom>
          <a:ln>
            <a:solidFill>
              <a:srgbClr val="585858"/>
            </a:solidFill>
          </a:ln>
        </p:spPr>
        <p:txBody>
          <a:bodyPr lIns="45718" tIns="45718" rIns="45718" bIns="45718"/>
          <a:lstStyle/>
          <a:p>
            <a:endParaRPr/>
          </a:p>
        </p:txBody>
      </p:sp>
      <p:grpSp>
        <p:nvGrpSpPr>
          <p:cNvPr id="482" name="Group 482"/>
          <p:cNvGrpSpPr/>
          <p:nvPr/>
        </p:nvGrpSpPr>
        <p:grpSpPr>
          <a:xfrm>
            <a:off x="2459977" y="863648"/>
            <a:ext cx="1233951" cy="357741"/>
            <a:chOff x="0" y="0"/>
            <a:chExt cx="1233949" cy="357739"/>
          </a:xfrm>
        </p:grpSpPr>
        <p:sp>
          <p:nvSpPr>
            <p:cNvPr id="480" name="Shape 480"/>
            <p:cNvSpPr/>
            <p:nvPr/>
          </p:nvSpPr>
          <p:spPr>
            <a:xfrm>
              <a:off x="0" y="3153"/>
              <a:ext cx="1233950" cy="35143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81" name="Shape 481"/>
            <p:cNvSpPr/>
            <p:nvPr/>
          </p:nvSpPr>
          <p:spPr>
            <a:xfrm>
              <a:off x="180706" y="0"/>
              <a:ext cx="872536"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Intergenerational trauma?</a:t>
              </a:r>
            </a:p>
          </p:txBody>
        </p:sp>
      </p:grpSp>
      <p:sp>
        <p:nvSpPr>
          <p:cNvPr id="483" name="Shape 483"/>
          <p:cNvSpPr/>
          <p:nvPr/>
        </p:nvSpPr>
        <p:spPr>
          <a:xfrm>
            <a:off x="2868016" y="1210333"/>
            <a:ext cx="1108651" cy="2722835"/>
          </a:xfrm>
          <a:prstGeom prst="line">
            <a:avLst/>
          </a:prstGeom>
          <a:ln>
            <a:solidFill>
              <a:srgbClr val="585858"/>
            </a:solidFill>
          </a:ln>
        </p:spPr>
        <p:txBody>
          <a:bodyPr lIns="45718" tIns="45718" rIns="45718" bIns="45718"/>
          <a:lstStyle/>
          <a:p>
            <a:endParaRPr/>
          </a:p>
        </p:txBody>
      </p:sp>
      <p:grpSp>
        <p:nvGrpSpPr>
          <p:cNvPr id="486" name="Group 486"/>
          <p:cNvGrpSpPr/>
          <p:nvPr/>
        </p:nvGrpSpPr>
        <p:grpSpPr>
          <a:xfrm>
            <a:off x="4822823" y="2987874"/>
            <a:ext cx="817505" cy="346503"/>
            <a:chOff x="-1" y="0"/>
            <a:chExt cx="817503" cy="346501"/>
          </a:xfrm>
        </p:grpSpPr>
        <p:sp>
          <p:nvSpPr>
            <p:cNvPr id="484" name="Shape 484"/>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485" name="Shape 485"/>
            <p:cNvSpPr/>
            <p:nvPr/>
          </p:nvSpPr>
          <p:spPr>
            <a:xfrm>
              <a:off x="119719" y="6871"/>
              <a:ext cx="578063" cy="3327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Domestic Violence?</a:t>
              </a:r>
            </a:p>
          </p:txBody>
        </p:sp>
      </p:grpSp>
      <p:sp>
        <p:nvSpPr>
          <p:cNvPr id="487" name="Shape 487"/>
          <p:cNvSpPr/>
          <p:nvPr/>
        </p:nvSpPr>
        <p:spPr>
          <a:xfrm>
            <a:off x="5161917" y="3352622"/>
            <a:ext cx="2" cy="748101"/>
          </a:xfrm>
          <a:prstGeom prst="line">
            <a:avLst/>
          </a:prstGeom>
          <a:ln>
            <a:solidFill>
              <a:srgbClr val="585858"/>
            </a:solidFill>
          </a:ln>
        </p:spPr>
        <p:txBody>
          <a:bodyPr lIns="45718" tIns="45718" rIns="45718" bIns="45718"/>
          <a:lstStyle/>
          <a:p>
            <a:endParaRPr/>
          </a:p>
        </p:txBody>
      </p:sp>
      <p:grpSp>
        <p:nvGrpSpPr>
          <p:cNvPr id="490" name="Group 490"/>
          <p:cNvGrpSpPr/>
          <p:nvPr/>
        </p:nvGrpSpPr>
        <p:grpSpPr>
          <a:xfrm>
            <a:off x="5713449" y="655072"/>
            <a:ext cx="912487" cy="774891"/>
            <a:chOff x="0" y="0"/>
            <a:chExt cx="912485" cy="774890"/>
          </a:xfrm>
        </p:grpSpPr>
        <p:sp>
          <p:nvSpPr>
            <p:cNvPr id="488" name="Shape 488"/>
            <p:cNvSpPr/>
            <p:nvPr/>
          </p:nvSpPr>
          <p:spPr>
            <a:xfrm>
              <a:off x="0" y="0"/>
              <a:ext cx="912486" cy="77489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89" name="Shape 489"/>
            <p:cNvSpPr/>
            <p:nvPr/>
          </p:nvSpPr>
          <p:spPr>
            <a:xfrm>
              <a:off x="133630" y="30775"/>
              <a:ext cx="645225" cy="713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 How is main caregiver’s level of functioning?</a:t>
              </a:r>
            </a:p>
          </p:txBody>
        </p:sp>
      </p:grpSp>
      <p:sp>
        <p:nvSpPr>
          <p:cNvPr id="491" name="Shape 491"/>
          <p:cNvSpPr/>
          <p:nvPr/>
        </p:nvSpPr>
        <p:spPr>
          <a:xfrm>
            <a:off x="6139402" y="1452917"/>
            <a:ext cx="181916" cy="1472063"/>
          </a:xfrm>
          <a:prstGeom prst="line">
            <a:avLst/>
          </a:prstGeom>
          <a:ln>
            <a:solidFill>
              <a:srgbClr val="585858"/>
            </a:solidFill>
          </a:ln>
        </p:spPr>
        <p:txBody>
          <a:bodyPr lIns="45718" tIns="45718" rIns="45718" bIns="45718"/>
          <a:lstStyle/>
          <a:p>
            <a:endParaRPr/>
          </a:p>
        </p:txBody>
      </p:sp>
      <p:grpSp>
        <p:nvGrpSpPr>
          <p:cNvPr id="494" name="Group 494"/>
          <p:cNvGrpSpPr/>
          <p:nvPr/>
        </p:nvGrpSpPr>
        <p:grpSpPr>
          <a:xfrm>
            <a:off x="862210" y="891856"/>
            <a:ext cx="793204" cy="491404"/>
            <a:chOff x="0" y="0"/>
            <a:chExt cx="793203" cy="491402"/>
          </a:xfrm>
        </p:grpSpPr>
        <p:sp>
          <p:nvSpPr>
            <p:cNvPr id="492" name="Shape 492"/>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493" name="Shape 493"/>
            <p:cNvSpPr/>
            <p:nvPr/>
          </p:nvSpPr>
          <p:spPr>
            <a:xfrm>
              <a:off x="116160" y="22379"/>
              <a:ext cx="560881"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Social issues at school?</a:t>
              </a:r>
            </a:p>
          </p:txBody>
        </p:sp>
      </p:grpSp>
      <p:sp>
        <p:nvSpPr>
          <p:cNvPr id="495" name="Shape 495"/>
          <p:cNvSpPr/>
          <p:nvPr/>
        </p:nvSpPr>
        <p:spPr>
          <a:xfrm flipH="1">
            <a:off x="1007133" y="1386670"/>
            <a:ext cx="242855" cy="242856"/>
          </a:xfrm>
          <a:prstGeom prst="line">
            <a:avLst/>
          </a:prstGeom>
          <a:ln>
            <a:solidFill>
              <a:srgbClr val="585858"/>
            </a:solidFill>
          </a:ln>
        </p:spPr>
        <p:txBody>
          <a:bodyPr lIns="45718" tIns="45718" rIns="45718" bIns="45718"/>
          <a:lstStyle/>
          <a:p>
            <a:endParaRPr/>
          </a:p>
        </p:txBody>
      </p:sp>
      <p:grpSp>
        <p:nvGrpSpPr>
          <p:cNvPr id="498" name="Group 498"/>
          <p:cNvGrpSpPr/>
          <p:nvPr/>
        </p:nvGrpSpPr>
        <p:grpSpPr>
          <a:xfrm>
            <a:off x="2073248" y="2028686"/>
            <a:ext cx="1091356" cy="408126"/>
            <a:chOff x="0" y="0"/>
            <a:chExt cx="1091354" cy="408124"/>
          </a:xfrm>
        </p:grpSpPr>
        <p:sp>
          <p:nvSpPr>
            <p:cNvPr id="496" name="Shape 496"/>
            <p:cNvSpPr/>
            <p:nvPr/>
          </p:nvSpPr>
          <p:spPr>
            <a:xfrm>
              <a:off x="0" y="31731"/>
              <a:ext cx="1091355" cy="3446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497" name="Shape 497"/>
            <p:cNvSpPr/>
            <p:nvPr/>
          </p:nvSpPr>
          <p:spPr>
            <a:xfrm>
              <a:off x="159823" y="0"/>
              <a:ext cx="771706" cy="408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Likes/Dislikes?</a:t>
              </a:r>
            </a:p>
          </p:txBody>
        </p:sp>
      </p:grpSp>
      <p:sp>
        <p:nvSpPr>
          <p:cNvPr id="499" name="Shape 499"/>
          <p:cNvSpPr/>
          <p:nvPr/>
        </p:nvSpPr>
        <p:spPr>
          <a:xfrm>
            <a:off x="2456684" y="85857"/>
            <a:ext cx="4230629" cy="3835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900">
                <a:latin typeface="Impact"/>
                <a:ea typeface="Impact"/>
                <a:cs typeface="Impact"/>
                <a:sym typeface="Impact"/>
              </a:defRPr>
            </a:lvl1pPr>
          </a:lstStyle>
          <a:p>
            <a:r>
              <a:t>9 Categories with multiple factors in each</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84"/>
                                        </p:tgtEl>
                                        <p:attrNameLst>
                                          <p:attrName>style.visibility</p:attrName>
                                        </p:attrNameLst>
                                      </p:cBhvr>
                                      <p:to>
                                        <p:strVal val="visible"/>
                                      </p:to>
                                    </p:set>
                                    <p:animEffect transition="in" filter="dissolve">
                                      <p:cBhvr>
                                        <p:cTn id="7" dur="49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p:nvPr/>
        </p:nvSpPr>
        <p:spPr>
          <a:xfrm>
            <a:off x="565775" y="288598"/>
            <a:ext cx="8066700" cy="3010144"/>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defRPr sz="3600">
                <a:solidFill>
                  <a:srgbClr val="FFFFFF"/>
                </a:solidFill>
              </a:defRPr>
            </a:pPr>
            <a:r>
              <a:t>		 	 	 		</a:t>
            </a:r>
          </a:p>
          <a:p>
            <a:pPr>
              <a:defRPr sz="3600">
                <a:solidFill>
                  <a:srgbClr val="FFFFFF"/>
                </a:solidFill>
                <a:latin typeface="Impact"/>
                <a:ea typeface="Impact"/>
                <a:cs typeface="Impact"/>
                <a:sym typeface="Impact"/>
              </a:defRPr>
            </a:pPr>
            <a:endParaRPr/>
          </a:p>
          <a:p>
            <a:pPr>
              <a:defRPr sz="3600">
                <a:solidFill>
                  <a:srgbClr val="FFFFFF"/>
                </a:solidFill>
                <a:latin typeface="Impact"/>
                <a:ea typeface="Impact"/>
                <a:cs typeface="Impact"/>
                <a:sym typeface="Impact"/>
              </a:defRPr>
            </a:pPr>
            <a:endParaRPr/>
          </a:p>
          <a:p>
            <a:pPr>
              <a:defRPr sz="3600">
                <a:latin typeface="Impact"/>
                <a:ea typeface="Impact"/>
                <a:cs typeface="Impact"/>
                <a:sym typeface="Impact"/>
              </a:defRPr>
            </a:pPr>
            <a:r>
              <a:t>         </a:t>
            </a:r>
            <a:r>
              <a:rPr sz="3000">
                <a:latin typeface="+mj-lt"/>
                <a:ea typeface="+mj-ea"/>
                <a:cs typeface="+mj-cs"/>
                <a:sym typeface="Arial"/>
              </a:rPr>
              <a:t> </a:t>
            </a:r>
            <a:endParaRPr sz="3000"/>
          </a:p>
          <a:p>
            <a:pPr>
              <a:defRPr sz="1100"/>
            </a:pPr>
            <a:r>
              <a:t>					</a:t>
            </a:r>
          </a:p>
          <a:p>
            <a:pPr>
              <a:defRPr sz="1100"/>
            </a:pPr>
            <a:r>
              <a:t>				</a:t>
            </a:r>
          </a:p>
          <a:p>
            <a:pPr>
              <a:defRPr sz="1100"/>
            </a:pPr>
            <a:r>
              <a:t>			</a:t>
            </a:r>
          </a:p>
          <a:p>
            <a:pPr>
              <a:defRPr sz="1100"/>
            </a:pPr>
            <a:r>
              <a:t>		</a:t>
            </a:r>
          </a:p>
        </p:txBody>
      </p:sp>
      <p:pic>
        <p:nvPicPr>
          <p:cNvPr id="502" name="image3.jpeg"/>
          <p:cNvPicPr>
            <a:picLocks noChangeAspect="1"/>
          </p:cNvPicPr>
          <p:nvPr/>
        </p:nvPicPr>
        <p:blipFill>
          <a:blip r:embed="rId2">
            <a:alphaModFix amt="23000"/>
            <a:extLst/>
          </a:blip>
          <a:stretch>
            <a:fillRect/>
          </a:stretch>
        </p:blipFill>
        <p:spPr>
          <a:xfrm>
            <a:off x="-2033465" y="-1031232"/>
            <a:ext cx="12989279" cy="7306472"/>
          </a:xfrm>
          <a:prstGeom prst="rect">
            <a:avLst/>
          </a:prstGeom>
          <a:ln w="12700">
            <a:miter lim="400000"/>
          </a:ln>
        </p:spPr>
      </p:pic>
      <p:sp>
        <p:nvSpPr>
          <p:cNvPr id="503" name="Shape 503"/>
          <p:cNvSpPr/>
          <p:nvPr/>
        </p:nvSpPr>
        <p:spPr>
          <a:xfrm>
            <a:off x="172075" y="119099"/>
            <a:ext cx="8578200" cy="2976849"/>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defRPr sz="3600">
                <a:latin typeface="Impact"/>
                <a:ea typeface="Impact"/>
                <a:cs typeface="Impact"/>
                <a:sym typeface="Impact"/>
              </a:defRPr>
            </a:pPr>
            <a:r>
              <a:t>   </a:t>
            </a:r>
            <a:r>
              <a:rPr sz="1900"/>
              <a:t>Needless to say…a forensic interview can create some turmoil for children/youth</a:t>
            </a:r>
          </a:p>
          <a:p>
            <a:pPr>
              <a:defRPr sz="3600">
                <a:latin typeface="Impact"/>
                <a:ea typeface="Impact"/>
                <a:cs typeface="Impact"/>
                <a:sym typeface="Impact"/>
              </a:defRPr>
            </a:pPr>
            <a:endParaRPr sz="1900"/>
          </a:p>
          <a:p>
            <a:pPr>
              <a:defRPr sz="3600">
                <a:latin typeface="Impact"/>
                <a:ea typeface="Impact"/>
                <a:cs typeface="Impact"/>
                <a:sym typeface="Impact"/>
              </a:defRPr>
            </a:pPr>
            <a:endParaRPr sz="1900"/>
          </a:p>
          <a:p>
            <a:pPr>
              <a:defRPr sz="3600">
                <a:latin typeface="Impact"/>
                <a:ea typeface="Impact"/>
                <a:cs typeface="Impact"/>
                <a:sym typeface="Impact"/>
              </a:defRPr>
            </a:pPr>
            <a:endParaRPr sz="1900"/>
          </a:p>
          <a:p>
            <a:pPr>
              <a:defRPr sz="3600">
                <a:latin typeface="Impact"/>
                <a:ea typeface="Impact"/>
                <a:cs typeface="Impact"/>
                <a:sym typeface="Impact"/>
              </a:defRPr>
            </a:pPr>
            <a:r>
              <a:t>                                                                </a:t>
            </a:r>
          </a:p>
        </p:txBody>
      </p:sp>
      <p:sp>
        <p:nvSpPr>
          <p:cNvPr id="504" name="Shape 504"/>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
        <p:nvSpPr>
          <p:cNvPr id="505" name="Shape 505"/>
          <p:cNvSpPr/>
          <p:nvPr/>
        </p:nvSpPr>
        <p:spPr>
          <a:xfrm>
            <a:off x="3629724" y="4891175"/>
            <a:ext cx="5101202" cy="256556"/>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lvl1pPr>
              <a:defRPr sz="600">
                <a:solidFill>
                  <a:srgbClr val="666666"/>
                </a:solidFill>
              </a:defRPr>
            </a:lvl1pPr>
          </a:lstStyle>
          <a:p>
            <a:r>
              <a:t>https://www.google.com/search?as_st=y&amp;tbm=isch&amp;as_q=turmoil&amp;as_epq=&amp;as_oq=&amp;as_eq=&amp;cr=&amp;as_sitesearch=&amp;safe=images&amp;tbs=sur:fmc</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p:cNvSpPr>
          <p:nvPr>
            <p:ph type="title"/>
          </p:nvPr>
        </p:nvSpPr>
        <p:spPr>
          <a:xfrm>
            <a:off x="114898" y="1367220"/>
            <a:ext cx="8361803" cy="3653710"/>
          </a:xfrm>
          <a:prstGeom prst="rect">
            <a:avLst/>
          </a:prstGeom>
        </p:spPr>
        <p:txBody>
          <a:bodyPr/>
          <a:lstStyle/>
          <a:p>
            <a:pPr algn="l" defTabSz="621791">
              <a:defRPr sz="1200">
                <a:latin typeface="Impact"/>
                <a:ea typeface="Impact"/>
                <a:cs typeface="Impact"/>
                <a:sym typeface="Impact"/>
              </a:defRPr>
            </a:pPr>
            <a:r>
              <a:t>Children/youth often become </a:t>
            </a:r>
          </a:p>
          <a:p>
            <a:pPr algn="l" defTabSz="621791">
              <a:defRPr sz="1200">
                <a:latin typeface="Impact"/>
                <a:ea typeface="Impact"/>
                <a:cs typeface="Impact"/>
                <a:sym typeface="Impact"/>
              </a:defRPr>
            </a:pPr>
            <a:endParaRPr/>
          </a:p>
          <a:p>
            <a:pPr algn="l" defTabSz="621791">
              <a:defRPr sz="1200">
                <a:latin typeface="Impact"/>
                <a:ea typeface="Impact"/>
                <a:cs typeface="Impact"/>
                <a:sym typeface="Impact"/>
              </a:defRPr>
            </a:pPr>
            <a:r>
              <a:t>retraumatized when trying to </a:t>
            </a:r>
          </a:p>
          <a:p>
            <a:pPr algn="l" defTabSz="621791">
              <a:defRPr sz="1200">
                <a:latin typeface="Impact"/>
                <a:ea typeface="Impact"/>
                <a:cs typeface="Impact"/>
                <a:sym typeface="Impact"/>
              </a:defRPr>
            </a:pPr>
            <a:endParaRPr/>
          </a:p>
          <a:p>
            <a:pPr algn="l" defTabSz="621791">
              <a:defRPr sz="1200">
                <a:latin typeface="Impact"/>
                <a:ea typeface="Impact"/>
                <a:cs typeface="Impact"/>
                <a:sym typeface="Impact"/>
              </a:defRPr>
            </a:pPr>
            <a:r>
              <a:t>retell authorities the horrific </a:t>
            </a:r>
          </a:p>
          <a:p>
            <a:pPr algn="l" defTabSz="621791">
              <a:defRPr sz="1200">
                <a:latin typeface="Impact"/>
                <a:ea typeface="Impact"/>
                <a:cs typeface="Impact"/>
                <a:sym typeface="Impact"/>
              </a:defRPr>
            </a:pPr>
            <a:endParaRPr/>
          </a:p>
          <a:p>
            <a:pPr algn="l" defTabSz="621791">
              <a:defRPr sz="1200">
                <a:latin typeface="Impact"/>
                <a:ea typeface="Impact"/>
                <a:cs typeface="Impact"/>
                <a:sym typeface="Impact"/>
              </a:defRPr>
            </a:pPr>
            <a:r>
              <a:t>experience </a:t>
            </a:r>
          </a:p>
          <a:p>
            <a:pPr algn="l" defTabSz="621791">
              <a:defRPr sz="2000"/>
            </a:pPr>
            <a:endParaRPr/>
          </a:p>
          <a:p>
            <a:pPr algn="l" defTabSz="621791">
              <a:defRPr sz="2000"/>
            </a:pPr>
            <a:endParaRPr/>
          </a:p>
          <a:p>
            <a:pPr algn="l" defTabSz="621791">
              <a:defRPr sz="2000"/>
            </a:pPr>
            <a:endParaRPr/>
          </a:p>
          <a:p>
            <a:pPr algn="l" defTabSz="621791">
              <a:defRPr sz="2000"/>
            </a:pPr>
            <a:endParaRPr/>
          </a:p>
          <a:p>
            <a:pPr algn="l" defTabSz="621791">
              <a:defRPr sz="2000"/>
            </a:pPr>
            <a:endParaRPr/>
          </a:p>
          <a:p>
            <a:pPr algn="l" defTabSz="621791">
              <a:defRPr sz="2000"/>
            </a:pPr>
            <a:endParaRPr/>
          </a:p>
          <a:p>
            <a:pPr algn="l" defTabSz="621791">
              <a:defRPr sz="600"/>
            </a:pPr>
            <a:r>
              <a:t>(King &amp; Drost, 2005/2011).</a:t>
            </a:r>
            <a:r>
              <a:rPr sz="2000"/>
              <a:t> </a:t>
            </a:r>
          </a:p>
        </p:txBody>
      </p:sp>
      <p:sp>
        <p:nvSpPr>
          <p:cNvPr id="508" name="Shape 508"/>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pic>
        <p:nvPicPr>
          <p:cNvPr id="509" name="image3.png"/>
          <p:cNvPicPr>
            <a:picLocks noChangeAspect="1"/>
          </p:cNvPicPr>
          <p:nvPr/>
        </p:nvPicPr>
        <p:blipFill>
          <a:blip r:embed="rId2">
            <a:alphaModFix amt="46590"/>
            <a:extLst/>
          </a:blip>
          <a:stretch>
            <a:fillRect/>
          </a:stretch>
        </p:blipFill>
        <p:spPr>
          <a:xfrm>
            <a:off x="-48710" y="-797086"/>
            <a:ext cx="9241451" cy="7381162"/>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p:cNvSpPr>
          <p:nvPr>
            <p:ph type="title"/>
          </p:nvPr>
        </p:nvSpPr>
        <p:spPr>
          <a:xfrm>
            <a:off x="311699" y="302496"/>
            <a:ext cx="8520602" cy="4747331"/>
          </a:xfrm>
          <a:prstGeom prst="rect">
            <a:avLst/>
          </a:prstGeom>
        </p:spPr>
        <p:txBody>
          <a:bodyPr/>
          <a:lstStyle/>
          <a:p>
            <a:pPr indent="283463" defTabSz="283463">
              <a:lnSpc>
                <a:spcPct val="200000"/>
              </a:lnSpc>
              <a:defRPr sz="1100">
                <a:uFill>
                  <a:solidFill>
                    <a:srgbClr val="000000"/>
                  </a:solidFill>
                </a:uFill>
                <a:latin typeface="Impact"/>
                <a:ea typeface="Impact"/>
                <a:cs typeface="Impact"/>
                <a:sym typeface="Impact"/>
              </a:defRPr>
            </a:pPr>
            <a:r>
              <a:t>- </a:t>
            </a:r>
            <a:r>
              <a:rPr>
                <a:uFill>
                  <a:solidFill>
                    <a:srgbClr val="3C899E"/>
                  </a:solidFill>
                </a:uFill>
              </a:rPr>
              <a:t>Interviewing techniques have improved over the years; barriers to disclose now identified more as indicators and opportunities to understand what each specific child needs during disclosures of abuse. </a:t>
            </a:r>
          </a:p>
          <a:p>
            <a:pPr indent="283463" defTabSz="283463">
              <a:lnSpc>
                <a:spcPct val="200000"/>
              </a:lnSpc>
              <a:defRPr sz="1100">
                <a:uFill>
                  <a:solidFill>
                    <a:srgbClr val="3C899E"/>
                  </a:solidFill>
                </a:uFill>
                <a:latin typeface="Impact"/>
                <a:ea typeface="Impact"/>
                <a:cs typeface="Impact"/>
                <a:sym typeface="Impact"/>
              </a:defRPr>
            </a:pPr>
            <a:r>
              <a:t>- More recently, some forensic interview protocols have been revised to include more socioemotional support and different rapport-building techniques to reduce children’s anxiety, and to help them overcome some of the obstacles to disclose.                                             (i.e: The National Institute of Child Health and Human Development’s (NICHD) interviewing technique suggests that interviewers use supportive behaviours to better address children’s emotional needs).</a:t>
            </a: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700">
                <a:uFill>
                  <a:solidFill>
                    <a:srgbClr val="3C899E"/>
                  </a:solidFill>
                </a:uFill>
                <a:latin typeface="Times New Roman"/>
                <a:ea typeface="Times New Roman"/>
                <a:cs typeface="Times New Roman"/>
                <a:sym typeface="Times New Roman"/>
              </a:defRPr>
            </a:pPr>
            <a:endParaRPr/>
          </a:p>
          <a:p>
            <a:pPr indent="283463" defTabSz="283463">
              <a:lnSpc>
                <a:spcPct val="200000"/>
              </a:lnSpc>
              <a:defRPr sz="400">
                <a:uFill>
                  <a:solidFill>
                    <a:srgbClr val="3C899E"/>
                  </a:solidFill>
                </a:uFill>
                <a:latin typeface="Times New Roman"/>
                <a:ea typeface="Times New Roman"/>
                <a:cs typeface="Times New Roman"/>
                <a:sym typeface="Times New Roman"/>
              </a:defRPr>
            </a:pPr>
            <a:r>
              <a:t>(Lamb et al., 2018; Magnusson et al., 2020).</a:t>
            </a:r>
          </a:p>
        </p:txBody>
      </p:sp>
      <p:sp>
        <p:nvSpPr>
          <p:cNvPr id="512" name="Shape 512"/>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pic>
        <p:nvPicPr>
          <p:cNvPr id="513" name="image5.png"/>
          <p:cNvPicPr>
            <a:picLocks noChangeAspect="1"/>
          </p:cNvPicPr>
          <p:nvPr/>
        </p:nvPicPr>
        <p:blipFill>
          <a:blip r:embed="rId2">
            <a:alphaModFix amt="20000"/>
            <a:extLst/>
          </a:blip>
          <a:srcRect t="3460" r="4140" b="20482"/>
          <a:stretch>
            <a:fillRect/>
          </a:stretch>
        </p:blipFill>
        <p:spPr>
          <a:xfrm>
            <a:off x="-2364017" y="-26583"/>
            <a:ext cx="15106688" cy="9420983"/>
          </a:xfrm>
          <a:prstGeom prst="rect">
            <a:avLst/>
          </a:prstGeom>
          <a:ln w="12700">
            <a:miter lim="400000"/>
          </a:ln>
        </p:spPr>
      </p:pic>
      <p:sp>
        <p:nvSpPr>
          <p:cNvPr id="514" name="Shape 514"/>
          <p:cNvSpPr/>
          <p:nvPr/>
        </p:nvSpPr>
        <p:spPr>
          <a:xfrm>
            <a:off x="199900" y="4876925"/>
            <a:ext cx="5235300" cy="255812"/>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lvl1pPr>
              <a:defRPr sz="600">
                <a:solidFill>
                  <a:srgbClr val="666666"/>
                </a:solidFill>
                <a:latin typeface="Times New Roman"/>
                <a:ea typeface="Times New Roman"/>
                <a:cs typeface="Times New Roman"/>
                <a:sym typeface="Times New Roman"/>
              </a:defRPr>
            </a:lvl1pPr>
          </a:lstStyle>
          <a:p>
            <a:r>
              <a:t>https://www.google.com/search?as_st=y&amp;tbm=isch&amp;as_q=support+child&amp;as_epq=&amp;as_oq=&amp;as_eq=&amp;cr=&amp;as_sitesearch=&amp;safe=images&amp;tbs=sur:fmc</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CBCC"/>
        </a:solidFill>
        <a:effectLst/>
      </p:bgPr>
    </p:bg>
    <p:spTree>
      <p:nvGrpSpPr>
        <p:cNvPr id="1" name=""/>
        <p:cNvGrpSpPr/>
        <p:nvPr/>
      </p:nvGrpSpPr>
      <p:grpSpPr>
        <a:xfrm>
          <a:off x="0" y="0"/>
          <a:ext cx="0" cy="0"/>
          <a:chOff x="0" y="0"/>
          <a:chExt cx="0" cy="0"/>
        </a:xfrm>
      </p:grpSpPr>
      <p:sp>
        <p:nvSpPr>
          <p:cNvPr id="516" name="Shape 516"/>
          <p:cNvSpPr>
            <a:spLocks noGrp="1"/>
          </p:cNvSpPr>
          <p:nvPr>
            <p:ph type="title"/>
          </p:nvPr>
        </p:nvSpPr>
        <p:spPr>
          <a:xfrm>
            <a:off x="311699" y="445024"/>
            <a:ext cx="8520602" cy="4580396"/>
          </a:xfrm>
          <a:prstGeom prst="rect">
            <a:avLst/>
          </a:prstGeom>
        </p:spPr>
        <p:txBody>
          <a:bodyPr/>
          <a:lstStyle/>
          <a:p>
            <a:pPr indent="219454" defTabSz="219454">
              <a:lnSpc>
                <a:spcPct val="200000"/>
              </a:lnSpc>
              <a:defRPr sz="1200">
                <a:uFill>
                  <a:solidFill>
                    <a:srgbClr val="000000"/>
                  </a:solidFill>
                </a:uFill>
                <a:latin typeface="Impact"/>
                <a:ea typeface="Impact"/>
                <a:cs typeface="Impact"/>
                <a:sym typeface="Impact"/>
              </a:defRPr>
            </a:pPr>
            <a:r>
              <a:t>However, there is a need for further </a:t>
            </a:r>
            <a:r>
              <a:rPr>
                <a:uFill>
                  <a:solidFill>
                    <a:srgbClr val="3C899E"/>
                  </a:solidFill>
                </a:uFill>
              </a:rPr>
              <a:t>research to explore:</a:t>
            </a:r>
          </a:p>
          <a:p>
            <a:pPr indent="219454" defTabSz="219454">
              <a:lnSpc>
                <a:spcPct val="200000"/>
              </a:lnSpc>
              <a:defRPr sz="1200">
                <a:uFill>
                  <a:solidFill>
                    <a:srgbClr val="3C899E"/>
                  </a:solidFill>
                </a:uFill>
                <a:latin typeface="Impact"/>
                <a:ea typeface="Impact"/>
                <a:cs typeface="Impact"/>
                <a:sym typeface="Impact"/>
              </a:defRPr>
            </a:pPr>
            <a:endParaRPr>
              <a:uFill>
                <a:solidFill>
                  <a:srgbClr val="3C899E"/>
                </a:solidFill>
              </a:uFill>
            </a:endParaRPr>
          </a:p>
          <a:p>
            <a:pPr marR="219454" indent="219454" defTabSz="219454">
              <a:lnSpc>
                <a:spcPct val="150000"/>
              </a:lnSpc>
              <a:spcBef>
                <a:spcPts val="300"/>
              </a:spcBef>
              <a:tabLst>
                <a:tab pos="63500" algn="l"/>
              </a:tabLst>
              <a:defRPr sz="1200">
                <a:uFill>
                  <a:solidFill>
                    <a:srgbClr val="3C899E"/>
                  </a:solidFill>
                </a:uFill>
                <a:latin typeface="Impact"/>
                <a:ea typeface="Impact"/>
                <a:cs typeface="Impact"/>
                <a:sym typeface="Impact"/>
              </a:defRPr>
            </a:pPr>
            <a:r>
              <a:t>                          . . . ways of adapting child interviewing techniques in a standardized manner</a:t>
            </a:r>
          </a:p>
          <a:p>
            <a:pPr marR="219454" indent="219454" defTabSz="219454">
              <a:lnSpc>
                <a:spcPct val="150000"/>
              </a:lnSpc>
              <a:spcBef>
                <a:spcPts val="300"/>
              </a:spcBef>
              <a:tabLst>
                <a:tab pos="63500" algn="l"/>
              </a:tabLst>
              <a:defRPr sz="1200">
                <a:uFill>
                  <a:solidFill>
                    <a:srgbClr val="3C899E"/>
                  </a:solidFill>
                </a:uFill>
                <a:latin typeface="Impact"/>
                <a:ea typeface="Impact"/>
                <a:cs typeface="Impact"/>
                <a:sym typeface="Impact"/>
              </a:defRPr>
            </a:pPr>
            <a:r>
              <a:t>                          to meet the needs of young children. . . . To facilitate young complainants and </a:t>
            </a:r>
          </a:p>
          <a:p>
            <a:pPr marR="219454" indent="219454" defTabSz="219454">
              <a:lnSpc>
                <a:spcPct val="150000"/>
              </a:lnSpc>
              <a:spcBef>
                <a:spcPts val="300"/>
              </a:spcBef>
              <a:tabLst>
                <a:tab pos="63500" algn="l"/>
              </a:tabLst>
              <a:defRPr sz="1200">
                <a:uFill>
                  <a:solidFill>
                    <a:srgbClr val="3C899E"/>
                  </a:solidFill>
                </a:uFill>
                <a:latin typeface="Impact"/>
                <a:ea typeface="Impact"/>
                <a:cs typeface="Impact"/>
                <a:sym typeface="Impact"/>
              </a:defRPr>
            </a:pPr>
            <a:r>
              <a:t>                          witnesses, all children who are capable of giving testimony should have the </a:t>
            </a:r>
          </a:p>
          <a:p>
            <a:pPr marR="219454" indent="219454" defTabSz="219454">
              <a:lnSpc>
                <a:spcPct val="150000"/>
              </a:lnSpc>
              <a:spcBef>
                <a:spcPts val="300"/>
              </a:spcBef>
              <a:tabLst>
                <a:tab pos="63500" algn="l"/>
              </a:tabLst>
              <a:defRPr sz="1200">
                <a:uFill>
                  <a:solidFill>
                    <a:srgbClr val="3C899E"/>
                  </a:solidFill>
                </a:uFill>
                <a:latin typeface="Impact"/>
                <a:ea typeface="Impact"/>
                <a:cs typeface="Impact"/>
                <a:sym typeface="Impact"/>
              </a:defRPr>
            </a:pPr>
            <a:r>
              <a:t>                          right to be interviewed with techniques suitable for their cognitive development </a:t>
            </a:r>
          </a:p>
          <a:p>
            <a:pPr marR="219454" indent="219454" defTabSz="219454">
              <a:lnSpc>
                <a:spcPct val="150000"/>
              </a:lnSpc>
              <a:spcBef>
                <a:spcPts val="300"/>
              </a:spcBef>
              <a:tabLst>
                <a:tab pos="63500" algn="l"/>
              </a:tabLst>
              <a:defRPr sz="1200">
                <a:uFill>
                  <a:solidFill>
                    <a:srgbClr val="3C899E"/>
                  </a:solidFill>
                </a:uFill>
                <a:latin typeface="Impact"/>
                <a:ea typeface="Impact"/>
                <a:cs typeface="Impact"/>
                <a:sym typeface="Impact"/>
              </a:defRPr>
            </a:pPr>
            <a:r>
              <a:t>                          and socioemotional needs. </a:t>
            </a: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a:p>
          <a:p>
            <a:pPr marR="219454" indent="219454" defTabSz="219454">
              <a:lnSpc>
                <a:spcPct val="150000"/>
              </a:lnSpc>
              <a:spcBef>
                <a:spcPts val="300"/>
              </a:spcBef>
              <a:tabLst>
                <a:tab pos="63500" algn="l"/>
              </a:tabLst>
              <a:defRPr sz="400">
                <a:uFill>
                  <a:solidFill>
                    <a:srgbClr val="3C899E"/>
                  </a:solidFill>
                </a:uFill>
                <a:latin typeface="Times New Roman"/>
                <a:ea typeface="Times New Roman"/>
                <a:cs typeface="Times New Roman"/>
                <a:sym typeface="Times New Roman"/>
              </a:defRPr>
            </a:pPr>
            <a:r>
              <a:t>(Magnusson et al., 2020, pp. 984–985)</a:t>
            </a:r>
          </a:p>
        </p:txBody>
      </p:sp>
      <p:sp>
        <p:nvSpPr>
          <p:cNvPr id="517" name="Shape 517"/>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pic>
        <p:nvPicPr>
          <p:cNvPr id="518" name="image4.jpeg"/>
          <p:cNvPicPr>
            <a:picLocks noChangeAspect="1"/>
          </p:cNvPicPr>
          <p:nvPr/>
        </p:nvPicPr>
        <p:blipFill>
          <a:blip r:embed="rId2">
            <a:extLst/>
          </a:blip>
          <a:stretch>
            <a:fillRect/>
          </a:stretch>
        </p:blipFill>
        <p:spPr>
          <a:xfrm>
            <a:off x="6439527" y="2727981"/>
            <a:ext cx="2052573" cy="2379937"/>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6BDC4"/>
        </a:solidFill>
        <a:effectLst/>
      </p:bgPr>
    </p:bg>
    <p:spTree>
      <p:nvGrpSpPr>
        <p:cNvPr id="1" name=""/>
        <p:cNvGrpSpPr/>
        <p:nvPr/>
      </p:nvGrpSpPr>
      <p:grpSpPr>
        <a:xfrm>
          <a:off x="0" y="0"/>
          <a:ext cx="0" cy="0"/>
          <a:chOff x="0" y="0"/>
          <a:chExt cx="0" cy="0"/>
        </a:xfrm>
      </p:grpSpPr>
      <p:sp>
        <p:nvSpPr>
          <p:cNvPr id="520" name="Shape 520"/>
          <p:cNvSpPr>
            <a:spLocks noGrp="1"/>
          </p:cNvSpPr>
          <p:nvPr>
            <p:ph type="title"/>
          </p:nvPr>
        </p:nvSpPr>
        <p:spPr>
          <a:xfrm>
            <a:off x="249663" y="602401"/>
            <a:ext cx="8644674" cy="5420182"/>
          </a:xfrm>
          <a:prstGeom prst="rect">
            <a:avLst/>
          </a:prstGeom>
        </p:spPr>
        <p:txBody>
          <a:bodyPr/>
          <a:lstStyle/>
          <a:p>
            <a:pPr defTabSz="749808">
              <a:defRPr sz="3200">
                <a:latin typeface="Impact"/>
                <a:ea typeface="Impact"/>
                <a:cs typeface="Impact"/>
                <a:sym typeface="Impact"/>
              </a:defRPr>
            </a:pPr>
            <a:r>
              <a:t>BARRIERS </a:t>
            </a:r>
          </a:p>
          <a:p>
            <a:pPr defTabSz="749808">
              <a:defRPr sz="3200">
                <a:latin typeface="Impact"/>
                <a:ea typeface="Impact"/>
                <a:cs typeface="Impact"/>
                <a:sym typeface="Impact"/>
              </a:defRPr>
            </a:pPr>
            <a:r>
              <a:t>        to</a:t>
            </a:r>
          </a:p>
          <a:p>
            <a:pPr defTabSz="749808">
              <a:defRPr sz="3200">
                <a:latin typeface="Impact"/>
                <a:ea typeface="Impact"/>
                <a:cs typeface="Impact"/>
                <a:sym typeface="Impact"/>
              </a:defRPr>
            </a:pPr>
            <a:r>
              <a:t> disclose</a:t>
            </a:r>
          </a:p>
          <a:p>
            <a:pPr defTabSz="749808">
              <a:defRPr sz="7900">
                <a:latin typeface="Impact"/>
                <a:ea typeface="Impact"/>
                <a:cs typeface="Impact"/>
                <a:sym typeface="Impact"/>
              </a:defRPr>
            </a:pPr>
            <a:endParaRPr/>
          </a:p>
        </p:txBody>
      </p:sp>
      <p:sp>
        <p:nvSpPr>
          <p:cNvPr id="521" name="Shape 521"/>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
        <p:nvSpPr>
          <p:cNvPr id="522" name="Shape 522"/>
          <p:cNvSpPr/>
          <p:nvPr/>
        </p:nvSpPr>
        <p:spPr>
          <a:xfrm flipV="1">
            <a:off x="125164" y="432097"/>
            <a:ext cx="1755876" cy="2114255"/>
          </a:xfrm>
          <a:prstGeom prst="line">
            <a:avLst/>
          </a:prstGeom>
          <a:ln w="25400">
            <a:solidFill>
              <a:srgbClr val="FF333E"/>
            </a:solidFill>
          </a:ln>
          <a:effectLst>
            <a:outerShdw blurRad="38100" dist="20000" dir="5400000" rotWithShape="0">
              <a:srgbClr val="000000">
                <a:alpha val="38000"/>
              </a:srgbClr>
            </a:outerShdw>
          </a:effectLst>
        </p:spPr>
        <p:txBody>
          <a:bodyPr lIns="45718" tIns="45718" rIns="45718" bIns="45718"/>
          <a:lstStyle/>
          <a:p>
            <a:endParaRPr/>
          </a:p>
        </p:txBody>
      </p:sp>
      <p:sp>
        <p:nvSpPr>
          <p:cNvPr id="523" name="Shape 523"/>
          <p:cNvSpPr/>
          <p:nvPr/>
        </p:nvSpPr>
        <p:spPr>
          <a:xfrm>
            <a:off x="263759" y="386915"/>
            <a:ext cx="1869481" cy="2204618"/>
          </a:xfrm>
          <a:prstGeom prst="line">
            <a:avLst/>
          </a:prstGeom>
          <a:ln w="25400">
            <a:solidFill>
              <a:srgbClr val="FF3025"/>
            </a:solidFill>
          </a:ln>
          <a:effectLst>
            <a:outerShdw blurRad="38100" dist="20000" dir="5400000" rotWithShape="0">
              <a:srgbClr val="000000">
                <a:alpha val="38000"/>
              </a:srgbClr>
            </a:outerShdw>
          </a:effectLst>
        </p:spPr>
        <p:txBody>
          <a:bodyPr lIns="45718" tIns="45718" rIns="45718" bIns="45718"/>
          <a:lstStyle/>
          <a:p>
            <a:endParaRPr/>
          </a:p>
        </p:txBody>
      </p:sp>
      <p:sp>
        <p:nvSpPr>
          <p:cNvPr id="524" name="Shape 524"/>
          <p:cNvSpPr/>
          <p:nvPr/>
        </p:nvSpPr>
        <p:spPr>
          <a:xfrm>
            <a:off x="2647950" y="1124221"/>
            <a:ext cx="2411017" cy="730004"/>
          </a:xfrm>
          <a:prstGeom prst="rightArrow">
            <a:avLst>
              <a:gd name="adj1" fmla="val 32000"/>
              <a:gd name="adj2" fmla="val 111342"/>
            </a:avLst>
          </a:prstGeom>
          <a:solidFill>
            <a:srgbClr val="FFFFFF"/>
          </a:solidFill>
          <a:ln w="25400">
            <a:solidFill>
              <a:srgbClr val="000000"/>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525" name="Shape 525"/>
          <p:cNvSpPr/>
          <p:nvPr/>
        </p:nvSpPr>
        <p:spPr>
          <a:xfrm>
            <a:off x="5462389" y="1060605"/>
            <a:ext cx="3460008" cy="10566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defRPr sz="3100">
                <a:latin typeface="Impact"/>
                <a:ea typeface="Impact"/>
                <a:cs typeface="Impact"/>
                <a:sym typeface="Impact"/>
              </a:defRPr>
            </a:pPr>
            <a:r>
              <a:t>What does this child</a:t>
            </a:r>
          </a:p>
          <a:p>
            <a:pPr>
              <a:defRPr sz="3100">
                <a:latin typeface="Impact"/>
                <a:ea typeface="Impact"/>
                <a:cs typeface="Impact"/>
                <a:sym typeface="Impact"/>
              </a:defRPr>
            </a:pPr>
            <a:r>
              <a:t>                 NEED?</a:t>
            </a:r>
          </a:p>
        </p:txBody>
      </p:sp>
      <p:pic>
        <p:nvPicPr>
          <p:cNvPr id="526" name="image6.png"/>
          <p:cNvPicPr>
            <a:picLocks noChangeAspect="1"/>
          </p:cNvPicPr>
          <p:nvPr/>
        </p:nvPicPr>
        <p:blipFill>
          <a:blip r:embed="rId2">
            <a:extLst/>
          </a:blip>
          <a:stretch>
            <a:fillRect/>
          </a:stretch>
        </p:blipFill>
        <p:spPr>
          <a:xfrm>
            <a:off x="4661265" y="2684560"/>
            <a:ext cx="4079542" cy="2332635"/>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BC5CC"/>
        </a:solidFill>
        <a:effectLst/>
      </p:bgPr>
    </p:bg>
    <p:spTree>
      <p:nvGrpSpPr>
        <p:cNvPr id="1" name=""/>
        <p:cNvGrpSpPr/>
        <p:nvPr/>
      </p:nvGrpSpPr>
      <p:grpSpPr>
        <a:xfrm>
          <a:off x="0" y="0"/>
          <a:ext cx="0" cy="0"/>
          <a:chOff x="0" y="0"/>
          <a:chExt cx="0" cy="0"/>
        </a:xfrm>
      </p:grpSpPr>
      <p:sp>
        <p:nvSpPr>
          <p:cNvPr id="528" name="Shape 528"/>
          <p:cNvSpPr>
            <a:spLocks noGrp="1"/>
          </p:cNvSpPr>
          <p:nvPr>
            <p:ph type="title"/>
          </p:nvPr>
        </p:nvSpPr>
        <p:spPr>
          <a:xfrm>
            <a:off x="311699" y="116916"/>
            <a:ext cx="8520602" cy="5143503"/>
          </a:xfrm>
          <a:prstGeom prst="rect">
            <a:avLst/>
          </a:prstGeom>
        </p:spPr>
        <p:txBody>
          <a:bodyPr/>
          <a:lstStyle/>
          <a:p>
            <a:pPr defTabSz="457200">
              <a:spcBef>
                <a:spcPts val="1200"/>
              </a:spcBef>
              <a:defRPr sz="1900">
                <a:solidFill>
                  <a:srgbClr val="F52B02"/>
                </a:solidFill>
                <a:latin typeface="Impact"/>
                <a:ea typeface="Impact"/>
                <a:cs typeface="Impact"/>
                <a:sym typeface="Impact"/>
              </a:defRPr>
            </a:pPr>
            <a:r>
              <a:t>EXAMPLE:   Needs within Family Dynamics </a:t>
            </a:r>
          </a:p>
          <a:p>
            <a:pPr defTabSz="457200">
              <a:spcBef>
                <a:spcPts val="1200"/>
              </a:spcBef>
              <a:defRPr sz="1900">
                <a:latin typeface="Impact"/>
                <a:ea typeface="Impact"/>
                <a:cs typeface="Impact"/>
                <a:sym typeface="Impact"/>
              </a:defRPr>
            </a:pPr>
            <a:r>
              <a:t>- Children with non-offending caregivers who are supportive demonstrate an ability     to disclose much more than those that had non-supportive caregivers. </a:t>
            </a:r>
          </a:p>
          <a:p>
            <a:pPr defTabSz="457200">
              <a:spcBef>
                <a:spcPts val="1200"/>
              </a:spcBef>
              <a:defRPr sz="1900">
                <a:latin typeface="Impact"/>
                <a:ea typeface="Impact"/>
                <a:cs typeface="Impact"/>
                <a:sym typeface="Impact"/>
              </a:defRPr>
            </a:pPr>
            <a:r>
              <a:t>- Therefore, helping caregivers to support their child may help facilitate disclosures. </a:t>
            </a:r>
          </a:p>
          <a:p>
            <a:pPr defTabSz="457200">
              <a:spcBef>
                <a:spcPts val="1200"/>
              </a:spcBef>
              <a:defRPr sz="1900">
                <a:latin typeface="Impact"/>
                <a:ea typeface="Impact"/>
                <a:cs typeface="Impact"/>
                <a:sym typeface="Impact"/>
              </a:defRPr>
            </a:pPr>
            <a:r>
              <a:t>- Supporting the mother (or other primary caregiver), will also enhance their ability to support their child and increase opportunities for healthier outcomes. </a:t>
            </a:r>
            <a:endParaRPr sz="1200">
              <a:latin typeface="Times"/>
              <a:ea typeface="Times"/>
              <a:cs typeface="Times"/>
              <a:sym typeface="Times"/>
            </a:endParaRPr>
          </a:p>
          <a:p>
            <a:pPr defTabSz="457200">
              <a:spcBef>
                <a:spcPts val="1200"/>
              </a:spcBef>
              <a:defRPr sz="1200">
                <a:latin typeface="Times"/>
                <a:ea typeface="Times"/>
                <a:cs typeface="Times"/>
                <a:sym typeface="Times"/>
              </a:defRPr>
            </a:pPr>
            <a:endParaRPr sz="1200">
              <a:latin typeface="Times"/>
              <a:ea typeface="Times"/>
              <a:cs typeface="Times"/>
              <a:sym typeface="Times"/>
            </a:endParaRPr>
          </a:p>
          <a:p>
            <a:pPr defTabSz="457200">
              <a:spcBef>
                <a:spcPts val="1200"/>
              </a:spcBef>
              <a:defRPr sz="1200">
                <a:latin typeface="Times"/>
                <a:ea typeface="Times"/>
                <a:cs typeface="Times"/>
                <a:sym typeface="Times"/>
              </a:defRPr>
            </a:pPr>
            <a:endParaRPr sz="1200">
              <a:latin typeface="Times"/>
              <a:ea typeface="Times"/>
              <a:cs typeface="Times"/>
              <a:sym typeface="Times"/>
            </a:endParaRPr>
          </a:p>
          <a:p>
            <a:pPr defTabSz="457200">
              <a:spcBef>
                <a:spcPts val="1200"/>
              </a:spcBef>
              <a:defRPr sz="1200">
                <a:latin typeface="Times"/>
                <a:ea typeface="Times"/>
                <a:cs typeface="Times"/>
                <a:sym typeface="Times"/>
              </a:defRPr>
            </a:pPr>
            <a:endParaRPr sz="1200">
              <a:latin typeface="Times"/>
              <a:ea typeface="Times"/>
              <a:cs typeface="Times"/>
              <a:sym typeface="Times"/>
            </a:endParaRPr>
          </a:p>
          <a:p>
            <a:pPr defTabSz="457200">
              <a:spcBef>
                <a:spcPts val="1200"/>
              </a:spcBef>
              <a:defRPr sz="1200">
                <a:latin typeface="Times"/>
                <a:ea typeface="Times"/>
                <a:cs typeface="Times"/>
                <a:sym typeface="Times"/>
              </a:defRPr>
            </a:pPr>
            <a:endParaRPr sz="1200">
              <a:latin typeface="Times"/>
              <a:ea typeface="Times"/>
              <a:cs typeface="Times"/>
              <a:sym typeface="Times"/>
            </a:endParaRPr>
          </a:p>
          <a:p>
            <a:pPr defTabSz="457200">
              <a:spcBef>
                <a:spcPts val="1200"/>
              </a:spcBef>
              <a:defRPr sz="1200">
                <a:latin typeface="Times"/>
                <a:ea typeface="Times"/>
                <a:cs typeface="Times"/>
                <a:sym typeface="Times"/>
              </a:defRPr>
            </a:pPr>
            <a:endParaRPr sz="1200">
              <a:latin typeface="Times"/>
              <a:ea typeface="Times"/>
              <a:cs typeface="Times"/>
              <a:sym typeface="Times"/>
            </a:endParaRPr>
          </a:p>
          <a:p>
            <a:pPr defTabSz="457200">
              <a:spcBef>
                <a:spcPts val="1200"/>
              </a:spcBef>
              <a:defRPr sz="1200">
                <a:latin typeface="Times"/>
                <a:ea typeface="Times"/>
                <a:cs typeface="Times"/>
                <a:sym typeface="Times"/>
              </a:defRPr>
            </a:pPr>
            <a:endParaRPr sz="1200">
              <a:latin typeface="Times"/>
              <a:ea typeface="Times"/>
              <a:cs typeface="Times"/>
              <a:sym typeface="Times"/>
            </a:endParaRPr>
          </a:p>
          <a:p>
            <a:pPr defTabSz="457200">
              <a:spcBef>
                <a:spcPts val="1200"/>
              </a:spcBef>
              <a:defRPr sz="1200">
                <a:latin typeface="Times"/>
                <a:ea typeface="Times"/>
                <a:cs typeface="Times"/>
                <a:sym typeface="Times"/>
              </a:defRPr>
            </a:pPr>
            <a:endParaRPr sz="1200">
              <a:latin typeface="Times"/>
              <a:ea typeface="Times"/>
              <a:cs typeface="Times"/>
              <a:sym typeface="Times"/>
            </a:endParaRPr>
          </a:p>
          <a:p>
            <a:pPr defTabSz="457200">
              <a:spcBef>
                <a:spcPts val="1200"/>
              </a:spcBef>
              <a:defRPr sz="800">
                <a:latin typeface="Times New Roman"/>
                <a:ea typeface="Times New Roman"/>
                <a:cs typeface="Times New Roman"/>
                <a:sym typeface="Times New Roman"/>
              </a:defRPr>
            </a:pPr>
            <a:r>
              <a:t>(Middleton, 2017; Paine &amp; Hansen, 2002; Schaeffer et al., 2011; Ungar et al., 2009)</a:t>
            </a:r>
          </a:p>
        </p:txBody>
      </p:sp>
      <p:sp>
        <p:nvSpPr>
          <p:cNvPr id="529" name="Shape 529"/>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pic>
        <p:nvPicPr>
          <p:cNvPr id="530" name="image7.png"/>
          <p:cNvPicPr>
            <a:picLocks noChangeAspect="1"/>
          </p:cNvPicPr>
          <p:nvPr/>
        </p:nvPicPr>
        <p:blipFill>
          <a:blip r:embed="rId2">
            <a:extLst/>
          </a:blip>
          <a:stretch>
            <a:fillRect/>
          </a:stretch>
        </p:blipFill>
        <p:spPr>
          <a:xfrm>
            <a:off x="4258581" y="2847538"/>
            <a:ext cx="4378300" cy="2291110"/>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321316"/>
                <a:satOff val="-15343"/>
                <a:lumOff val="46176"/>
              </a:schemeClr>
            </a:gs>
            <a:gs pos="35000">
              <a:srgbClr val="BAECF8"/>
            </a:gs>
            <a:gs pos="100000">
              <a:schemeClr val="accent5">
                <a:hueOff val="360152"/>
                <a:satOff val="-11196"/>
                <a:lumOff val="61575"/>
              </a:schemeClr>
            </a:gs>
          </a:gsLst>
          <a:lin ang="16200000" scaled="0"/>
        </a:gradFill>
        <a:effectLst/>
      </p:bgPr>
    </p:bg>
    <p:spTree>
      <p:nvGrpSpPr>
        <p:cNvPr id="1" name=""/>
        <p:cNvGrpSpPr/>
        <p:nvPr/>
      </p:nvGrpSpPr>
      <p:grpSpPr>
        <a:xfrm>
          <a:off x="0" y="0"/>
          <a:ext cx="0" cy="0"/>
          <a:chOff x="0" y="0"/>
          <a:chExt cx="0" cy="0"/>
        </a:xfrm>
      </p:grpSpPr>
      <p:sp>
        <p:nvSpPr>
          <p:cNvPr id="142" name="Shape 142"/>
          <p:cNvSpPr>
            <a:spLocks noGrp="1"/>
          </p:cNvSpPr>
          <p:nvPr>
            <p:ph type="title"/>
          </p:nvPr>
        </p:nvSpPr>
        <p:spPr>
          <a:xfrm>
            <a:off x="311699" y="212363"/>
            <a:ext cx="8520602" cy="4718774"/>
          </a:xfrm>
          <a:prstGeom prst="rect">
            <a:avLst/>
          </a:prstGeom>
        </p:spPr>
        <p:txBody>
          <a:bodyPr/>
          <a:lstStyle>
            <a:lvl1pPr indent="457200" algn="l" defTabSz="457200">
              <a:lnSpc>
                <a:spcPct val="150000"/>
              </a:lnSpc>
              <a:spcBef>
                <a:spcPts val="1200"/>
              </a:spcBef>
              <a:defRPr sz="2500" i="1">
                <a:uFill>
                  <a:solidFill>
                    <a:srgbClr val="000000"/>
                  </a:solidFill>
                </a:uFill>
                <a:latin typeface="Times New Roman"/>
                <a:ea typeface="Times New Roman"/>
                <a:cs typeface="Times New Roman"/>
                <a:sym typeface="Times New Roman"/>
              </a:defRPr>
            </a:lvl1pPr>
          </a:lstStyle>
          <a:p>
            <a:r>
              <a:t>Cultural considerations in working with Indigenous children and youth during investigations of child abuse, particularly during the forensic interview process and within CYACs</a:t>
            </a:r>
          </a:p>
        </p:txBody>
      </p:sp>
      <p:sp>
        <p:nvSpPr>
          <p:cNvPr id="143" name="Shape 143"/>
          <p:cNvSpPr>
            <a:spLocks noGrp="1"/>
          </p:cNvSpPr>
          <p:nvPr>
            <p:ph type="sldNum" sz="quarter" idx="4294967295"/>
          </p:nvPr>
        </p:nvSpPr>
        <p:spPr>
          <a:xfrm>
            <a:off x="8754975" y="4700818"/>
            <a:ext cx="26618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pic>
        <p:nvPicPr>
          <p:cNvPr id="144" name="image1.png"/>
          <p:cNvPicPr>
            <a:picLocks noChangeAspect="1"/>
          </p:cNvPicPr>
          <p:nvPr/>
        </p:nvPicPr>
        <p:blipFill>
          <a:blip r:embed="rId2">
            <a:alphaModFix amt="11087"/>
            <a:extLst/>
          </a:blip>
          <a:srcRect t="16074"/>
          <a:stretch>
            <a:fillRect/>
          </a:stretch>
        </p:blipFill>
        <p:spPr>
          <a:xfrm>
            <a:off x="-634258" y="-109081"/>
            <a:ext cx="9955317" cy="5331599"/>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B8D3"/>
        </a:solidFill>
        <a:effectLst/>
      </p:bgPr>
    </p:bg>
    <p:spTree>
      <p:nvGrpSpPr>
        <p:cNvPr id="1" name=""/>
        <p:cNvGrpSpPr/>
        <p:nvPr/>
      </p:nvGrpSpPr>
      <p:grpSpPr>
        <a:xfrm>
          <a:off x="0" y="0"/>
          <a:ext cx="0" cy="0"/>
          <a:chOff x="0" y="0"/>
          <a:chExt cx="0" cy="0"/>
        </a:xfrm>
      </p:grpSpPr>
      <p:sp>
        <p:nvSpPr>
          <p:cNvPr id="532" name="Shape 532"/>
          <p:cNvSpPr>
            <a:spLocks noGrp="1"/>
          </p:cNvSpPr>
          <p:nvPr>
            <p:ph type="title"/>
          </p:nvPr>
        </p:nvSpPr>
        <p:spPr>
          <a:xfrm>
            <a:off x="311699" y="74293"/>
            <a:ext cx="8520602" cy="5502625"/>
          </a:xfrm>
          <a:prstGeom prst="rect">
            <a:avLst/>
          </a:prstGeom>
        </p:spPr>
        <p:txBody>
          <a:bodyPr/>
          <a:lstStyle/>
          <a:p>
            <a:pPr indent="457200" defTabSz="457200">
              <a:lnSpc>
                <a:spcPct val="200000"/>
              </a:lnSpc>
              <a:defRPr sz="1900">
                <a:solidFill>
                  <a:srgbClr val="FF291F"/>
                </a:solidFill>
                <a:uFill>
                  <a:solidFill>
                    <a:srgbClr val="000000"/>
                  </a:solidFill>
                </a:uFill>
                <a:latin typeface="Impact"/>
                <a:ea typeface="Impact"/>
                <a:cs typeface="Impact"/>
                <a:sym typeface="Impact"/>
              </a:defRPr>
            </a:pPr>
            <a:r>
              <a:t>EXAMPLE: Mental Health Needs</a:t>
            </a:r>
          </a:p>
          <a:p>
            <a:pPr indent="457200" defTabSz="457200">
              <a:lnSpc>
                <a:spcPct val="200000"/>
              </a:lnSpc>
              <a:defRPr sz="1900">
                <a:uFill>
                  <a:solidFill>
                    <a:srgbClr val="A7A7A7"/>
                  </a:solidFill>
                </a:uFill>
                <a:latin typeface="Impact"/>
                <a:ea typeface="Impact"/>
                <a:cs typeface="Impact"/>
                <a:sym typeface="Impact"/>
              </a:defRPr>
            </a:pPr>
            <a:r>
              <a:t>During the forensic interview, “if the underlying</a:t>
            </a:r>
            <a:r>
              <a:rPr>
                <a:solidFill>
                  <a:srgbClr val="EE2623"/>
                </a:solidFill>
              </a:rPr>
              <a:t> trauma</a:t>
            </a:r>
            <a:r>
              <a:t> is not recognized or not    responded to appropriately, the chances of retraumatization are increased”                       </a:t>
            </a:r>
            <a:r>
              <a:rPr sz="800">
                <a:latin typeface="Times New Roman"/>
                <a:ea typeface="Times New Roman"/>
                <a:cs typeface="Times New Roman"/>
                <a:sym typeface="Times New Roman"/>
              </a:rPr>
              <a:t>(Evans &amp; Graves, 2018, p. 5).</a:t>
            </a:r>
            <a:endParaRPr sz="1200">
              <a:latin typeface="Times New Roman"/>
              <a:ea typeface="Times New Roman"/>
              <a:cs typeface="Times New Roman"/>
              <a:sym typeface="Times New Roman"/>
            </a:endParaRPr>
          </a:p>
          <a:p>
            <a:pPr indent="457200" defTabSz="457200">
              <a:lnSpc>
                <a:spcPct val="200000"/>
              </a:lnSpc>
              <a:defRPr sz="1200">
                <a:uFill>
                  <a:solidFill>
                    <a:srgbClr val="F79646"/>
                  </a:solidFill>
                </a:uFill>
                <a:latin typeface="Times New Roman"/>
                <a:ea typeface="Times New Roman"/>
                <a:cs typeface="Times New Roman"/>
                <a:sym typeface="Times New Roman"/>
              </a:defRPr>
            </a:pPr>
            <a:endParaRPr sz="1200">
              <a:latin typeface="Times New Roman"/>
              <a:ea typeface="Times New Roman"/>
              <a:cs typeface="Times New Roman"/>
              <a:sym typeface="Times New Roman"/>
            </a:endParaRPr>
          </a:p>
          <a:p>
            <a:pPr marR="457200" indent="457200" defTabSz="457200">
              <a:lnSpc>
                <a:spcPct val="150000"/>
              </a:lnSpc>
              <a:spcBef>
                <a:spcPts val="800"/>
              </a:spcBef>
              <a:tabLst>
                <a:tab pos="127000" algn="l"/>
              </a:tabLst>
              <a:defRPr sz="1200">
                <a:uFill>
                  <a:solidFill>
                    <a:srgbClr val="F79646"/>
                  </a:solidFill>
                </a:uFill>
                <a:latin typeface="Times New Roman"/>
                <a:ea typeface="Times New Roman"/>
                <a:cs typeface="Times New Roman"/>
                <a:sym typeface="Times New Roman"/>
              </a:defRPr>
            </a:pPr>
            <a:r>
              <a:t>                 </a:t>
            </a:r>
            <a:r>
              <a:rPr sz="1900">
                <a:latin typeface="Impact"/>
                <a:ea typeface="Impact"/>
                <a:cs typeface="Impact"/>
                <a:sym typeface="Impact"/>
              </a:rPr>
              <a:t>Appropriate forensic interview techniques [are essential]. . . . </a:t>
            </a:r>
          </a:p>
          <a:p>
            <a:pPr marR="457200" indent="457200" defTabSz="457200">
              <a:lnSpc>
                <a:spcPct val="150000"/>
              </a:lnSpc>
              <a:spcBef>
                <a:spcPts val="800"/>
              </a:spcBef>
              <a:tabLst>
                <a:tab pos="127000" algn="l"/>
              </a:tabLst>
              <a:defRPr sz="1900">
                <a:uFill>
                  <a:solidFill>
                    <a:srgbClr val="F79646"/>
                  </a:solidFill>
                </a:uFill>
                <a:latin typeface="Impact"/>
                <a:ea typeface="Impact"/>
                <a:cs typeface="Impact"/>
                <a:sym typeface="Impact"/>
              </a:defRPr>
            </a:pPr>
            <a:r>
              <a:t>               The degree of trauma suffered by the child depends to a </a:t>
            </a:r>
          </a:p>
          <a:p>
            <a:pPr marR="457200" indent="457200" defTabSz="457200">
              <a:lnSpc>
                <a:spcPct val="150000"/>
              </a:lnSpc>
              <a:spcBef>
                <a:spcPts val="800"/>
              </a:spcBef>
              <a:tabLst>
                <a:tab pos="127000" algn="l"/>
              </a:tabLst>
              <a:defRPr sz="1900">
                <a:uFill>
                  <a:solidFill>
                    <a:srgbClr val="F79646"/>
                  </a:solidFill>
                </a:uFill>
                <a:latin typeface="Impact"/>
                <a:ea typeface="Impact"/>
                <a:cs typeface="Impact"/>
                <a:sym typeface="Impact"/>
              </a:defRPr>
            </a:pPr>
            <a:r>
              <a:t>               greater extent on the way in which the victim will be </a:t>
            </a:r>
          </a:p>
          <a:p>
            <a:pPr marR="457200" indent="457200" defTabSz="457200">
              <a:lnSpc>
                <a:spcPct val="150000"/>
              </a:lnSpc>
              <a:spcBef>
                <a:spcPts val="800"/>
              </a:spcBef>
              <a:tabLst>
                <a:tab pos="127000" algn="l"/>
              </a:tabLst>
              <a:defRPr sz="1900">
                <a:uFill>
                  <a:solidFill>
                    <a:srgbClr val="F79646"/>
                  </a:solidFill>
                </a:uFill>
                <a:latin typeface="Impact"/>
                <a:ea typeface="Impact"/>
                <a:cs typeface="Impact"/>
                <a:sym typeface="Impact"/>
              </a:defRPr>
            </a:pPr>
            <a:r>
              <a:t>               treated by . . . the Criminal Justice System following dis-                           </a:t>
            </a:r>
          </a:p>
          <a:p>
            <a:pPr marR="457200" indent="457200" defTabSz="457200">
              <a:lnSpc>
                <a:spcPct val="150000"/>
              </a:lnSpc>
              <a:spcBef>
                <a:spcPts val="800"/>
              </a:spcBef>
              <a:tabLst>
                <a:tab pos="127000" algn="l"/>
              </a:tabLst>
              <a:defRPr sz="1900">
                <a:uFill>
                  <a:solidFill>
                    <a:srgbClr val="F79646"/>
                  </a:solidFill>
                </a:uFill>
                <a:latin typeface="Impact"/>
                <a:ea typeface="Impact"/>
                <a:cs typeface="Impact"/>
                <a:sym typeface="Impact"/>
              </a:defRPr>
            </a:pPr>
            <a:r>
              <a:t>               closure of the incident than on the incident itself. </a:t>
            </a:r>
            <a:r>
              <a:rPr sz="800">
                <a:latin typeface="Times New Roman"/>
                <a:ea typeface="Times New Roman"/>
                <a:cs typeface="Times New Roman"/>
                <a:sym typeface="Times New Roman"/>
              </a:rPr>
              <a:t>(Themeli &amp; Panagiotaki, 2014, p. 3)</a:t>
            </a:r>
          </a:p>
        </p:txBody>
      </p:sp>
      <p:sp>
        <p:nvSpPr>
          <p:cNvPr id="533" name="Shape 533"/>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679B6"/>
        </a:solidFill>
        <a:effectLst/>
      </p:bgPr>
    </p:bg>
    <p:spTree>
      <p:nvGrpSpPr>
        <p:cNvPr id="1" name=""/>
        <p:cNvGrpSpPr/>
        <p:nvPr/>
      </p:nvGrpSpPr>
      <p:grpSpPr>
        <a:xfrm>
          <a:off x="0" y="0"/>
          <a:ext cx="0" cy="0"/>
          <a:chOff x="0" y="0"/>
          <a:chExt cx="0" cy="0"/>
        </a:xfrm>
      </p:grpSpPr>
      <p:sp>
        <p:nvSpPr>
          <p:cNvPr id="535" name="Shape 535"/>
          <p:cNvSpPr>
            <a:spLocks noGrp="1"/>
          </p:cNvSpPr>
          <p:nvPr>
            <p:ph type="title"/>
          </p:nvPr>
        </p:nvSpPr>
        <p:spPr>
          <a:xfrm>
            <a:off x="121199" y="-7612"/>
            <a:ext cx="8520602" cy="4748272"/>
          </a:xfrm>
          <a:prstGeom prst="rect">
            <a:avLst/>
          </a:prstGeom>
        </p:spPr>
        <p:txBody>
          <a:bodyPr/>
          <a:lstStyle/>
          <a:p>
            <a:pPr defTabSz="877822">
              <a:defRPr sz="1800">
                <a:latin typeface="Impact"/>
                <a:ea typeface="Impact"/>
                <a:cs typeface="Impact"/>
                <a:sym typeface="Impact"/>
              </a:defRPr>
            </a:pPr>
            <a:endParaRPr/>
          </a:p>
          <a:p>
            <a:pPr defTabSz="877822">
              <a:defRPr sz="1800">
                <a:latin typeface="Impact"/>
                <a:ea typeface="Impact"/>
                <a:cs typeface="Impact"/>
                <a:sym typeface="Impact"/>
              </a:defRPr>
            </a:pPr>
            <a:r>
              <a:t>It is crucial for children</a:t>
            </a:r>
          </a:p>
          <a:p>
            <a:pPr defTabSz="877822">
              <a:defRPr sz="1800">
                <a:latin typeface="Impact"/>
                <a:ea typeface="Impact"/>
                <a:cs typeface="Impact"/>
                <a:sym typeface="Impact"/>
              </a:defRPr>
            </a:pPr>
            <a:endParaRPr/>
          </a:p>
          <a:p>
            <a:pPr defTabSz="877822">
              <a:defRPr sz="1800">
                <a:latin typeface="Impact"/>
                <a:ea typeface="Impact"/>
                <a:cs typeface="Impact"/>
                <a:sym typeface="Impact"/>
              </a:defRPr>
            </a:pPr>
            <a:r>
              <a:t>&amp; youth to be physically and </a:t>
            </a:r>
          </a:p>
          <a:p>
            <a:pPr defTabSz="877822">
              <a:defRPr sz="1800">
                <a:latin typeface="Impact"/>
                <a:ea typeface="Impact"/>
                <a:cs typeface="Impact"/>
                <a:sym typeface="Impact"/>
              </a:defRPr>
            </a:pPr>
            <a:endParaRPr/>
          </a:p>
          <a:p>
            <a:pPr defTabSz="877822">
              <a:defRPr sz="1800">
                <a:latin typeface="Impact"/>
                <a:ea typeface="Impact"/>
                <a:cs typeface="Impact"/>
                <a:sym typeface="Impact"/>
              </a:defRPr>
            </a:pPr>
            <a:r>
              <a:t>and emotionally safe  (before, during</a:t>
            </a:r>
          </a:p>
          <a:p>
            <a:pPr defTabSz="877822">
              <a:defRPr sz="1800">
                <a:latin typeface="Impact"/>
                <a:ea typeface="Impact"/>
                <a:cs typeface="Impact"/>
                <a:sym typeface="Impact"/>
              </a:defRPr>
            </a:pPr>
            <a:endParaRPr/>
          </a:p>
          <a:p>
            <a:pPr defTabSz="877822">
              <a:defRPr sz="1800">
                <a:latin typeface="Impact"/>
                <a:ea typeface="Impact"/>
                <a:cs typeface="Impact"/>
                <a:sym typeface="Impact"/>
              </a:defRPr>
            </a:pPr>
            <a:r>
              <a:t>and after the interview) </a:t>
            </a:r>
          </a:p>
          <a:p>
            <a:pPr defTabSz="877822">
              <a:defRPr sz="1800">
                <a:latin typeface="Impact"/>
                <a:ea typeface="Impact"/>
                <a:cs typeface="Impact"/>
                <a:sym typeface="Impact"/>
              </a:defRPr>
            </a:pPr>
            <a:endParaRPr/>
          </a:p>
          <a:p>
            <a:pPr defTabSz="877822">
              <a:defRPr sz="1800">
                <a:latin typeface="Impact"/>
                <a:ea typeface="Impact"/>
                <a:cs typeface="Impact"/>
                <a:sym typeface="Impact"/>
              </a:defRPr>
            </a:pPr>
            <a:r>
              <a:t>                                    </a:t>
            </a:r>
          </a:p>
          <a:p>
            <a:pPr defTabSz="877822">
              <a:defRPr sz="1800">
                <a:latin typeface="Impact"/>
                <a:ea typeface="Impact"/>
                <a:cs typeface="Impact"/>
                <a:sym typeface="Impact"/>
              </a:defRPr>
            </a:pPr>
            <a:endParaRPr/>
          </a:p>
          <a:p>
            <a:pPr defTabSz="877822">
              <a:defRPr sz="1800">
                <a:latin typeface="Impact"/>
                <a:ea typeface="Impact"/>
                <a:cs typeface="Impact"/>
                <a:sym typeface="Impact"/>
              </a:defRPr>
            </a:pPr>
            <a:r>
              <a:t>Trauma-Informed Approaches </a:t>
            </a:r>
          </a:p>
          <a:p>
            <a:pPr defTabSz="877822">
              <a:defRPr sz="1800">
                <a:latin typeface="Impact"/>
                <a:ea typeface="Impact"/>
                <a:cs typeface="Impact"/>
                <a:sym typeface="Impact"/>
              </a:defRPr>
            </a:pPr>
            <a:endParaRPr/>
          </a:p>
          <a:p>
            <a:pPr defTabSz="877822">
              <a:defRPr sz="1800">
                <a:latin typeface="Impact"/>
                <a:ea typeface="Impact"/>
                <a:cs typeface="Impact"/>
                <a:sym typeface="Impact"/>
              </a:defRPr>
            </a:pPr>
            <a:r>
              <a:t>from CYAC staff, forensic interviewers </a:t>
            </a:r>
          </a:p>
          <a:p>
            <a:pPr defTabSz="877822">
              <a:defRPr sz="1800">
                <a:latin typeface="Impact"/>
                <a:ea typeface="Impact"/>
                <a:cs typeface="Impact"/>
                <a:sym typeface="Impact"/>
              </a:defRPr>
            </a:pPr>
            <a:endParaRPr/>
          </a:p>
          <a:p>
            <a:pPr defTabSz="877822">
              <a:defRPr sz="1800">
                <a:latin typeface="Impact"/>
                <a:ea typeface="Impact"/>
                <a:cs typeface="Impact"/>
                <a:sym typeface="Impact"/>
              </a:defRPr>
            </a:pPr>
            <a:r>
              <a:t>and after care connections to services.</a:t>
            </a:r>
          </a:p>
        </p:txBody>
      </p:sp>
      <p:sp>
        <p:nvSpPr>
          <p:cNvPr id="536" name="Shape 536"/>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pic>
        <p:nvPicPr>
          <p:cNvPr id="537" name="image8.png"/>
          <p:cNvPicPr>
            <a:picLocks noChangeAspect="1"/>
          </p:cNvPicPr>
          <p:nvPr/>
        </p:nvPicPr>
        <p:blipFill>
          <a:blip r:embed="rId2">
            <a:extLst/>
          </a:blip>
          <a:stretch>
            <a:fillRect/>
          </a:stretch>
        </p:blipFill>
        <p:spPr>
          <a:xfrm>
            <a:off x="4162718" y="0"/>
            <a:ext cx="4987638" cy="5143500"/>
          </a:xfrm>
          <a:prstGeom prst="rect">
            <a:avLst/>
          </a:prstGeom>
          <a:ln w="12700">
            <a:miter lim="400000"/>
          </a:ln>
        </p:spPr>
      </p:pic>
      <p:sp>
        <p:nvSpPr>
          <p:cNvPr id="538" name="Shape 538"/>
          <p:cNvSpPr/>
          <p:nvPr/>
        </p:nvSpPr>
        <p:spPr>
          <a:xfrm>
            <a:off x="1947266" y="2396578"/>
            <a:ext cx="2" cy="599596"/>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8" tIns="45718" rIns="45718" bIns="45718"/>
          <a:lstStyle/>
          <a:p>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p:cNvSpPr>
          <p:nvPr>
            <p:ph type="title"/>
          </p:nvPr>
        </p:nvSpPr>
        <p:spPr>
          <a:xfrm>
            <a:off x="249539" y="185482"/>
            <a:ext cx="8644922" cy="4772535"/>
          </a:xfrm>
          <a:prstGeom prst="rect">
            <a:avLst/>
          </a:prstGeom>
        </p:spPr>
        <p:txBody>
          <a:bodyPr/>
          <a:lstStyle/>
          <a:p>
            <a:pPr indent="416051" defTabSz="416051">
              <a:lnSpc>
                <a:spcPct val="200000"/>
              </a:lnSpc>
              <a:defRPr sz="1700">
                <a:uFill>
                  <a:solidFill>
                    <a:srgbClr val="000000"/>
                  </a:solidFill>
                </a:uFill>
                <a:latin typeface="Impact"/>
                <a:ea typeface="Impact"/>
                <a:cs typeface="Impact"/>
                <a:sym typeface="Impact"/>
              </a:defRPr>
            </a:pPr>
            <a:r>
              <a:t>- </a:t>
            </a:r>
            <a:r>
              <a:rPr>
                <a:uFill>
                  <a:solidFill>
                    <a:srgbClr val="99403D"/>
                  </a:solidFill>
                </a:uFill>
              </a:rPr>
              <a:t>Trauma-informed practice is a person-centred approach - prioritizing children’s needs. </a:t>
            </a:r>
          </a:p>
          <a:p>
            <a:pPr indent="416051" defTabSz="416051">
              <a:lnSpc>
                <a:spcPct val="200000"/>
              </a:lnSpc>
              <a:defRPr sz="1700">
                <a:uFill>
                  <a:solidFill>
                    <a:srgbClr val="99403D"/>
                  </a:solidFill>
                </a:uFill>
                <a:latin typeface="Impact"/>
                <a:ea typeface="Impact"/>
                <a:cs typeface="Impact"/>
                <a:sym typeface="Impact"/>
              </a:defRPr>
            </a:pPr>
            <a:r>
              <a:t>- Such a perspective highlights the need for a</a:t>
            </a:r>
            <a:r>
              <a:rPr>
                <a:uFill>
                  <a:solidFill>
                    <a:srgbClr val="F79646"/>
                  </a:solidFill>
                </a:uFill>
              </a:rPr>
              <a:t> methodical forensic interview process </a:t>
            </a:r>
          </a:p>
          <a:p>
            <a:pPr indent="416051" defTabSz="416051">
              <a:lnSpc>
                <a:spcPct val="200000"/>
              </a:lnSpc>
              <a:defRPr sz="1700">
                <a:uFill>
                  <a:solidFill>
                    <a:srgbClr val="F79646"/>
                  </a:solidFill>
                </a:uFill>
                <a:latin typeface="Impact"/>
                <a:ea typeface="Impact"/>
                <a:cs typeface="Impact"/>
                <a:sym typeface="Impact"/>
              </a:defRPr>
            </a:pPr>
            <a:r>
              <a:t>- A well-planned forensic interview that involves learning and knowing the many factors and issues unique to the child, and of any distinct needs that require support. This strategy enhances an interviewer’s awareness of any special accommodations that may be needed to create a safer, more comfortable environment for the child</a:t>
            </a:r>
          </a:p>
          <a:p>
            <a:pPr indent="416051" defTabSz="416051">
              <a:lnSpc>
                <a:spcPct val="200000"/>
              </a:lnSpc>
              <a:defRPr sz="1000">
                <a:uFill>
                  <a:solidFill>
                    <a:srgbClr val="F79646"/>
                  </a:solidFill>
                </a:uFill>
                <a:latin typeface="Times New Roman"/>
                <a:ea typeface="Times New Roman"/>
                <a:cs typeface="Times New Roman"/>
                <a:sym typeface="Times New Roman"/>
              </a:defRPr>
            </a:pPr>
            <a:endParaRPr/>
          </a:p>
          <a:p>
            <a:pPr indent="416051" defTabSz="416051">
              <a:lnSpc>
                <a:spcPct val="200000"/>
              </a:lnSpc>
              <a:defRPr sz="1000">
                <a:uFill>
                  <a:solidFill>
                    <a:srgbClr val="F79646"/>
                  </a:solidFill>
                </a:uFill>
                <a:latin typeface="Times New Roman"/>
                <a:ea typeface="Times New Roman"/>
                <a:cs typeface="Times New Roman"/>
                <a:sym typeface="Times New Roman"/>
              </a:defRPr>
            </a:pPr>
            <a:endParaRPr/>
          </a:p>
          <a:p>
            <a:pPr indent="416051" defTabSz="416051">
              <a:lnSpc>
                <a:spcPct val="200000"/>
              </a:lnSpc>
              <a:defRPr sz="1000">
                <a:uFill>
                  <a:solidFill>
                    <a:srgbClr val="F79646"/>
                  </a:solidFill>
                </a:uFill>
                <a:latin typeface="Times New Roman"/>
                <a:ea typeface="Times New Roman"/>
                <a:cs typeface="Times New Roman"/>
                <a:sym typeface="Times New Roman"/>
              </a:defRPr>
            </a:pPr>
            <a:endParaRPr/>
          </a:p>
          <a:p>
            <a:pPr indent="416051" defTabSz="416051">
              <a:lnSpc>
                <a:spcPct val="200000"/>
              </a:lnSpc>
              <a:defRPr sz="1000">
                <a:uFill>
                  <a:solidFill>
                    <a:srgbClr val="F79646"/>
                  </a:solidFill>
                </a:uFill>
                <a:latin typeface="Times New Roman"/>
                <a:ea typeface="Times New Roman"/>
                <a:cs typeface="Times New Roman"/>
                <a:sym typeface="Times New Roman"/>
              </a:defRPr>
            </a:pPr>
            <a:endParaRPr/>
          </a:p>
          <a:p>
            <a:pPr indent="416051" defTabSz="416051">
              <a:lnSpc>
                <a:spcPct val="200000"/>
              </a:lnSpc>
              <a:defRPr sz="700">
                <a:uFill>
                  <a:solidFill>
                    <a:srgbClr val="F79646"/>
                  </a:solidFill>
                </a:uFill>
                <a:latin typeface="Times New Roman"/>
                <a:ea typeface="Times New Roman"/>
                <a:cs typeface="Times New Roman"/>
                <a:sym typeface="Times New Roman"/>
              </a:defRPr>
            </a:pPr>
            <a:r>
              <a:t>(Brown et al., 2021; Cederborg et al., 2008; Davies &amp; Westcott, 1999; Milam et al., 2017; Newlin et al., 2015; Rohrabaugh et al., 2016)</a:t>
            </a:r>
          </a:p>
        </p:txBody>
      </p:sp>
      <p:sp>
        <p:nvSpPr>
          <p:cNvPr id="541" name="Shape 541"/>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pic>
        <p:nvPicPr>
          <p:cNvPr id="542" name="image9.png"/>
          <p:cNvPicPr>
            <a:picLocks noChangeAspect="1"/>
          </p:cNvPicPr>
          <p:nvPr/>
        </p:nvPicPr>
        <p:blipFill>
          <a:blip r:embed="rId2">
            <a:alphaModFix amt="25333"/>
            <a:extLst/>
          </a:blip>
          <a:stretch>
            <a:fillRect/>
          </a:stretch>
        </p:blipFill>
        <p:spPr>
          <a:xfrm>
            <a:off x="-126774" y="-1414288"/>
            <a:ext cx="9397546" cy="7972075"/>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p:cNvSpPr>
          <p:nvPr>
            <p:ph type="title"/>
          </p:nvPr>
        </p:nvSpPr>
        <p:spPr>
          <a:xfrm>
            <a:off x="-21443" y="-10325"/>
            <a:ext cx="9286204" cy="5164150"/>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defRPr sz="1900">
                <a:latin typeface="Impact"/>
                <a:ea typeface="Impact"/>
                <a:cs typeface="Impact"/>
                <a:sym typeface="Impact"/>
              </a:defRPr>
            </a:pPr>
            <a:r>
              <a:t>Trauma-informed means being reflexive in practice.</a:t>
            </a: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latin typeface="Impact"/>
                <a:ea typeface="Impact"/>
                <a:cs typeface="Impact"/>
                <a:sym typeface="Impact"/>
              </a:defRPr>
            </a:pPr>
            <a:r>
              <a:t>A commitment to reflecting on experiences and to considering how the implications of those learnings can impact the broader context in which they work. </a:t>
            </a: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latin typeface="Impact"/>
                <a:ea typeface="Impact"/>
                <a:cs typeface="Impact"/>
                <a:sym typeface="Impact"/>
              </a:defRPr>
            </a:pPr>
            <a:r>
              <a:t>This practice also involves professionals’ examining own practices, traumas, triggers, beliefs, assumptions, reasons for their methods and understand how they can impact how we  communicate (both verbally and non). </a:t>
            </a: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800">
                <a:latin typeface="Times New Roman"/>
                <a:ea typeface="Times New Roman"/>
                <a:cs typeface="Times New Roman"/>
                <a:sym typeface="Times New Roman"/>
              </a:defRPr>
            </a:pPr>
            <a:r>
              <a:t>(Goelitz, 2020; Wilson, 2014) </a:t>
            </a:r>
          </a:p>
        </p:txBody>
      </p:sp>
      <p:sp>
        <p:nvSpPr>
          <p:cNvPr id="545" name="Shape 545"/>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p:cNvSpPr>
          <p:nvPr>
            <p:ph type="title"/>
          </p:nvPr>
        </p:nvSpPr>
        <p:spPr>
          <a:xfrm>
            <a:off x="5262" y="-44993"/>
            <a:ext cx="9133476" cy="5233486"/>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defTabSz="832103">
              <a:defRPr sz="1700">
                <a:latin typeface="Impact"/>
                <a:ea typeface="Impact"/>
                <a:cs typeface="Impact"/>
                <a:sym typeface="Impact"/>
              </a:defRPr>
            </a:pPr>
            <a:r>
              <a:t>- Trauma-informed is also thinking about the concept of physical ecology : the environment that surrounds a child   “includes everything from the availability of green spaces to play in, to the location of child-welfare offices . . . and the physical layout” </a:t>
            </a:r>
            <a:r>
              <a:rPr sz="800">
                <a:latin typeface="Times New Roman"/>
                <a:ea typeface="Times New Roman"/>
                <a:cs typeface="Times New Roman"/>
                <a:sym typeface="Times New Roman"/>
              </a:rPr>
              <a:t>( Ungar, 2020, p. 3). </a:t>
            </a:r>
          </a:p>
          <a:p>
            <a:pPr defTabSz="832103">
              <a:defRPr sz="1700">
                <a:latin typeface="Impact"/>
                <a:ea typeface="Impact"/>
                <a:cs typeface="Impact"/>
                <a:sym typeface="Impact"/>
              </a:defRPr>
            </a:pPr>
            <a:endParaRPr sz="800">
              <a:latin typeface="Times New Roman"/>
              <a:ea typeface="Times New Roman"/>
              <a:cs typeface="Times New Roman"/>
              <a:sym typeface="Times New Roman"/>
            </a:endParaRPr>
          </a:p>
          <a:p>
            <a:pPr defTabSz="832103">
              <a:defRPr sz="1700">
                <a:latin typeface="Impact"/>
                <a:ea typeface="Impact"/>
                <a:cs typeface="Impact"/>
                <a:sym typeface="Impact"/>
              </a:defRPr>
            </a:pPr>
            <a:r>
              <a:t>- Thinking about how environments are essentially built based on a set of beliefs about what young people would like or need which is most often “the social and political systems deciding who gets which services delivered in what ways”</a:t>
            </a:r>
            <a:r>
              <a:rPr sz="800">
                <a:latin typeface="Times New Roman"/>
                <a:ea typeface="Times New Roman"/>
                <a:cs typeface="Times New Roman"/>
                <a:sym typeface="Times New Roman"/>
              </a:rPr>
              <a:t> (Ungar, 2020, p. 3).</a:t>
            </a:r>
          </a:p>
          <a:p>
            <a:pPr defTabSz="832103">
              <a:defRPr sz="1700">
                <a:latin typeface="Impact"/>
                <a:ea typeface="Impact"/>
                <a:cs typeface="Impact"/>
                <a:sym typeface="Impact"/>
              </a:defRPr>
            </a:pPr>
            <a:endParaRPr sz="800">
              <a:latin typeface="Times New Roman"/>
              <a:ea typeface="Times New Roman"/>
              <a:cs typeface="Times New Roman"/>
              <a:sym typeface="Times New Roman"/>
            </a:endParaRPr>
          </a:p>
          <a:p>
            <a:pPr defTabSz="832103">
              <a:defRPr sz="1700">
                <a:latin typeface="Impact"/>
                <a:ea typeface="Impact"/>
                <a:cs typeface="Impact"/>
                <a:sym typeface="Impact"/>
              </a:defRPr>
            </a:pPr>
            <a:r>
              <a:t>- In most cases, concepts evolve from the perspectives of the dominant culture.</a:t>
            </a:r>
          </a:p>
          <a:p>
            <a:pPr defTabSz="832103">
              <a:defRPr sz="1700">
                <a:latin typeface="Impact"/>
                <a:ea typeface="Impact"/>
                <a:cs typeface="Impact"/>
                <a:sym typeface="Impact"/>
              </a:defRPr>
            </a:pPr>
            <a:endParaRPr/>
          </a:p>
          <a:p>
            <a:pPr defTabSz="832103">
              <a:defRPr sz="1700">
                <a:latin typeface="Impact"/>
                <a:ea typeface="Impact"/>
                <a:cs typeface="Impact"/>
                <a:sym typeface="Impact"/>
              </a:defRPr>
            </a:pPr>
            <a:r>
              <a:t>- T</a:t>
            </a:r>
            <a:r>
              <a:rPr>
                <a:uFill>
                  <a:solidFill>
                    <a:srgbClr val="FFA93A"/>
                  </a:solidFill>
                </a:uFill>
              </a:rPr>
              <a:t>he term best interests of the child - who is asking this question and are we inclusive and reflective when answering it?</a:t>
            </a:r>
          </a:p>
          <a:p>
            <a:pPr defTabSz="832103">
              <a:defRPr sz="1700">
                <a:uFill>
                  <a:solidFill>
                    <a:srgbClr val="FFA93A"/>
                  </a:solidFill>
                </a:uFill>
                <a:latin typeface="Impact"/>
                <a:ea typeface="Impact"/>
                <a:cs typeface="Impact"/>
                <a:sym typeface="Impact"/>
              </a:defRPr>
            </a:pPr>
            <a:endParaRPr>
              <a:uFill>
                <a:solidFill>
                  <a:srgbClr val="FFA93A"/>
                </a:solidFill>
              </a:uFill>
            </a:endParaRPr>
          </a:p>
          <a:p>
            <a:pPr defTabSz="832103">
              <a:defRPr sz="1700">
                <a:uFill>
                  <a:solidFill>
                    <a:srgbClr val="FFA93A"/>
                  </a:solidFill>
                </a:uFill>
                <a:latin typeface="Impact"/>
                <a:ea typeface="Impact"/>
                <a:cs typeface="Impact"/>
                <a:sym typeface="Impact"/>
              </a:defRPr>
            </a:pPr>
            <a:r>
              <a:t>- Best interests must include culture. </a:t>
            </a:r>
          </a:p>
          <a:p>
            <a:pPr defTabSz="832103">
              <a:defRPr sz="1200">
                <a:uFill>
                  <a:solidFill>
                    <a:srgbClr val="FFA93A"/>
                  </a:solidFill>
                </a:uFill>
              </a:defRPr>
            </a:pPr>
            <a:endParaRPr/>
          </a:p>
          <a:p>
            <a:pPr defTabSz="832103">
              <a:defRPr sz="1200">
                <a:uFill>
                  <a:solidFill>
                    <a:srgbClr val="FFA93A"/>
                  </a:solidFill>
                </a:uFill>
              </a:defRPr>
            </a:pPr>
            <a:endParaRPr/>
          </a:p>
          <a:p>
            <a:pPr defTabSz="832103">
              <a:defRPr sz="1200">
                <a:uFill>
                  <a:solidFill>
                    <a:srgbClr val="FFA93A"/>
                  </a:solidFill>
                </a:uFill>
              </a:defRPr>
            </a:pPr>
            <a:endParaRPr/>
          </a:p>
          <a:p>
            <a:pPr defTabSz="832103">
              <a:defRPr sz="1200">
                <a:uFill>
                  <a:solidFill>
                    <a:srgbClr val="FFA93A"/>
                  </a:solidFill>
                </a:uFill>
              </a:defRPr>
            </a:pPr>
            <a:endParaRPr/>
          </a:p>
          <a:p>
            <a:pPr defTabSz="832103">
              <a:defRPr sz="1200">
                <a:uFill>
                  <a:solidFill>
                    <a:srgbClr val="FFA93A"/>
                  </a:solidFill>
                </a:uFill>
              </a:defRPr>
            </a:pPr>
            <a:endParaRPr/>
          </a:p>
          <a:p>
            <a:pPr defTabSz="832103">
              <a:defRPr sz="900">
                <a:uFill>
                  <a:solidFill>
                    <a:srgbClr val="FFA93A"/>
                  </a:solidFill>
                </a:uFill>
                <a:latin typeface="Times New Roman"/>
                <a:ea typeface="Times New Roman"/>
                <a:cs typeface="Times New Roman"/>
                <a:sym typeface="Times New Roman"/>
              </a:defRPr>
            </a:pPr>
            <a:endParaRPr/>
          </a:p>
          <a:p>
            <a:pPr defTabSz="832103">
              <a:defRPr sz="900">
                <a:uFill>
                  <a:solidFill>
                    <a:srgbClr val="FFA93A"/>
                  </a:solidFill>
                </a:uFill>
                <a:latin typeface="Times New Roman"/>
                <a:ea typeface="Times New Roman"/>
                <a:cs typeface="Times New Roman"/>
                <a:sym typeface="Times New Roman"/>
              </a:defRPr>
            </a:pPr>
            <a:r>
              <a:t>(</a:t>
            </a:r>
            <a:r>
              <a:rPr>
                <a:uFillTx/>
              </a:rPr>
              <a:t>Hetherington, 2002; Encyclopedia of Arkansas, 2022; </a:t>
            </a:r>
            <a:r>
              <a:t>Sinclair, 2016)</a:t>
            </a:r>
          </a:p>
        </p:txBody>
      </p:sp>
      <p:pic>
        <p:nvPicPr>
          <p:cNvPr id="548" name="image10.png"/>
          <p:cNvPicPr>
            <a:picLocks noChangeAspect="1"/>
          </p:cNvPicPr>
          <p:nvPr/>
        </p:nvPicPr>
        <p:blipFill>
          <a:blip r:embed="rId2">
            <a:extLst/>
          </a:blip>
          <a:stretch>
            <a:fillRect/>
          </a:stretch>
        </p:blipFill>
        <p:spPr>
          <a:xfrm>
            <a:off x="6324431" y="3157534"/>
            <a:ext cx="2818384" cy="2144667"/>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 name="Group 552"/>
          <p:cNvGrpSpPr/>
          <p:nvPr/>
        </p:nvGrpSpPr>
        <p:grpSpPr>
          <a:xfrm>
            <a:off x="3238848" y="497325"/>
            <a:ext cx="4488305" cy="1635901"/>
            <a:chOff x="0" y="0"/>
            <a:chExt cx="4488303" cy="1635899"/>
          </a:xfrm>
        </p:grpSpPr>
        <p:sp>
          <p:nvSpPr>
            <p:cNvPr id="550" name="Shape 550"/>
            <p:cNvSpPr/>
            <p:nvPr/>
          </p:nvSpPr>
          <p:spPr>
            <a:xfrm>
              <a:off x="-1" y="0"/>
              <a:ext cx="4488305" cy="1635900"/>
            </a:xfrm>
            <a:prstGeom prst="rect">
              <a:avLst/>
            </a:prstGeom>
            <a:solidFill>
              <a:srgbClr val="FFFFFF"/>
            </a:solidFill>
            <a:ln w="12700" cap="flat">
              <a:noFill/>
              <a:miter lim="400000"/>
            </a:ln>
            <a:effectLst/>
          </p:spPr>
          <p:txBody>
            <a:bodyPr wrap="square" lIns="45718" tIns="45718" rIns="45718" bIns="45718" numCol="1" anchor="t">
              <a:noAutofit/>
            </a:bodyPr>
            <a:lstStyle/>
            <a:p>
              <a:endParaRPr/>
            </a:p>
          </p:txBody>
        </p:sp>
        <p:sp>
          <p:nvSpPr>
            <p:cNvPr id="551" name="Shape 551"/>
            <p:cNvSpPr/>
            <p:nvPr/>
          </p:nvSpPr>
          <p:spPr>
            <a:xfrm>
              <a:off x="-1" y="-1"/>
              <a:ext cx="4488305" cy="13466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t">
              <a:spAutoFit/>
            </a:bodyPr>
            <a:lstStyle/>
            <a:p>
              <a:pPr>
                <a:defRPr sz="1100"/>
              </a:pPr>
              <a:r>
                <a:t>		 	 	 		</a:t>
              </a:r>
            </a:p>
            <a:p>
              <a:pPr>
                <a:defRPr b="1" i="1"/>
              </a:pPr>
              <a:r>
                <a:t>   					</a:t>
              </a:r>
              <a:endParaRPr sz="1100"/>
            </a:p>
            <a:p>
              <a:pPr>
                <a:defRPr sz="1100"/>
              </a:pPr>
              <a:r>
                <a:t>				</a:t>
              </a:r>
            </a:p>
            <a:p>
              <a:pPr>
                <a:defRPr sz="1100"/>
              </a:pPr>
              <a:r>
                <a:t>			</a:t>
              </a:r>
            </a:p>
            <a:p>
              <a:pPr>
                <a:defRPr sz="1100"/>
              </a:pPr>
              <a:r>
                <a:t>		</a:t>
              </a:r>
            </a:p>
          </p:txBody>
        </p:sp>
      </p:grpSp>
      <p:grpSp>
        <p:nvGrpSpPr>
          <p:cNvPr id="556" name="Group 556"/>
          <p:cNvGrpSpPr/>
          <p:nvPr/>
        </p:nvGrpSpPr>
        <p:grpSpPr>
          <a:xfrm>
            <a:off x="4097435" y="599965"/>
            <a:ext cx="822903" cy="822904"/>
            <a:chOff x="0" y="0"/>
            <a:chExt cx="822902" cy="822902"/>
          </a:xfrm>
        </p:grpSpPr>
        <p:sp>
          <p:nvSpPr>
            <p:cNvPr id="553" name="Shape 553"/>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554" name="Shape 554"/>
            <p:cNvSpPr/>
            <p:nvPr/>
          </p:nvSpPr>
          <p:spPr>
            <a:xfrm>
              <a:off x="236773"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555" name="Shape 555"/>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557" name="Shape 557"/>
          <p:cNvSpPr/>
          <p:nvPr/>
        </p:nvSpPr>
        <p:spPr>
          <a:xfrm>
            <a:off x="4960399" y="2492099"/>
            <a:ext cx="1395003" cy="1537202"/>
          </a:xfrm>
          <a:prstGeom prst="line">
            <a:avLst/>
          </a:prstGeom>
          <a:ln>
            <a:solidFill>
              <a:srgbClr val="585858"/>
            </a:solidFill>
          </a:ln>
        </p:spPr>
        <p:txBody>
          <a:bodyPr lIns="45718" tIns="45718" rIns="45718" bIns="45718"/>
          <a:lstStyle/>
          <a:p>
            <a:endParaRPr/>
          </a:p>
        </p:txBody>
      </p:sp>
      <p:grpSp>
        <p:nvGrpSpPr>
          <p:cNvPr id="560" name="Group 560"/>
          <p:cNvGrpSpPr/>
          <p:nvPr/>
        </p:nvGrpSpPr>
        <p:grpSpPr>
          <a:xfrm>
            <a:off x="990824" y="3931925"/>
            <a:ext cx="1359002" cy="822902"/>
            <a:chOff x="0" y="0"/>
            <a:chExt cx="1359001" cy="822901"/>
          </a:xfrm>
        </p:grpSpPr>
        <p:sp>
          <p:nvSpPr>
            <p:cNvPr id="558" name="Shape 558"/>
            <p:cNvSpPr/>
            <p:nvPr/>
          </p:nvSpPr>
          <p:spPr>
            <a:xfrm>
              <a:off x="-1" y="-1"/>
              <a:ext cx="13590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59" name="Shape 559"/>
            <p:cNvSpPr/>
            <p:nvPr/>
          </p:nvSpPr>
          <p:spPr>
            <a:xfrm>
              <a:off x="-1" y="221332"/>
              <a:ext cx="1359003"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Mental Health</a:t>
              </a:r>
            </a:p>
          </p:txBody>
        </p:sp>
      </p:grpSp>
      <p:grpSp>
        <p:nvGrpSpPr>
          <p:cNvPr id="563" name="Group 563"/>
          <p:cNvGrpSpPr/>
          <p:nvPr/>
        </p:nvGrpSpPr>
        <p:grpSpPr>
          <a:xfrm>
            <a:off x="6355399" y="4029300"/>
            <a:ext cx="1495204" cy="822902"/>
            <a:chOff x="-1" y="0"/>
            <a:chExt cx="1495203" cy="822901"/>
          </a:xfrm>
        </p:grpSpPr>
        <p:sp>
          <p:nvSpPr>
            <p:cNvPr id="561" name="Shape 561"/>
            <p:cNvSpPr/>
            <p:nvPr/>
          </p:nvSpPr>
          <p:spPr>
            <a:xfrm>
              <a:off x="-2" y="-1"/>
              <a:ext cx="1495204"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62" name="Shape 562"/>
            <p:cNvSpPr/>
            <p:nvPr/>
          </p:nvSpPr>
          <p:spPr>
            <a:xfrm>
              <a:off x="-2" y="221332"/>
              <a:ext cx="1495204"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Communication</a:t>
              </a:r>
            </a:p>
          </p:txBody>
        </p:sp>
      </p:grpSp>
      <p:sp>
        <p:nvSpPr>
          <p:cNvPr id="564" name="Shape 564"/>
          <p:cNvSpPr/>
          <p:nvPr/>
        </p:nvSpPr>
        <p:spPr>
          <a:xfrm>
            <a:off x="5117863" y="1108131"/>
            <a:ext cx="2383955" cy="1627972"/>
          </a:xfrm>
          <a:prstGeom prst="line">
            <a:avLst/>
          </a:prstGeom>
          <a:ln>
            <a:solidFill>
              <a:srgbClr val="585858"/>
            </a:solidFill>
          </a:ln>
        </p:spPr>
        <p:txBody>
          <a:bodyPr lIns="45718" tIns="45718" rIns="45718" bIns="45718"/>
          <a:lstStyle/>
          <a:p>
            <a:endParaRPr/>
          </a:p>
        </p:txBody>
      </p:sp>
      <p:grpSp>
        <p:nvGrpSpPr>
          <p:cNvPr id="567" name="Group 567"/>
          <p:cNvGrpSpPr/>
          <p:nvPr/>
        </p:nvGrpSpPr>
        <p:grpSpPr>
          <a:xfrm>
            <a:off x="7295825" y="2749673"/>
            <a:ext cx="1570202" cy="822903"/>
            <a:chOff x="0" y="0"/>
            <a:chExt cx="1570201" cy="822901"/>
          </a:xfrm>
        </p:grpSpPr>
        <p:sp>
          <p:nvSpPr>
            <p:cNvPr id="565" name="Shape 565"/>
            <p:cNvSpPr/>
            <p:nvPr/>
          </p:nvSpPr>
          <p:spPr>
            <a:xfrm>
              <a:off x="-1" y="-1"/>
              <a:ext cx="1570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66" name="Shape 566"/>
            <p:cNvSpPr/>
            <p:nvPr/>
          </p:nvSpPr>
          <p:spPr>
            <a:xfrm>
              <a:off x="-1" y="18132"/>
              <a:ext cx="1570203" cy="7866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Needing Investigation Process Info</a:t>
              </a:r>
            </a:p>
          </p:txBody>
        </p:sp>
      </p:grpSp>
      <p:sp>
        <p:nvSpPr>
          <p:cNvPr id="568" name="Shape 568"/>
          <p:cNvSpPr/>
          <p:nvPr/>
        </p:nvSpPr>
        <p:spPr>
          <a:xfrm>
            <a:off x="4357335" y="1641385"/>
            <a:ext cx="268465" cy="2087942"/>
          </a:xfrm>
          <a:prstGeom prst="line">
            <a:avLst/>
          </a:prstGeom>
          <a:ln>
            <a:solidFill>
              <a:srgbClr val="585858"/>
            </a:solidFill>
          </a:ln>
        </p:spPr>
        <p:txBody>
          <a:bodyPr lIns="45718" tIns="45718" rIns="45718" bIns="45718"/>
          <a:lstStyle/>
          <a:p>
            <a:endParaRPr/>
          </a:p>
        </p:txBody>
      </p:sp>
      <p:sp>
        <p:nvSpPr>
          <p:cNvPr id="569" name="Shape 569"/>
          <p:cNvSpPr/>
          <p:nvPr/>
        </p:nvSpPr>
        <p:spPr>
          <a:xfrm flipH="1">
            <a:off x="2325748" y="1544824"/>
            <a:ext cx="1746127" cy="1022830"/>
          </a:xfrm>
          <a:prstGeom prst="line">
            <a:avLst/>
          </a:prstGeom>
          <a:ln>
            <a:solidFill>
              <a:srgbClr val="585858"/>
            </a:solidFill>
          </a:ln>
        </p:spPr>
        <p:txBody>
          <a:bodyPr lIns="45718" tIns="45718" rIns="45718" bIns="45718"/>
          <a:lstStyle/>
          <a:p>
            <a:endParaRPr/>
          </a:p>
        </p:txBody>
      </p:sp>
      <p:grpSp>
        <p:nvGrpSpPr>
          <p:cNvPr id="572" name="Group 572"/>
          <p:cNvGrpSpPr/>
          <p:nvPr/>
        </p:nvGrpSpPr>
        <p:grpSpPr>
          <a:xfrm>
            <a:off x="1170522" y="2431848"/>
            <a:ext cx="1179304" cy="828305"/>
            <a:chOff x="-1" y="-1"/>
            <a:chExt cx="1179303" cy="828303"/>
          </a:xfrm>
        </p:grpSpPr>
        <p:sp>
          <p:nvSpPr>
            <p:cNvPr id="570" name="Shape 570"/>
            <p:cNvSpPr/>
            <p:nvPr/>
          </p:nvSpPr>
          <p:spPr>
            <a:xfrm>
              <a:off x="-2" y="-2"/>
              <a:ext cx="1179304"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71" name="Shape 571"/>
            <p:cNvSpPr/>
            <p:nvPr/>
          </p:nvSpPr>
          <p:spPr>
            <a:xfrm>
              <a:off x="-2" y="20832"/>
              <a:ext cx="1179304" cy="786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Interviewer relationship needs</a:t>
              </a:r>
            </a:p>
          </p:txBody>
        </p:sp>
      </p:grpSp>
      <p:sp>
        <p:nvSpPr>
          <p:cNvPr id="573" name="Shape 573"/>
          <p:cNvSpPr/>
          <p:nvPr/>
        </p:nvSpPr>
        <p:spPr>
          <a:xfrm flipH="1">
            <a:off x="3255050" y="1733854"/>
            <a:ext cx="993711" cy="2513597"/>
          </a:xfrm>
          <a:prstGeom prst="line">
            <a:avLst/>
          </a:prstGeom>
          <a:ln>
            <a:solidFill>
              <a:srgbClr val="585858"/>
            </a:solidFill>
          </a:ln>
        </p:spPr>
        <p:txBody>
          <a:bodyPr lIns="45718" tIns="45718" rIns="45718" bIns="45718"/>
          <a:lstStyle/>
          <a:p>
            <a:endParaRPr/>
          </a:p>
        </p:txBody>
      </p:sp>
      <p:grpSp>
        <p:nvGrpSpPr>
          <p:cNvPr id="576" name="Group 576"/>
          <p:cNvGrpSpPr/>
          <p:nvPr/>
        </p:nvGrpSpPr>
        <p:grpSpPr>
          <a:xfrm>
            <a:off x="2399800" y="4312974"/>
            <a:ext cx="1570202" cy="764704"/>
            <a:chOff x="0" y="-1"/>
            <a:chExt cx="1570201" cy="764703"/>
          </a:xfrm>
        </p:grpSpPr>
        <p:sp>
          <p:nvSpPr>
            <p:cNvPr id="574" name="Shape 574"/>
            <p:cNvSpPr/>
            <p:nvPr/>
          </p:nvSpPr>
          <p:spPr>
            <a:xfrm>
              <a:off x="-1" y="-2"/>
              <a:ext cx="1570203" cy="764705"/>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75" name="Shape 575"/>
            <p:cNvSpPr/>
            <p:nvPr/>
          </p:nvSpPr>
          <p:spPr>
            <a:xfrm>
              <a:off x="-1" y="192233"/>
              <a:ext cx="1570203"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Physical Abilities</a:t>
              </a:r>
            </a:p>
          </p:txBody>
        </p:sp>
      </p:grpSp>
      <p:sp>
        <p:nvSpPr>
          <p:cNvPr id="577" name="Shape 577"/>
          <p:cNvSpPr/>
          <p:nvPr/>
        </p:nvSpPr>
        <p:spPr>
          <a:xfrm>
            <a:off x="4531869" y="1640779"/>
            <a:ext cx="1029933" cy="2476172"/>
          </a:xfrm>
          <a:prstGeom prst="line">
            <a:avLst/>
          </a:prstGeom>
          <a:ln>
            <a:solidFill>
              <a:srgbClr val="585858"/>
            </a:solidFill>
          </a:ln>
        </p:spPr>
        <p:txBody>
          <a:bodyPr lIns="45718" tIns="45718" rIns="45718" bIns="45718"/>
          <a:lstStyle/>
          <a:p>
            <a:endParaRPr/>
          </a:p>
        </p:txBody>
      </p:sp>
      <p:grpSp>
        <p:nvGrpSpPr>
          <p:cNvPr id="580" name="Group 580"/>
          <p:cNvGrpSpPr/>
          <p:nvPr/>
        </p:nvGrpSpPr>
        <p:grpSpPr>
          <a:xfrm>
            <a:off x="5010447" y="4099200"/>
            <a:ext cx="1179304" cy="590102"/>
            <a:chOff x="-1" y="0"/>
            <a:chExt cx="1179303" cy="590100"/>
          </a:xfrm>
        </p:grpSpPr>
        <p:sp>
          <p:nvSpPr>
            <p:cNvPr id="578" name="Shape 578"/>
            <p:cNvSpPr/>
            <p:nvPr/>
          </p:nvSpPr>
          <p:spPr>
            <a:xfrm>
              <a:off x="-2" y="0"/>
              <a:ext cx="1179304" cy="5901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79" name="Shape 579"/>
            <p:cNvSpPr/>
            <p:nvPr/>
          </p:nvSpPr>
          <p:spPr>
            <a:xfrm>
              <a:off x="-2" y="3333"/>
              <a:ext cx="1179304" cy="5834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Family Dynamics</a:t>
              </a:r>
            </a:p>
          </p:txBody>
        </p:sp>
      </p:grpSp>
      <p:sp>
        <p:nvSpPr>
          <p:cNvPr id="581" name="Shape 581"/>
          <p:cNvSpPr/>
          <p:nvPr/>
        </p:nvSpPr>
        <p:spPr>
          <a:xfrm>
            <a:off x="4960773" y="1468425"/>
            <a:ext cx="1225054" cy="1572249"/>
          </a:xfrm>
          <a:prstGeom prst="line">
            <a:avLst/>
          </a:prstGeom>
          <a:ln>
            <a:solidFill>
              <a:srgbClr val="585858"/>
            </a:solidFill>
          </a:ln>
        </p:spPr>
        <p:txBody>
          <a:bodyPr lIns="45718" tIns="45718" rIns="45718" bIns="45718"/>
          <a:lstStyle/>
          <a:p>
            <a:endParaRPr/>
          </a:p>
        </p:txBody>
      </p:sp>
      <p:grpSp>
        <p:nvGrpSpPr>
          <p:cNvPr id="584" name="Group 584"/>
          <p:cNvGrpSpPr/>
          <p:nvPr/>
        </p:nvGrpSpPr>
        <p:grpSpPr>
          <a:xfrm>
            <a:off x="6003448" y="2922548"/>
            <a:ext cx="793204" cy="822902"/>
            <a:chOff x="0" y="0"/>
            <a:chExt cx="793202" cy="822901"/>
          </a:xfrm>
        </p:grpSpPr>
        <p:sp>
          <p:nvSpPr>
            <p:cNvPr id="582" name="Shape 582"/>
            <p:cNvSpPr/>
            <p:nvPr/>
          </p:nvSpPr>
          <p:spPr>
            <a:xfrm>
              <a:off x="-1" y="-1"/>
              <a:ext cx="793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83" name="Shape 583"/>
            <p:cNvSpPr/>
            <p:nvPr/>
          </p:nvSpPr>
          <p:spPr>
            <a:xfrm>
              <a:off x="-1" y="119732"/>
              <a:ext cx="793203" cy="5834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Enviro needs</a:t>
              </a:r>
            </a:p>
          </p:txBody>
        </p:sp>
      </p:grpSp>
      <p:sp>
        <p:nvSpPr>
          <p:cNvPr id="585" name="Shape 585"/>
          <p:cNvSpPr/>
          <p:nvPr/>
        </p:nvSpPr>
        <p:spPr>
          <a:xfrm flipH="1">
            <a:off x="897012" y="1219910"/>
            <a:ext cx="3124176" cy="513023"/>
          </a:xfrm>
          <a:prstGeom prst="line">
            <a:avLst/>
          </a:prstGeom>
          <a:ln>
            <a:solidFill>
              <a:srgbClr val="585858"/>
            </a:solidFill>
          </a:ln>
        </p:spPr>
        <p:txBody>
          <a:bodyPr lIns="45718" tIns="45718" rIns="45718" bIns="45718"/>
          <a:lstStyle/>
          <a:p>
            <a:endParaRPr/>
          </a:p>
        </p:txBody>
      </p:sp>
      <p:grpSp>
        <p:nvGrpSpPr>
          <p:cNvPr id="588" name="Group 588"/>
          <p:cNvGrpSpPr/>
          <p:nvPr/>
        </p:nvGrpSpPr>
        <p:grpSpPr>
          <a:xfrm>
            <a:off x="83249" y="1622198"/>
            <a:ext cx="1570202" cy="828305"/>
            <a:chOff x="0" y="-1"/>
            <a:chExt cx="1570201" cy="828303"/>
          </a:xfrm>
        </p:grpSpPr>
        <p:sp>
          <p:nvSpPr>
            <p:cNvPr id="586" name="Shape 586"/>
            <p:cNvSpPr/>
            <p:nvPr/>
          </p:nvSpPr>
          <p:spPr>
            <a:xfrm>
              <a:off x="-1" y="-2"/>
              <a:ext cx="1570202"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87" name="Shape 587"/>
            <p:cNvSpPr/>
            <p:nvPr/>
          </p:nvSpPr>
          <p:spPr>
            <a:xfrm>
              <a:off x="-1" y="20832"/>
              <a:ext cx="1570202" cy="786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Unique personality/</a:t>
              </a:r>
            </a:p>
            <a:p>
              <a:r>
                <a:t>characteristics</a:t>
              </a:r>
            </a:p>
          </p:txBody>
        </p:sp>
      </p:grpSp>
      <p:grpSp>
        <p:nvGrpSpPr>
          <p:cNvPr id="591" name="Group 591"/>
          <p:cNvGrpSpPr/>
          <p:nvPr/>
        </p:nvGrpSpPr>
        <p:grpSpPr>
          <a:xfrm>
            <a:off x="1653449" y="1220698"/>
            <a:ext cx="654605" cy="327306"/>
            <a:chOff x="0" y="-1"/>
            <a:chExt cx="654603" cy="327304"/>
          </a:xfrm>
        </p:grpSpPr>
        <p:sp>
          <p:nvSpPr>
            <p:cNvPr id="589" name="Shape 589"/>
            <p:cNvSpPr/>
            <p:nvPr/>
          </p:nvSpPr>
          <p:spPr>
            <a:xfrm>
              <a:off x="-1" y="-2"/>
              <a:ext cx="654604" cy="327305"/>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defRPr sz="600"/>
              </a:pPr>
              <a:endParaRPr/>
            </a:p>
          </p:txBody>
        </p:sp>
        <p:sp>
          <p:nvSpPr>
            <p:cNvPr id="590" name="Shape 590"/>
            <p:cNvSpPr/>
            <p:nvPr/>
          </p:nvSpPr>
          <p:spPr>
            <a:xfrm>
              <a:off x="95864" y="35371"/>
              <a:ext cx="46287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Fears?</a:t>
              </a:r>
            </a:p>
          </p:txBody>
        </p:sp>
      </p:grpSp>
      <p:sp>
        <p:nvSpPr>
          <p:cNvPr id="592" name="Shape 592"/>
          <p:cNvSpPr/>
          <p:nvPr/>
        </p:nvSpPr>
        <p:spPr>
          <a:xfrm flipV="1">
            <a:off x="1264214" y="1500066"/>
            <a:ext cx="485102" cy="122102"/>
          </a:xfrm>
          <a:prstGeom prst="line">
            <a:avLst/>
          </a:prstGeom>
          <a:ln>
            <a:solidFill>
              <a:srgbClr val="585858"/>
            </a:solidFill>
          </a:ln>
        </p:spPr>
        <p:txBody>
          <a:bodyPr lIns="45718" tIns="45718" rIns="45718" bIns="45718"/>
          <a:lstStyle/>
          <a:p>
            <a:endParaRPr/>
          </a:p>
        </p:txBody>
      </p:sp>
      <p:grpSp>
        <p:nvGrpSpPr>
          <p:cNvPr id="595" name="Group 595"/>
          <p:cNvGrpSpPr/>
          <p:nvPr/>
        </p:nvGrpSpPr>
        <p:grpSpPr>
          <a:xfrm>
            <a:off x="-1" y="3067972"/>
            <a:ext cx="512104" cy="393905"/>
            <a:chOff x="0" y="0"/>
            <a:chExt cx="512102" cy="393904"/>
          </a:xfrm>
        </p:grpSpPr>
        <p:sp>
          <p:nvSpPr>
            <p:cNvPr id="593" name="Shape 593"/>
            <p:cNvSpPr/>
            <p:nvPr/>
          </p:nvSpPr>
          <p:spPr>
            <a:xfrm>
              <a:off x="-1" y="-1"/>
              <a:ext cx="512104"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594" name="Shape 594"/>
            <p:cNvSpPr/>
            <p:nvPr/>
          </p:nvSpPr>
          <p:spPr>
            <a:xfrm>
              <a:off x="74995" y="62529"/>
              <a:ext cx="362111"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age</a:t>
              </a:r>
            </a:p>
          </p:txBody>
        </p:sp>
      </p:grpSp>
      <p:sp>
        <p:nvSpPr>
          <p:cNvPr id="596" name="Shape 596"/>
          <p:cNvSpPr/>
          <p:nvPr/>
        </p:nvSpPr>
        <p:spPr>
          <a:xfrm flipH="1">
            <a:off x="437105" y="2497159"/>
            <a:ext cx="86401" cy="628501"/>
          </a:xfrm>
          <a:prstGeom prst="line">
            <a:avLst/>
          </a:prstGeom>
          <a:ln>
            <a:solidFill>
              <a:srgbClr val="585858"/>
            </a:solidFill>
          </a:ln>
        </p:spPr>
        <p:txBody>
          <a:bodyPr lIns="45718" tIns="45718" rIns="45718" bIns="45718"/>
          <a:lstStyle/>
          <a:p>
            <a:endParaRPr/>
          </a:p>
        </p:txBody>
      </p:sp>
      <p:grpSp>
        <p:nvGrpSpPr>
          <p:cNvPr id="599" name="Group 599"/>
          <p:cNvGrpSpPr/>
          <p:nvPr/>
        </p:nvGrpSpPr>
        <p:grpSpPr>
          <a:xfrm>
            <a:off x="4348" y="4229525"/>
            <a:ext cx="740105" cy="460503"/>
            <a:chOff x="0" y="0"/>
            <a:chExt cx="740104" cy="460502"/>
          </a:xfrm>
        </p:grpSpPr>
        <p:sp>
          <p:nvSpPr>
            <p:cNvPr id="597" name="Shape 597"/>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598" name="Shape 598"/>
            <p:cNvSpPr/>
            <p:nvPr/>
          </p:nvSpPr>
          <p:spPr>
            <a:xfrm>
              <a:off x="108384" y="51379"/>
              <a:ext cx="523333"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Guilt &amp; Shame</a:t>
              </a:r>
            </a:p>
          </p:txBody>
        </p:sp>
      </p:grpSp>
      <p:sp>
        <p:nvSpPr>
          <p:cNvPr id="600" name="Shape 600"/>
          <p:cNvSpPr/>
          <p:nvPr/>
        </p:nvSpPr>
        <p:spPr>
          <a:xfrm flipV="1">
            <a:off x="745393" y="4404835"/>
            <a:ext cx="240670" cy="21619"/>
          </a:xfrm>
          <a:prstGeom prst="line">
            <a:avLst/>
          </a:prstGeom>
          <a:ln>
            <a:solidFill>
              <a:srgbClr val="585858"/>
            </a:solidFill>
          </a:ln>
        </p:spPr>
        <p:txBody>
          <a:bodyPr lIns="45718" tIns="45718" rIns="45718" bIns="45718"/>
          <a:lstStyle/>
          <a:p>
            <a:endParaRPr/>
          </a:p>
        </p:txBody>
      </p:sp>
      <p:grpSp>
        <p:nvGrpSpPr>
          <p:cNvPr id="603" name="Group 603"/>
          <p:cNvGrpSpPr/>
          <p:nvPr/>
        </p:nvGrpSpPr>
        <p:grpSpPr>
          <a:xfrm>
            <a:off x="2546398" y="2581149"/>
            <a:ext cx="913505" cy="409505"/>
            <a:chOff x="0" y="-1"/>
            <a:chExt cx="913504" cy="409504"/>
          </a:xfrm>
        </p:grpSpPr>
        <p:sp>
          <p:nvSpPr>
            <p:cNvPr id="601" name="Shape 601"/>
            <p:cNvSpPr/>
            <p:nvPr/>
          </p:nvSpPr>
          <p:spPr>
            <a:xfrm>
              <a:off x="-1" y="-2"/>
              <a:ext cx="913505" cy="40950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02" name="Shape 602"/>
            <p:cNvSpPr/>
            <p:nvPr/>
          </p:nvSpPr>
          <p:spPr>
            <a:xfrm>
              <a:off x="133778" y="25879"/>
              <a:ext cx="645944"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Difficulties  with trust?</a:t>
              </a:r>
            </a:p>
          </p:txBody>
        </p:sp>
      </p:grpSp>
      <p:sp>
        <p:nvSpPr>
          <p:cNvPr id="604" name="Shape 604"/>
          <p:cNvSpPr/>
          <p:nvPr/>
        </p:nvSpPr>
        <p:spPr>
          <a:xfrm>
            <a:off x="2371799" y="2766098"/>
            <a:ext cx="174602" cy="19802"/>
          </a:xfrm>
          <a:prstGeom prst="line">
            <a:avLst/>
          </a:prstGeom>
          <a:ln>
            <a:solidFill>
              <a:srgbClr val="585858"/>
            </a:solidFill>
          </a:ln>
        </p:spPr>
        <p:txBody>
          <a:bodyPr lIns="45718" tIns="45718" rIns="45718" bIns="45718"/>
          <a:lstStyle/>
          <a:p>
            <a:endParaRPr/>
          </a:p>
        </p:txBody>
      </p:sp>
      <p:grpSp>
        <p:nvGrpSpPr>
          <p:cNvPr id="607" name="Group 607"/>
          <p:cNvGrpSpPr/>
          <p:nvPr/>
        </p:nvGrpSpPr>
        <p:grpSpPr>
          <a:xfrm>
            <a:off x="7445825" y="1038689"/>
            <a:ext cx="1079703" cy="522426"/>
            <a:chOff x="0" y="0"/>
            <a:chExt cx="1079702" cy="522424"/>
          </a:xfrm>
        </p:grpSpPr>
        <p:sp>
          <p:nvSpPr>
            <p:cNvPr id="605" name="Shape 605"/>
            <p:cNvSpPr/>
            <p:nvPr/>
          </p:nvSpPr>
          <p:spPr>
            <a:xfrm>
              <a:off x="0" y="64263"/>
              <a:ext cx="1079703" cy="3939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606" name="Shape 606"/>
            <p:cNvSpPr/>
            <p:nvPr/>
          </p:nvSpPr>
          <p:spPr>
            <a:xfrm>
              <a:off x="158117" y="-1"/>
              <a:ext cx="763467" cy="5224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Are they empowered? </a:t>
              </a:r>
            </a:p>
          </p:txBody>
        </p:sp>
      </p:grpSp>
      <p:sp>
        <p:nvSpPr>
          <p:cNvPr id="608" name="Shape 608"/>
          <p:cNvSpPr/>
          <p:nvPr/>
        </p:nvSpPr>
        <p:spPr>
          <a:xfrm flipH="1">
            <a:off x="8447250" y="2203299"/>
            <a:ext cx="150602" cy="561302"/>
          </a:xfrm>
          <a:prstGeom prst="line">
            <a:avLst/>
          </a:prstGeom>
          <a:ln>
            <a:solidFill>
              <a:srgbClr val="585858"/>
            </a:solidFill>
          </a:ln>
        </p:spPr>
        <p:txBody>
          <a:bodyPr lIns="45718" tIns="45718" rIns="45718" bIns="45718"/>
          <a:lstStyle/>
          <a:p>
            <a:endParaRPr/>
          </a:p>
        </p:txBody>
      </p:sp>
      <p:grpSp>
        <p:nvGrpSpPr>
          <p:cNvPr id="611" name="Group 611"/>
          <p:cNvGrpSpPr/>
          <p:nvPr/>
        </p:nvGrpSpPr>
        <p:grpSpPr>
          <a:xfrm>
            <a:off x="5599934" y="2023199"/>
            <a:ext cx="793203" cy="715047"/>
            <a:chOff x="0" y="0"/>
            <a:chExt cx="793202" cy="715046"/>
          </a:xfrm>
        </p:grpSpPr>
        <p:sp>
          <p:nvSpPr>
            <p:cNvPr id="609" name="Shape 609"/>
            <p:cNvSpPr/>
            <p:nvPr/>
          </p:nvSpPr>
          <p:spPr>
            <a:xfrm>
              <a:off x="0" y="0"/>
              <a:ext cx="793203" cy="715047"/>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10" name="Shape 610"/>
            <p:cNvSpPr/>
            <p:nvPr/>
          </p:nvSpPr>
          <p:spPr>
            <a:xfrm>
              <a:off x="116161" y="134203"/>
              <a:ext cx="560879"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Teen friendly space?</a:t>
              </a:r>
            </a:p>
          </p:txBody>
        </p:sp>
      </p:grpSp>
      <p:sp>
        <p:nvSpPr>
          <p:cNvPr id="612" name="Shape 612"/>
          <p:cNvSpPr/>
          <p:nvPr/>
        </p:nvSpPr>
        <p:spPr>
          <a:xfrm>
            <a:off x="6156755" y="2759233"/>
            <a:ext cx="67116" cy="158555"/>
          </a:xfrm>
          <a:prstGeom prst="line">
            <a:avLst/>
          </a:prstGeom>
          <a:ln>
            <a:solidFill>
              <a:srgbClr val="585858"/>
            </a:solidFill>
          </a:ln>
        </p:spPr>
        <p:txBody>
          <a:bodyPr lIns="45718" tIns="45718" rIns="45718" bIns="45718"/>
          <a:lstStyle/>
          <a:p>
            <a:endParaRPr/>
          </a:p>
        </p:txBody>
      </p:sp>
      <p:grpSp>
        <p:nvGrpSpPr>
          <p:cNvPr id="615" name="Group 615"/>
          <p:cNvGrpSpPr/>
          <p:nvPr/>
        </p:nvGrpSpPr>
        <p:grpSpPr>
          <a:xfrm>
            <a:off x="4016800" y="3045204"/>
            <a:ext cx="948903" cy="446640"/>
            <a:chOff x="0" y="0"/>
            <a:chExt cx="948902" cy="446639"/>
          </a:xfrm>
        </p:grpSpPr>
        <p:sp>
          <p:nvSpPr>
            <p:cNvPr id="613" name="Shape 613"/>
            <p:cNvSpPr/>
            <p:nvPr/>
          </p:nvSpPr>
          <p:spPr>
            <a:xfrm>
              <a:off x="-1" y="5007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14" name="Shape 614"/>
            <p:cNvSpPr/>
            <p:nvPr/>
          </p:nvSpPr>
          <p:spPr>
            <a:xfrm>
              <a:off x="138963" y="-1"/>
              <a:ext cx="670976" cy="446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Cultural Differences?</a:t>
              </a:r>
            </a:p>
          </p:txBody>
        </p:sp>
      </p:grpSp>
      <p:sp>
        <p:nvSpPr>
          <p:cNvPr id="616" name="Shape 616"/>
          <p:cNvSpPr/>
          <p:nvPr/>
        </p:nvSpPr>
        <p:spPr>
          <a:xfrm flipH="1">
            <a:off x="4355188" y="3460300"/>
            <a:ext cx="270002" cy="250501"/>
          </a:xfrm>
          <a:prstGeom prst="line">
            <a:avLst/>
          </a:prstGeom>
          <a:ln>
            <a:solidFill>
              <a:srgbClr val="585858"/>
            </a:solidFill>
          </a:ln>
        </p:spPr>
        <p:txBody>
          <a:bodyPr lIns="45718" tIns="45718" rIns="45718" bIns="45718"/>
          <a:lstStyle/>
          <a:p>
            <a:endParaRPr/>
          </a:p>
        </p:txBody>
      </p:sp>
      <p:grpSp>
        <p:nvGrpSpPr>
          <p:cNvPr id="619" name="Group 619"/>
          <p:cNvGrpSpPr/>
          <p:nvPr/>
        </p:nvGrpSpPr>
        <p:grpSpPr>
          <a:xfrm>
            <a:off x="7486945" y="3722537"/>
            <a:ext cx="654605" cy="460503"/>
            <a:chOff x="0" y="0"/>
            <a:chExt cx="654603" cy="460502"/>
          </a:xfrm>
        </p:grpSpPr>
        <p:sp>
          <p:nvSpPr>
            <p:cNvPr id="617" name="Shape 617"/>
            <p:cNvSpPr/>
            <p:nvPr/>
          </p:nvSpPr>
          <p:spPr>
            <a:xfrm>
              <a:off x="-1" y="-1"/>
              <a:ext cx="654604"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618" name="Shape 618"/>
            <p:cNvSpPr/>
            <p:nvPr/>
          </p:nvSpPr>
          <p:spPr>
            <a:xfrm>
              <a:off x="95864" y="26186"/>
              <a:ext cx="462873" cy="408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Sign lang?</a:t>
              </a:r>
            </a:p>
          </p:txBody>
        </p:sp>
      </p:grpSp>
      <p:sp>
        <p:nvSpPr>
          <p:cNvPr id="620" name="Shape 620"/>
          <p:cNvSpPr/>
          <p:nvPr/>
        </p:nvSpPr>
        <p:spPr>
          <a:xfrm flipV="1">
            <a:off x="7102999" y="3952787"/>
            <a:ext cx="711248" cy="487964"/>
          </a:xfrm>
          <a:prstGeom prst="line">
            <a:avLst/>
          </a:prstGeom>
          <a:ln>
            <a:solidFill>
              <a:srgbClr val="585858"/>
            </a:solidFill>
          </a:ln>
        </p:spPr>
        <p:txBody>
          <a:bodyPr lIns="45718" tIns="45718" rIns="45718" bIns="45718"/>
          <a:lstStyle/>
          <a:p>
            <a:endParaRPr/>
          </a:p>
        </p:txBody>
      </p:sp>
      <p:grpSp>
        <p:nvGrpSpPr>
          <p:cNvPr id="623" name="Group 623"/>
          <p:cNvGrpSpPr/>
          <p:nvPr/>
        </p:nvGrpSpPr>
        <p:grpSpPr>
          <a:xfrm>
            <a:off x="2784024" y="3572573"/>
            <a:ext cx="740105" cy="393905"/>
            <a:chOff x="0" y="0"/>
            <a:chExt cx="740104" cy="393904"/>
          </a:xfrm>
        </p:grpSpPr>
        <p:sp>
          <p:nvSpPr>
            <p:cNvPr id="621" name="Shape 621"/>
            <p:cNvSpPr/>
            <p:nvPr/>
          </p:nvSpPr>
          <p:spPr>
            <a:xfrm>
              <a:off x="-1" y="-1"/>
              <a:ext cx="7401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622" name="Shape 622"/>
            <p:cNvSpPr/>
            <p:nvPr/>
          </p:nvSpPr>
          <p:spPr>
            <a:xfrm>
              <a:off x="108384" y="30571"/>
              <a:ext cx="523333" cy="3327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Cognitive Ability?</a:t>
              </a:r>
            </a:p>
          </p:txBody>
        </p:sp>
      </p:grpSp>
      <p:sp>
        <p:nvSpPr>
          <p:cNvPr id="624" name="Shape 624"/>
          <p:cNvSpPr/>
          <p:nvPr/>
        </p:nvSpPr>
        <p:spPr>
          <a:xfrm>
            <a:off x="3160796" y="3971399"/>
            <a:ext cx="11216" cy="336815"/>
          </a:xfrm>
          <a:prstGeom prst="line">
            <a:avLst/>
          </a:prstGeom>
          <a:ln>
            <a:solidFill>
              <a:srgbClr val="585858"/>
            </a:solidFill>
          </a:ln>
        </p:spPr>
        <p:txBody>
          <a:bodyPr lIns="45718" tIns="45718" rIns="45718" bIns="45718"/>
          <a:lstStyle/>
          <a:p>
            <a:endParaRPr/>
          </a:p>
        </p:txBody>
      </p:sp>
      <p:grpSp>
        <p:nvGrpSpPr>
          <p:cNvPr id="627" name="Group 627"/>
          <p:cNvGrpSpPr/>
          <p:nvPr/>
        </p:nvGrpSpPr>
        <p:grpSpPr>
          <a:xfrm>
            <a:off x="4965050" y="4753577"/>
            <a:ext cx="948903" cy="357740"/>
            <a:chOff x="0" y="-1"/>
            <a:chExt cx="948902" cy="357739"/>
          </a:xfrm>
        </p:grpSpPr>
        <p:sp>
          <p:nvSpPr>
            <p:cNvPr id="625" name="Shape 625"/>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26" name="Shape 626"/>
            <p:cNvSpPr/>
            <p:nvPr/>
          </p:nvSpPr>
          <p:spPr>
            <a:xfrm>
              <a:off x="138963" y="-2"/>
              <a:ext cx="67097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Family Offender?</a:t>
              </a:r>
            </a:p>
          </p:txBody>
        </p:sp>
      </p:grpSp>
      <p:grpSp>
        <p:nvGrpSpPr>
          <p:cNvPr id="630" name="Group 630"/>
          <p:cNvGrpSpPr/>
          <p:nvPr/>
        </p:nvGrpSpPr>
        <p:grpSpPr>
          <a:xfrm>
            <a:off x="3928749" y="4739875"/>
            <a:ext cx="817505" cy="346503"/>
            <a:chOff x="-1" y="0"/>
            <a:chExt cx="817503" cy="346501"/>
          </a:xfrm>
        </p:grpSpPr>
        <p:sp>
          <p:nvSpPr>
            <p:cNvPr id="628" name="Shape 628"/>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629" name="Shape 629"/>
            <p:cNvSpPr/>
            <p:nvPr/>
          </p:nvSpPr>
          <p:spPr>
            <a:xfrm>
              <a:off x="119719" y="44971"/>
              <a:ext cx="57806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Religion?</a:t>
              </a:r>
            </a:p>
          </p:txBody>
        </p:sp>
      </p:grpSp>
      <p:sp>
        <p:nvSpPr>
          <p:cNvPr id="631" name="Shape 631"/>
          <p:cNvSpPr/>
          <p:nvPr/>
        </p:nvSpPr>
        <p:spPr>
          <a:xfrm flipH="1">
            <a:off x="4337498" y="4525674"/>
            <a:ext cx="8102" cy="214202"/>
          </a:xfrm>
          <a:prstGeom prst="line">
            <a:avLst/>
          </a:prstGeom>
          <a:ln>
            <a:solidFill>
              <a:srgbClr val="585858"/>
            </a:solidFill>
          </a:ln>
        </p:spPr>
        <p:txBody>
          <a:bodyPr lIns="45718" tIns="45718" rIns="45718" bIns="45718"/>
          <a:lstStyle/>
          <a:p>
            <a:endParaRPr/>
          </a:p>
        </p:txBody>
      </p:sp>
      <p:grpSp>
        <p:nvGrpSpPr>
          <p:cNvPr id="634" name="Group 634"/>
          <p:cNvGrpSpPr/>
          <p:nvPr/>
        </p:nvGrpSpPr>
        <p:grpSpPr>
          <a:xfrm>
            <a:off x="617286" y="4766211"/>
            <a:ext cx="793206" cy="293825"/>
            <a:chOff x="0" y="0"/>
            <a:chExt cx="793204" cy="293824"/>
          </a:xfrm>
        </p:grpSpPr>
        <p:sp>
          <p:nvSpPr>
            <p:cNvPr id="632" name="Shape 632"/>
            <p:cNvSpPr/>
            <p:nvPr/>
          </p:nvSpPr>
          <p:spPr>
            <a:xfrm>
              <a:off x="0" y="21663"/>
              <a:ext cx="793205" cy="250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633" name="Shape 633"/>
            <p:cNvSpPr/>
            <p:nvPr/>
          </p:nvSpPr>
          <p:spPr>
            <a:xfrm>
              <a:off x="116161" y="0"/>
              <a:ext cx="560881" cy="2938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Illness?</a:t>
              </a:r>
            </a:p>
          </p:txBody>
        </p:sp>
      </p:grpSp>
      <p:sp>
        <p:nvSpPr>
          <p:cNvPr id="635" name="Shape 635"/>
          <p:cNvSpPr/>
          <p:nvPr/>
        </p:nvSpPr>
        <p:spPr>
          <a:xfrm>
            <a:off x="1413410" y="4904392"/>
            <a:ext cx="1023991" cy="144659"/>
          </a:xfrm>
          <a:prstGeom prst="line">
            <a:avLst/>
          </a:prstGeom>
          <a:ln>
            <a:solidFill>
              <a:srgbClr val="585858"/>
            </a:solidFill>
          </a:ln>
        </p:spPr>
        <p:txBody>
          <a:bodyPr lIns="45718" tIns="45718" rIns="45718" bIns="45718"/>
          <a:lstStyle/>
          <a:p>
            <a:endParaRPr/>
          </a:p>
        </p:txBody>
      </p:sp>
      <p:grpSp>
        <p:nvGrpSpPr>
          <p:cNvPr id="638" name="Group 638"/>
          <p:cNvGrpSpPr/>
          <p:nvPr/>
        </p:nvGrpSpPr>
        <p:grpSpPr>
          <a:xfrm>
            <a:off x="585274" y="3166648"/>
            <a:ext cx="548703" cy="346503"/>
            <a:chOff x="0" y="0"/>
            <a:chExt cx="548701" cy="346501"/>
          </a:xfrm>
        </p:grpSpPr>
        <p:sp>
          <p:nvSpPr>
            <p:cNvPr id="636" name="Shape 636"/>
            <p:cNvSpPr/>
            <p:nvPr/>
          </p:nvSpPr>
          <p:spPr>
            <a:xfrm>
              <a:off x="0" y="0"/>
              <a:ext cx="548703"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37" name="Shape 637"/>
            <p:cNvSpPr/>
            <p:nvPr/>
          </p:nvSpPr>
          <p:spPr>
            <a:xfrm>
              <a:off x="80354" y="38829"/>
              <a:ext cx="387994"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shy?</a:t>
              </a:r>
            </a:p>
          </p:txBody>
        </p:sp>
      </p:grpSp>
      <p:sp>
        <p:nvSpPr>
          <p:cNvPr id="639" name="Shape 639"/>
          <p:cNvSpPr/>
          <p:nvPr/>
        </p:nvSpPr>
        <p:spPr>
          <a:xfrm flipH="1">
            <a:off x="1053619" y="2807892"/>
            <a:ext cx="138902" cy="409502"/>
          </a:xfrm>
          <a:prstGeom prst="line">
            <a:avLst/>
          </a:prstGeom>
          <a:ln>
            <a:solidFill>
              <a:srgbClr val="585858"/>
            </a:solidFill>
          </a:ln>
        </p:spPr>
        <p:txBody>
          <a:bodyPr lIns="45718" tIns="45718" rIns="45718" bIns="45718"/>
          <a:lstStyle/>
          <a:p>
            <a:endParaRPr/>
          </a:p>
        </p:txBody>
      </p:sp>
      <p:grpSp>
        <p:nvGrpSpPr>
          <p:cNvPr id="642" name="Group 642"/>
          <p:cNvGrpSpPr/>
          <p:nvPr/>
        </p:nvGrpSpPr>
        <p:grpSpPr>
          <a:xfrm>
            <a:off x="8031694" y="3763363"/>
            <a:ext cx="1079703" cy="409505"/>
            <a:chOff x="0" y="-1"/>
            <a:chExt cx="1079702" cy="409504"/>
          </a:xfrm>
        </p:grpSpPr>
        <p:sp>
          <p:nvSpPr>
            <p:cNvPr id="640" name="Shape 640"/>
            <p:cNvSpPr/>
            <p:nvPr/>
          </p:nvSpPr>
          <p:spPr>
            <a:xfrm>
              <a:off x="0" y="-2"/>
              <a:ext cx="1079703" cy="409506"/>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41" name="Shape 641"/>
            <p:cNvSpPr/>
            <p:nvPr/>
          </p:nvSpPr>
          <p:spPr>
            <a:xfrm>
              <a:off x="158118" y="25879"/>
              <a:ext cx="763467"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Chronological Development </a:t>
              </a:r>
            </a:p>
          </p:txBody>
        </p:sp>
      </p:grpSp>
      <p:grpSp>
        <p:nvGrpSpPr>
          <p:cNvPr id="645" name="Group 645"/>
          <p:cNvGrpSpPr/>
          <p:nvPr/>
        </p:nvGrpSpPr>
        <p:grpSpPr>
          <a:xfrm>
            <a:off x="1253974" y="3453369"/>
            <a:ext cx="822903" cy="485157"/>
            <a:chOff x="0" y="0"/>
            <a:chExt cx="822901" cy="485155"/>
          </a:xfrm>
        </p:grpSpPr>
        <p:sp>
          <p:nvSpPr>
            <p:cNvPr id="643" name="Shape 643"/>
            <p:cNvSpPr/>
            <p:nvPr/>
          </p:nvSpPr>
          <p:spPr>
            <a:xfrm>
              <a:off x="-1" y="45628"/>
              <a:ext cx="822903" cy="3939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644" name="Shape 644"/>
            <p:cNvSpPr/>
            <p:nvPr/>
          </p:nvSpPr>
          <p:spPr>
            <a:xfrm>
              <a:off x="120510" y="-1"/>
              <a:ext cx="581880" cy="4851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Need more time rapport building?</a:t>
              </a:r>
            </a:p>
          </p:txBody>
        </p:sp>
      </p:grpSp>
      <p:sp>
        <p:nvSpPr>
          <p:cNvPr id="646" name="Shape 646"/>
          <p:cNvSpPr/>
          <p:nvPr/>
        </p:nvSpPr>
        <p:spPr>
          <a:xfrm flipH="1">
            <a:off x="1665425" y="3229899"/>
            <a:ext cx="78302" cy="269102"/>
          </a:xfrm>
          <a:prstGeom prst="line">
            <a:avLst/>
          </a:prstGeom>
          <a:ln>
            <a:solidFill>
              <a:srgbClr val="585858"/>
            </a:solidFill>
          </a:ln>
        </p:spPr>
        <p:txBody>
          <a:bodyPr lIns="45718" tIns="45718" rIns="45718" bIns="45718"/>
          <a:lstStyle/>
          <a:p>
            <a:endParaRPr/>
          </a:p>
        </p:txBody>
      </p:sp>
      <p:grpSp>
        <p:nvGrpSpPr>
          <p:cNvPr id="649" name="Group 649"/>
          <p:cNvGrpSpPr/>
          <p:nvPr/>
        </p:nvGrpSpPr>
        <p:grpSpPr>
          <a:xfrm>
            <a:off x="2662500" y="3256478"/>
            <a:ext cx="1357503" cy="357740"/>
            <a:chOff x="0" y="-1"/>
            <a:chExt cx="1357502" cy="357739"/>
          </a:xfrm>
        </p:grpSpPr>
        <p:sp>
          <p:nvSpPr>
            <p:cNvPr id="647" name="Shape 647"/>
            <p:cNvSpPr/>
            <p:nvPr/>
          </p:nvSpPr>
          <p:spPr>
            <a:xfrm>
              <a:off x="0" y="44320"/>
              <a:ext cx="1357503" cy="2691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48" name="Shape 648"/>
            <p:cNvSpPr/>
            <p:nvPr/>
          </p:nvSpPr>
          <p:spPr>
            <a:xfrm>
              <a:off x="198800" y="-2"/>
              <a:ext cx="959901"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Cultural Practices/beliefs ?</a:t>
              </a:r>
            </a:p>
          </p:txBody>
        </p:sp>
      </p:grpSp>
      <p:sp>
        <p:nvSpPr>
          <p:cNvPr id="650" name="Shape 650"/>
          <p:cNvSpPr/>
          <p:nvPr/>
        </p:nvSpPr>
        <p:spPr>
          <a:xfrm>
            <a:off x="3821198" y="3530491"/>
            <a:ext cx="329402" cy="204302"/>
          </a:xfrm>
          <a:prstGeom prst="line">
            <a:avLst/>
          </a:prstGeom>
          <a:ln>
            <a:solidFill>
              <a:srgbClr val="585858"/>
            </a:solidFill>
          </a:ln>
        </p:spPr>
        <p:txBody>
          <a:bodyPr lIns="45718" tIns="45718" rIns="45718" bIns="45718"/>
          <a:lstStyle/>
          <a:p>
            <a:endParaRPr/>
          </a:p>
        </p:txBody>
      </p:sp>
      <p:grpSp>
        <p:nvGrpSpPr>
          <p:cNvPr id="653" name="Group 653"/>
          <p:cNvGrpSpPr/>
          <p:nvPr/>
        </p:nvGrpSpPr>
        <p:grpSpPr>
          <a:xfrm>
            <a:off x="7148348" y="1790725"/>
            <a:ext cx="1079703" cy="460501"/>
            <a:chOff x="0" y="0"/>
            <a:chExt cx="1079702" cy="460499"/>
          </a:xfrm>
        </p:grpSpPr>
        <p:sp>
          <p:nvSpPr>
            <p:cNvPr id="651" name="Shape 651"/>
            <p:cNvSpPr/>
            <p:nvPr/>
          </p:nvSpPr>
          <p:spPr>
            <a:xfrm>
              <a:off x="0" y="0"/>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652" name="Shape 652"/>
            <p:cNvSpPr/>
            <p:nvPr/>
          </p:nvSpPr>
          <p:spPr>
            <a:xfrm>
              <a:off x="158118" y="26186"/>
              <a:ext cx="763467" cy="408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Understand why here?</a:t>
              </a:r>
            </a:p>
          </p:txBody>
        </p:sp>
      </p:grpSp>
      <p:grpSp>
        <p:nvGrpSpPr>
          <p:cNvPr id="656" name="Group 656"/>
          <p:cNvGrpSpPr/>
          <p:nvPr/>
        </p:nvGrpSpPr>
        <p:grpSpPr>
          <a:xfrm>
            <a:off x="6189049" y="1940297"/>
            <a:ext cx="740105" cy="628506"/>
            <a:chOff x="0" y="-1"/>
            <a:chExt cx="740104" cy="628504"/>
          </a:xfrm>
        </p:grpSpPr>
        <p:sp>
          <p:nvSpPr>
            <p:cNvPr id="654" name="Shape 654"/>
            <p:cNvSpPr/>
            <p:nvPr/>
          </p:nvSpPr>
          <p:spPr>
            <a:xfrm>
              <a:off x="-1" y="-2"/>
              <a:ext cx="740105" cy="6285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55" name="Shape 655"/>
            <p:cNvSpPr/>
            <p:nvPr/>
          </p:nvSpPr>
          <p:spPr>
            <a:xfrm>
              <a:off x="108384" y="90929"/>
              <a:ext cx="523333"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Child friendly space?</a:t>
              </a:r>
            </a:p>
          </p:txBody>
        </p:sp>
      </p:grpSp>
      <p:sp>
        <p:nvSpPr>
          <p:cNvPr id="657" name="Shape 657"/>
          <p:cNvSpPr/>
          <p:nvPr/>
        </p:nvSpPr>
        <p:spPr>
          <a:xfrm flipH="1">
            <a:off x="7451501" y="2251224"/>
            <a:ext cx="236700" cy="491402"/>
          </a:xfrm>
          <a:prstGeom prst="line">
            <a:avLst/>
          </a:prstGeom>
          <a:ln>
            <a:solidFill>
              <a:srgbClr val="585858"/>
            </a:solidFill>
          </a:ln>
        </p:spPr>
        <p:txBody>
          <a:bodyPr lIns="45718" tIns="45718" rIns="45718" bIns="45718"/>
          <a:lstStyle/>
          <a:p>
            <a:endParaRPr/>
          </a:p>
        </p:txBody>
      </p:sp>
      <p:sp>
        <p:nvSpPr>
          <p:cNvPr id="658" name="Shape 658"/>
          <p:cNvSpPr/>
          <p:nvPr/>
        </p:nvSpPr>
        <p:spPr>
          <a:xfrm flipH="1">
            <a:off x="6400050" y="2595548"/>
            <a:ext cx="225002" cy="327003"/>
          </a:xfrm>
          <a:prstGeom prst="line">
            <a:avLst/>
          </a:prstGeom>
          <a:ln>
            <a:solidFill>
              <a:srgbClr val="585858"/>
            </a:solidFill>
          </a:ln>
        </p:spPr>
        <p:txBody>
          <a:bodyPr lIns="45718" tIns="45718" rIns="45718" bIns="45718"/>
          <a:lstStyle/>
          <a:p>
            <a:endParaRPr/>
          </a:p>
        </p:txBody>
      </p:sp>
      <p:grpSp>
        <p:nvGrpSpPr>
          <p:cNvPr id="661" name="Group 661"/>
          <p:cNvGrpSpPr/>
          <p:nvPr/>
        </p:nvGrpSpPr>
        <p:grpSpPr>
          <a:xfrm>
            <a:off x="7939522" y="4510698"/>
            <a:ext cx="913505" cy="393905"/>
            <a:chOff x="-1" y="0"/>
            <a:chExt cx="913504" cy="393904"/>
          </a:xfrm>
        </p:grpSpPr>
        <p:sp>
          <p:nvSpPr>
            <p:cNvPr id="659" name="Shape 659"/>
            <p:cNvSpPr/>
            <p:nvPr/>
          </p:nvSpPr>
          <p:spPr>
            <a:xfrm>
              <a:off x="-2" y="-1"/>
              <a:ext cx="9135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60" name="Shape 660"/>
            <p:cNvSpPr/>
            <p:nvPr/>
          </p:nvSpPr>
          <p:spPr>
            <a:xfrm>
              <a:off x="133778" y="18079"/>
              <a:ext cx="645943"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Processing time </a:t>
              </a:r>
            </a:p>
          </p:txBody>
        </p:sp>
      </p:grpSp>
      <p:sp>
        <p:nvSpPr>
          <p:cNvPr id="662" name="Shape 662"/>
          <p:cNvSpPr/>
          <p:nvPr/>
        </p:nvSpPr>
        <p:spPr>
          <a:xfrm flipV="1">
            <a:off x="7566304" y="4846916"/>
            <a:ext cx="507001" cy="14100"/>
          </a:xfrm>
          <a:prstGeom prst="line">
            <a:avLst/>
          </a:prstGeom>
          <a:ln>
            <a:solidFill>
              <a:srgbClr val="585858"/>
            </a:solidFill>
          </a:ln>
        </p:spPr>
        <p:txBody>
          <a:bodyPr lIns="45718" tIns="45718" rIns="45718" bIns="45718"/>
          <a:lstStyle/>
          <a:p>
            <a:endParaRPr/>
          </a:p>
        </p:txBody>
      </p:sp>
      <p:grpSp>
        <p:nvGrpSpPr>
          <p:cNvPr id="665" name="Group 665"/>
          <p:cNvGrpSpPr/>
          <p:nvPr/>
        </p:nvGrpSpPr>
        <p:grpSpPr>
          <a:xfrm>
            <a:off x="4576583" y="1841641"/>
            <a:ext cx="940505" cy="357740"/>
            <a:chOff x="0" y="-1"/>
            <a:chExt cx="940504" cy="357739"/>
          </a:xfrm>
        </p:grpSpPr>
        <p:sp>
          <p:nvSpPr>
            <p:cNvPr id="663" name="Shape 663"/>
            <p:cNvSpPr/>
            <p:nvPr/>
          </p:nvSpPr>
          <p:spPr>
            <a:xfrm>
              <a:off x="-1" y="5620"/>
              <a:ext cx="940505"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64" name="Shape 664"/>
            <p:cNvSpPr/>
            <p:nvPr/>
          </p:nvSpPr>
          <p:spPr>
            <a:xfrm>
              <a:off x="137733" y="-2"/>
              <a:ext cx="66503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Caregiver support?</a:t>
              </a:r>
            </a:p>
          </p:txBody>
        </p:sp>
      </p:grpSp>
      <p:sp>
        <p:nvSpPr>
          <p:cNvPr id="666" name="Shape 666"/>
          <p:cNvSpPr/>
          <p:nvPr/>
        </p:nvSpPr>
        <p:spPr>
          <a:xfrm flipH="1">
            <a:off x="5568117" y="3764005"/>
            <a:ext cx="130502" cy="315002"/>
          </a:xfrm>
          <a:prstGeom prst="line">
            <a:avLst/>
          </a:prstGeom>
          <a:ln>
            <a:solidFill>
              <a:srgbClr val="585858"/>
            </a:solidFill>
          </a:ln>
        </p:spPr>
        <p:txBody>
          <a:bodyPr lIns="45718" tIns="45718" rIns="45718" bIns="45718"/>
          <a:lstStyle/>
          <a:p>
            <a:endParaRPr/>
          </a:p>
        </p:txBody>
      </p:sp>
      <p:grpSp>
        <p:nvGrpSpPr>
          <p:cNvPr id="669" name="Group 669"/>
          <p:cNvGrpSpPr/>
          <p:nvPr/>
        </p:nvGrpSpPr>
        <p:grpSpPr>
          <a:xfrm>
            <a:off x="2375023" y="1574149"/>
            <a:ext cx="654604" cy="327005"/>
            <a:chOff x="0" y="-1"/>
            <a:chExt cx="654603" cy="327003"/>
          </a:xfrm>
        </p:grpSpPr>
        <p:sp>
          <p:nvSpPr>
            <p:cNvPr id="667" name="Shape 667"/>
            <p:cNvSpPr/>
            <p:nvPr/>
          </p:nvSpPr>
          <p:spPr>
            <a:xfrm>
              <a:off x="-1" y="-2"/>
              <a:ext cx="654604" cy="3270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668" name="Shape 668"/>
            <p:cNvSpPr/>
            <p:nvPr/>
          </p:nvSpPr>
          <p:spPr>
            <a:xfrm>
              <a:off x="95864" y="35221"/>
              <a:ext cx="46287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gender</a:t>
              </a:r>
            </a:p>
          </p:txBody>
        </p:sp>
      </p:grpSp>
      <p:sp>
        <p:nvSpPr>
          <p:cNvPr id="670" name="Shape 670"/>
          <p:cNvSpPr/>
          <p:nvPr/>
        </p:nvSpPr>
        <p:spPr>
          <a:xfrm flipV="1">
            <a:off x="1658048" y="1789185"/>
            <a:ext cx="727849" cy="118547"/>
          </a:xfrm>
          <a:prstGeom prst="line">
            <a:avLst/>
          </a:prstGeom>
          <a:ln>
            <a:solidFill>
              <a:srgbClr val="585858"/>
            </a:solidFill>
          </a:ln>
        </p:spPr>
        <p:txBody>
          <a:bodyPr lIns="45718" tIns="45718" rIns="45718" bIns="45718"/>
          <a:lstStyle/>
          <a:p>
            <a:endParaRPr/>
          </a:p>
        </p:txBody>
      </p:sp>
      <p:grpSp>
        <p:nvGrpSpPr>
          <p:cNvPr id="673" name="Group 673"/>
          <p:cNvGrpSpPr/>
          <p:nvPr/>
        </p:nvGrpSpPr>
        <p:grpSpPr>
          <a:xfrm>
            <a:off x="1920173" y="3563599"/>
            <a:ext cx="793205" cy="491403"/>
            <a:chOff x="0" y="0"/>
            <a:chExt cx="793203" cy="491402"/>
          </a:xfrm>
        </p:grpSpPr>
        <p:sp>
          <p:nvSpPr>
            <p:cNvPr id="671" name="Shape 671"/>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72" name="Shape 672"/>
            <p:cNvSpPr/>
            <p:nvPr/>
          </p:nvSpPr>
          <p:spPr>
            <a:xfrm>
              <a:off x="116160" y="66829"/>
              <a:ext cx="560881"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Level of Trauma?</a:t>
              </a:r>
            </a:p>
          </p:txBody>
        </p:sp>
      </p:grpSp>
      <p:grpSp>
        <p:nvGrpSpPr>
          <p:cNvPr id="676" name="Group 676"/>
          <p:cNvGrpSpPr/>
          <p:nvPr/>
        </p:nvGrpSpPr>
        <p:grpSpPr>
          <a:xfrm>
            <a:off x="6762548" y="3493299"/>
            <a:ext cx="793205" cy="346503"/>
            <a:chOff x="0" y="0"/>
            <a:chExt cx="793204" cy="346501"/>
          </a:xfrm>
        </p:grpSpPr>
        <p:sp>
          <p:nvSpPr>
            <p:cNvPr id="674" name="Shape 674"/>
            <p:cNvSpPr/>
            <p:nvPr/>
          </p:nvSpPr>
          <p:spPr>
            <a:xfrm>
              <a:off x="-1" y="0"/>
              <a:ext cx="793205" cy="346502"/>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75" name="Shape 675"/>
            <p:cNvSpPr/>
            <p:nvPr/>
          </p:nvSpPr>
          <p:spPr>
            <a:xfrm>
              <a:off x="116160" y="38829"/>
              <a:ext cx="560882"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Triggers?</a:t>
              </a:r>
            </a:p>
          </p:txBody>
        </p:sp>
      </p:grpSp>
      <p:sp>
        <p:nvSpPr>
          <p:cNvPr id="677" name="Shape 677"/>
          <p:cNvSpPr/>
          <p:nvPr/>
        </p:nvSpPr>
        <p:spPr>
          <a:xfrm>
            <a:off x="6838450" y="3378698"/>
            <a:ext cx="320702" cy="114602"/>
          </a:xfrm>
          <a:prstGeom prst="line">
            <a:avLst/>
          </a:prstGeom>
          <a:ln>
            <a:solidFill>
              <a:srgbClr val="585858"/>
            </a:solidFill>
          </a:ln>
        </p:spPr>
        <p:txBody>
          <a:bodyPr lIns="45718" tIns="45718" rIns="45718" bIns="45718"/>
          <a:lstStyle/>
          <a:p>
            <a:endParaRPr/>
          </a:p>
        </p:txBody>
      </p:sp>
      <p:grpSp>
        <p:nvGrpSpPr>
          <p:cNvPr id="680" name="Group 680"/>
          <p:cNvGrpSpPr/>
          <p:nvPr/>
        </p:nvGrpSpPr>
        <p:grpSpPr>
          <a:xfrm>
            <a:off x="2882490" y="1329227"/>
            <a:ext cx="1079703" cy="357740"/>
            <a:chOff x="0" y="0"/>
            <a:chExt cx="1079702" cy="357739"/>
          </a:xfrm>
        </p:grpSpPr>
        <p:sp>
          <p:nvSpPr>
            <p:cNvPr id="678" name="Shape 678"/>
            <p:cNvSpPr/>
            <p:nvPr/>
          </p:nvSpPr>
          <p:spPr>
            <a:xfrm>
              <a:off x="0" y="25120"/>
              <a:ext cx="1079703" cy="307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79" name="Shape 679"/>
            <p:cNvSpPr/>
            <p:nvPr/>
          </p:nvSpPr>
          <p:spPr>
            <a:xfrm>
              <a:off x="158117" y="-1"/>
              <a:ext cx="763467"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Accents/Lang barrier?</a:t>
              </a:r>
            </a:p>
          </p:txBody>
        </p:sp>
      </p:grpSp>
      <p:sp>
        <p:nvSpPr>
          <p:cNvPr id="681" name="Shape 681"/>
          <p:cNvSpPr/>
          <p:nvPr/>
        </p:nvSpPr>
        <p:spPr>
          <a:xfrm>
            <a:off x="3494830" y="1686811"/>
            <a:ext cx="995395" cy="2453990"/>
          </a:xfrm>
          <a:prstGeom prst="line">
            <a:avLst/>
          </a:prstGeom>
          <a:ln>
            <a:solidFill>
              <a:srgbClr val="585858"/>
            </a:solidFill>
          </a:ln>
        </p:spPr>
        <p:txBody>
          <a:bodyPr lIns="45718" tIns="45718" rIns="45718" bIns="45718"/>
          <a:lstStyle/>
          <a:p>
            <a:endParaRPr/>
          </a:p>
        </p:txBody>
      </p:sp>
      <p:grpSp>
        <p:nvGrpSpPr>
          <p:cNvPr id="684" name="Group 684"/>
          <p:cNvGrpSpPr/>
          <p:nvPr/>
        </p:nvGrpSpPr>
        <p:grpSpPr>
          <a:xfrm>
            <a:off x="5853000" y="4759199"/>
            <a:ext cx="822903" cy="346503"/>
            <a:chOff x="0" y="0"/>
            <a:chExt cx="822901" cy="346501"/>
          </a:xfrm>
        </p:grpSpPr>
        <p:sp>
          <p:nvSpPr>
            <p:cNvPr id="682" name="Shape 682"/>
            <p:cNvSpPr/>
            <p:nvPr/>
          </p:nvSpPr>
          <p:spPr>
            <a:xfrm>
              <a:off x="0" y="0"/>
              <a:ext cx="822902"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83" name="Shape 683"/>
            <p:cNvSpPr/>
            <p:nvPr/>
          </p:nvSpPr>
          <p:spPr>
            <a:xfrm>
              <a:off x="120510" y="38829"/>
              <a:ext cx="581881"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believed?</a:t>
              </a:r>
            </a:p>
          </p:txBody>
        </p:sp>
      </p:grpSp>
      <p:sp>
        <p:nvSpPr>
          <p:cNvPr id="685" name="Shape 685"/>
          <p:cNvSpPr/>
          <p:nvPr/>
        </p:nvSpPr>
        <p:spPr>
          <a:xfrm>
            <a:off x="5930610" y="4668044"/>
            <a:ext cx="42902" cy="141902"/>
          </a:xfrm>
          <a:prstGeom prst="line">
            <a:avLst/>
          </a:prstGeom>
          <a:ln>
            <a:solidFill>
              <a:srgbClr val="585858"/>
            </a:solidFill>
          </a:ln>
        </p:spPr>
        <p:txBody>
          <a:bodyPr lIns="45718" tIns="45718" rIns="45718" bIns="45718"/>
          <a:lstStyle/>
          <a:p>
            <a:endParaRPr/>
          </a:p>
        </p:txBody>
      </p:sp>
      <p:sp>
        <p:nvSpPr>
          <p:cNvPr id="686" name="Shape 686"/>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687" name="Shape 687"/>
          <p:cNvSpPr/>
          <p:nvPr/>
        </p:nvSpPr>
        <p:spPr>
          <a:xfrm flipV="1">
            <a:off x="7843500" y="4156701"/>
            <a:ext cx="913500" cy="468600"/>
          </a:xfrm>
          <a:prstGeom prst="line">
            <a:avLst/>
          </a:prstGeom>
          <a:ln>
            <a:solidFill>
              <a:srgbClr val="585858"/>
            </a:solidFill>
          </a:ln>
        </p:spPr>
        <p:txBody>
          <a:bodyPr lIns="45718" tIns="45718" rIns="45718" bIns="45718"/>
          <a:lstStyle/>
          <a:p>
            <a:endParaRPr/>
          </a:p>
        </p:txBody>
      </p:sp>
      <p:grpSp>
        <p:nvGrpSpPr>
          <p:cNvPr id="690" name="Group 690"/>
          <p:cNvGrpSpPr/>
          <p:nvPr/>
        </p:nvGrpSpPr>
        <p:grpSpPr>
          <a:xfrm>
            <a:off x="6903066" y="4623715"/>
            <a:ext cx="740105" cy="460503"/>
            <a:chOff x="0" y="0"/>
            <a:chExt cx="740104" cy="460502"/>
          </a:xfrm>
        </p:grpSpPr>
        <p:sp>
          <p:nvSpPr>
            <p:cNvPr id="688" name="Shape 688"/>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89" name="Shape 689"/>
            <p:cNvSpPr/>
            <p:nvPr/>
          </p:nvSpPr>
          <p:spPr>
            <a:xfrm>
              <a:off x="108384" y="51379"/>
              <a:ext cx="523333"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Eye contact?</a:t>
              </a:r>
            </a:p>
          </p:txBody>
        </p:sp>
      </p:grpSp>
      <p:grpSp>
        <p:nvGrpSpPr>
          <p:cNvPr id="693" name="Group 693"/>
          <p:cNvGrpSpPr/>
          <p:nvPr/>
        </p:nvGrpSpPr>
        <p:grpSpPr>
          <a:xfrm>
            <a:off x="6347919" y="3972711"/>
            <a:ext cx="822903" cy="393605"/>
            <a:chOff x="0" y="0"/>
            <a:chExt cx="822901" cy="393603"/>
          </a:xfrm>
        </p:grpSpPr>
        <p:sp>
          <p:nvSpPr>
            <p:cNvPr id="691" name="Shape 691"/>
            <p:cNvSpPr/>
            <p:nvPr/>
          </p:nvSpPr>
          <p:spPr>
            <a:xfrm>
              <a:off x="0" y="-1"/>
              <a:ext cx="822902"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92" name="Shape 692"/>
            <p:cNvSpPr/>
            <p:nvPr/>
          </p:nvSpPr>
          <p:spPr>
            <a:xfrm>
              <a:off x="120510" y="62379"/>
              <a:ext cx="581881"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Talkative?</a:t>
              </a:r>
            </a:p>
          </p:txBody>
        </p:sp>
      </p:grpSp>
      <p:grpSp>
        <p:nvGrpSpPr>
          <p:cNvPr id="696" name="Group 696"/>
          <p:cNvGrpSpPr/>
          <p:nvPr/>
        </p:nvGrpSpPr>
        <p:grpSpPr>
          <a:xfrm>
            <a:off x="5158387" y="3388749"/>
            <a:ext cx="916203" cy="393605"/>
            <a:chOff x="0" y="0"/>
            <a:chExt cx="916202" cy="393603"/>
          </a:xfrm>
        </p:grpSpPr>
        <p:sp>
          <p:nvSpPr>
            <p:cNvPr id="694" name="Shape 694"/>
            <p:cNvSpPr/>
            <p:nvPr/>
          </p:nvSpPr>
          <p:spPr>
            <a:xfrm>
              <a:off x="0" y="-1"/>
              <a:ext cx="916203"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695" name="Shape 695"/>
            <p:cNvSpPr/>
            <p:nvPr/>
          </p:nvSpPr>
          <p:spPr>
            <a:xfrm>
              <a:off x="134173" y="17929"/>
              <a:ext cx="647856"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Told not to talk?</a:t>
              </a:r>
            </a:p>
          </p:txBody>
        </p:sp>
      </p:grpSp>
      <p:sp>
        <p:nvSpPr>
          <p:cNvPr id="697" name="Shape 697"/>
          <p:cNvSpPr/>
          <p:nvPr/>
        </p:nvSpPr>
        <p:spPr>
          <a:xfrm>
            <a:off x="5479481" y="1713518"/>
            <a:ext cx="512217" cy="1321644"/>
          </a:xfrm>
          <a:prstGeom prst="line">
            <a:avLst/>
          </a:prstGeom>
          <a:ln>
            <a:solidFill>
              <a:srgbClr val="585858"/>
            </a:solidFill>
          </a:ln>
        </p:spPr>
        <p:txBody>
          <a:bodyPr lIns="45718" tIns="45718" rIns="45718" bIns="45718"/>
          <a:lstStyle/>
          <a:p>
            <a:endParaRPr/>
          </a:p>
        </p:txBody>
      </p:sp>
      <p:grpSp>
        <p:nvGrpSpPr>
          <p:cNvPr id="700" name="Group 700"/>
          <p:cNvGrpSpPr/>
          <p:nvPr/>
        </p:nvGrpSpPr>
        <p:grpSpPr>
          <a:xfrm>
            <a:off x="4839574" y="2311873"/>
            <a:ext cx="913505" cy="561304"/>
            <a:chOff x="-1" y="0"/>
            <a:chExt cx="913504" cy="561302"/>
          </a:xfrm>
        </p:grpSpPr>
        <p:sp>
          <p:nvSpPr>
            <p:cNvPr id="698" name="Shape 698"/>
            <p:cNvSpPr/>
            <p:nvPr/>
          </p:nvSpPr>
          <p:spPr>
            <a:xfrm>
              <a:off x="-2" y="-1"/>
              <a:ext cx="913505" cy="5613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699" name="Shape 699"/>
            <p:cNvSpPr/>
            <p:nvPr/>
          </p:nvSpPr>
          <p:spPr>
            <a:xfrm>
              <a:off x="133778" y="38071"/>
              <a:ext cx="645943" cy="4851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Scared what family will think? Where to live?</a:t>
              </a:r>
            </a:p>
          </p:txBody>
        </p:sp>
      </p:grpSp>
      <p:grpSp>
        <p:nvGrpSpPr>
          <p:cNvPr id="703" name="Group 703"/>
          <p:cNvGrpSpPr/>
          <p:nvPr/>
        </p:nvGrpSpPr>
        <p:grpSpPr>
          <a:xfrm>
            <a:off x="3138473" y="4027103"/>
            <a:ext cx="822903" cy="357740"/>
            <a:chOff x="0" y="-1"/>
            <a:chExt cx="822901" cy="357739"/>
          </a:xfrm>
        </p:grpSpPr>
        <p:sp>
          <p:nvSpPr>
            <p:cNvPr id="701" name="Shape 701"/>
            <p:cNvSpPr/>
            <p:nvPr/>
          </p:nvSpPr>
          <p:spPr>
            <a:xfrm>
              <a:off x="0" y="5620"/>
              <a:ext cx="822902"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02" name="Shape 702"/>
            <p:cNvSpPr/>
            <p:nvPr/>
          </p:nvSpPr>
          <p:spPr>
            <a:xfrm>
              <a:off x="120510" y="-2"/>
              <a:ext cx="581881"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Physical limits?</a:t>
              </a:r>
            </a:p>
          </p:txBody>
        </p:sp>
      </p:grpSp>
      <p:grpSp>
        <p:nvGrpSpPr>
          <p:cNvPr id="706" name="Group 706"/>
          <p:cNvGrpSpPr/>
          <p:nvPr/>
        </p:nvGrpSpPr>
        <p:grpSpPr>
          <a:xfrm>
            <a:off x="2390987" y="4006203"/>
            <a:ext cx="822902" cy="446641"/>
            <a:chOff x="0" y="0"/>
            <a:chExt cx="822901" cy="446639"/>
          </a:xfrm>
        </p:grpSpPr>
        <p:sp>
          <p:nvSpPr>
            <p:cNvPr id="704" name="Shape 704"/>
            <p:cNvSpPr/>
            <p:nvPr/>
          </p:nvSpPr>
          <p:spPr>
            <a:xfrm>
              <a:off x="0" y="26520"/>
              <a:ext cx="822902" cy="3936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05" name="Shape 705"/>
            <p:cNvSpPr/>
            <p:nvPr/>
          </p:nvSpPr>
          <p:spPr>
            <a:xfrm>
              <a:off x="120510" y="-1"/>
              <a:ext cx="581881" cy="446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deaf/hard of hearing?</a:t>
              </a:r>
            </a:p>
          </p:txBody>
        </p:sp>
      </p:grpSp>
      <p:grpSp>
        <p:nvGrpSpPr>
          <p:cNvPr id="709" name="Group 709"/>
          <p:cNvGrpSpPr/>
          <p:nvPr/>
        </p:nvGrpSpPr>
        <p:grpSpPr>
          <a:xfrm>
            <a:off x="505223" y="3733902"/>
            <a:ext cx="940505" cy="357740"/>
            <a:chOff x="0" y="-1"/>
            <a:chExt cx="940504" cy="357739"/>
          </a:xfrm>
        </p:grpSpPr>
        <p:sp>
          <p:nvSpPr>
            <p:cNvPr id="707" name="Shape 707"/>
            <p:cNvSpPr/>
            <p:nvPr/>
          </p:nvSpPr>
          <p:spPr>
            <a:xfrm>
              <a:off x="-1" y="5620"/>
              <a:ext cx="940505" cy="346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08" name="Shape 708"/>
            <p:cNvSpPr/>
            <p:nvPr/>
          </p:nvSpPr>
          <p:spPr>
            <a:xfrm>
              <a:off x="137733" y="-2"/>
              <a:ext cx="66503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Urgent MH concern?</a:t>
              </a:r>
            </a:p>
          </p:txBody>
        </p:sp>
      </p:grpSp>
      <p:grpSp>
        <p:nvGrpSpPr>
          <p:cNvPr id="712" name="Group 712"/>
          <p:cNvGrpSpPr/>
          <p:nvPr/>
        </p:nvGrpSpPr>
        <p:grpSpPr>
          <a:xfrm>
            <a:off x="1324800" y="620428"/>
            <a:ext cx="817504" cy="332756"/>
            <a:chOff x="0" y="0"/>
            <a:chExt cx="817502" cy="332755"/>
          </a:xfrm>
        </p:grpSpPr>
        <p:sp>
          <p:nvSpPr>
            <p:cNvPr id="710" name="Shape 710"/>
            <p:cNvSpPr/>
            <p:nvPr/>
          </p:nvSpPr>
          <p:spPr>
            <a:xfrm>
              <a:off x="-1" y="2728"/>
              <a:ext cx="817503" cy="327303"/>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defRPr sz="600"/>
              </a:pPr>
              <a:endParaRPr/>
            </a:p>
          </p:txBody>
        </p:sp>
        <p:sp>
          <p:nvSpPr>
            <p:cNvPr id="711" name="Shape 711"/>
            <p:cNvSpPr/>
            <p:nvPr/>
          </p:nvSpPr>
          <p:spPr>
            <a:xfrm>
              <a:off x="119719" y="-1"/>
              <a:ext cx="578063" cy="3327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LGBTQQIP2SAA ?</a:t>
              </a:r>
            </a:p>
          </p:txBody>
        </p:sp>
      </p:grpSp>
      <p:sp>
        <p:nvSpPr>
          <p:cNvPr id="713" name="Shape 713"/>
          <p:cNvSpPr/>
          <p:nvPr/>
        </p:nvSpPr>
        <p:spPr>
          <a:xfrm>
            <a:off x="1658048" y="2147930"/>
            <a:ext cx="960879" cy="135771"/>
          </a:xfrm>
          <a:prstGeom prst="line">
            <a:avLst/>
          </a:prstGeom>
          <a:ln>
            <a:solidFill>
              <a:srgbClr val="585858"/>
            </a:solidFill>
          </a:ln>
        </p:spPr>
        <p:txBody>
          <a:bodyPr lIns="45718" tIns="45718" rIns="45718" bIns="45718"/>
          <a:lstStyle/>
          <a:p>
            <a:endParaRPr/>
          </a:p>
        </p:txBody>
      </p:sp>
      <p:sp>
        <p:nvSpPr>
          <p:cNvPr id="714" name="Shape 714"/>
          <p:cNvSpPr/>
          <p:nvPr/>
        </p:nvSpPr>
        <p:spPr>
          <a:xfrm flipH="1">
            <a:off x="5492875" y="4694115"/>
            <a:ext cx="17746" cy="59465"/>
          </a:xfrm>
          <a:prstGeom prst="line">
            <a:avLst/>
          </a:prstGeom>
          <a:ln>
            <a:solidFill>
              <a:srgbClr val="585858"/>
            </a:solidFill>
          </a:ln>
        </p:spPr>
        <p:txBody>
          <a:bodyPr lIns="45718" tIns="45718" rIns="45718" bIns="45718"/>
          <a:lstStyle/>
          <a:p>
            <a:endParaRPr/>
          </a:p>
        </p:txBody>
      </p:sp>
      <p:grpSp>
        <p:nvGrpSpPr>
          <p:cNvPr id="717" name="Group 717"/>
          <p:cNvGrpSpPr/>
          <p:nvPr/>
        </p:nvGrpSpPr>
        <p:grpSpPr>
          <a:xfrm>
            <a:off x="6400048" y="1379565"/>
            <a:ext cx="1079703" cy="522426"/>
            <a:chOff x="0" y="0"/>
            <a:chExt cx="1079702" cy="522424"/>
          </a:xfrm>
        </p:grpSpPr>
        <p:sp>
          <p:nvSpPr>
            <p:cNvPr id="715" name="Shape 715"/>
            <p:cNvSpPr/>
            <p:nvPr/>
          </p:nvSpPr>
          <p:spPr>
            <a:xfrm>
              <a:off x="0" y="30963"/>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716" name="Shape 716"/>
            <p:cNvSpPr/>
            <p:nvPr/>
          </p:nvSpPr>
          <p:spPr>
            <a:xfrm>
              <a:off x="158118" y="-1"/>
              <a:ext cx="763467" cy="5224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pPr>
                <a:defRPr sz="800"/>
              </a:pPr>
              <a:r>
                <a:t>is child ok in </a:t>
              </a:r>
            </a:p>
            <a:p>
              <a:pPr>
                <a:defRPr sz="800"/>
              </a:pPr>
              <a:r>
                <a:t>small rooms?</a:t>
              </a:r>
            </a:p>
          </p:txBody>
        </p:sp>
      </p:grpSp>
      <p:sp>
        <p:nvSpPr>
          <p:cNvPr id="718" name="Shape 718"/>
          <p:cNvSpPr/>
          <p:nvPr/>
        </p:nvSpPr>
        <p:spPr>
          <a:xfrm flipH="1">
            <a:off x="6701265" y="1832443"/>
            <a:ext cx="233994" cy="1097806"/>
          </a:xfrm>
          <a:prstGeom prst="line">
            <a:avLst/>
          </a:prstGeom>
          <a:ln>
            <a:solidFill>
              <a:srgbClr val="585858"/>
            </a:solidFill>
          </a:ln>
        </p:spPr>
        <p:txBody>
          <a:bodyPr lIns="45718" tIns="45718" rIns="45718" bIns="45718"/>
          <a:lstStyle/>
          <a:p>
            <a:endParaRPr/>
          </a:p>
        </p:txBody>
      </p:sp>
      <p:grpSp>
        <p:nvGrpSpPr>
          <p:cNvPr id="721" name="Group 721"/>
          <p:cNvGrpSpPr/>
          <p:nvPr/>
        </p:nvGrpSpPr>
        <p:grpSpPr>
          <a:xfrm>
            <a:off x="8002801" y="1437269"/>
            <a:ext cx="1025495" cy="870861"/>
            <a:chOff x="0" y="0"/>
            <a:chExt cx="1025493" cy="870860"/>
          </a:xfrm>
        </p:grpSpPr>
        <p:sp>
          <p:nvSpPr>
            <p:cNvPr id="719" name="Shape 719"/>
            <p:cNvSpPr/>
            <p:nvPr/>
          </p:nvSpPr>
          <p:spPr>
            <a:xfrm>
              <a:off x="0" y="0"/>
              <a:ext cx="1025494" cy="8708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20" name="Shape 720"/>
            <p:cNvSpPr/>
            <p:nvPr/>
          </p:nvSpPr>
          <p:spPr>
            <a:xfrm>
              <a:off x="150180" y="123210"/>
              <a:ext cx="725135" cy="624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Is youth preoccupied with possible court outcomes?</a:t>
              </a:r>
            </a:p>
          </p:txBody>
        </p:sp>
      </p:grpSp>
      <p:sp>
        <p:nvSpPr>
          <p:cNvPr id="722" name="Shape 722"/>
          <p:cNvSpPr/>
          <p:nvPr/>
        </p:nvSpPr>
        <p:spPr>
          <a:xfrm>
            <a:off x="8016041" y="1431029"/>
            <a:ext cx="2" cy="1324619"/>
          </a:xfrm>
          <a:prstGeom prst="line">
            <a:avLst/>
          </a:prstGeom>
          <a:ln>
            <a:solidFill>
              <a:srgbClr val="585858"/>
            </a:solidFill>
          </a:ln>
        </p:spPr>
        <p:txBody>
          <a:bodyPr lIns="45718" tIns="45718" rIns="45718" bIns="45718"/>
          <a:lstStyle/>
          <a:p>
            <a:endParaRPr/>
          </a:p>
        </p:txBody>
      </p:sp>
      <p:grpSp>
        <p:nvGrpSpPr>
          <p:cNvPr id="725" name="Group 725"/>
          <p:cNvGrpSpPr/>
          <p:nvPr/>
        </p:nvGrpSpPr>
        <p:grpSpPr>
          <a:xfrm>
            <a:off x="2088008" y="3025921"/>
            <a:ext cx="942352" cy="396799"/>
            <a:chOff x="0" y="0"/>
            <a:chExt cx="942350" cy="396797"/>
          </a:xfrm>
        </p:grpSpPr>
        <p:sp>
          <p:nvSpPr>
            <p:cNvPr id="723" name="Shape 723"/>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24" name="Shape 724"/>
            <p:cNvSpPr/>
            <p:nvPr/>
          </p:nvSpPr>
          <p:spPr>
            <a:xfrm>
              <a:off x="138003" y="19529"/>
              <a:ext cx="666343"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On medication?</a:t>
              </a:r>
            </a:p>
          </p:txBody>
        </p:sp>
      </p:grpSp>
      <p:sp>
        <p:nvSpPr>
          <p:cNvPr id="726" name="Shape 726"/>
          <p:cNvSpPr/>
          <p:nvPr/>
        </p:nvSpPr>
        <p:spPr>
          <a:xfrm>
            <a:off x="2520499" y="3431831"/>
            <a:ext cx="196853" cy="589683"/>
          </a:xfrm>
          <a:prstGeom prst="line">
            <a:avLst/>
          </a:prstGeom>
          <a:ln>
            <a:solidFill>
              <a:srgbClr val="585858"/>
            </a:solidFill>
          </a:ln>
        </p:spPr>
        <p:txBody>
          <a:bodyPr lIns="45718" tIns="45718" rIns="45718" bIns="45718"/>
          <a:lstStyle/>
          <a:p>
            <a:endParaRPr/>
          </a:p>
        </p:txBody>
      </p:sp>
      <p:sp>
        <p:nvSpPr>
          <p:cNvPr id="727" name="Shape 727"/>
          <p:cNvSpPr/>
          <p:nvPr/>
        </p:nvSpPr>
        <p:spPr>
          <a:xfrm flipH="1">
            <a:off x="1817019" y="1587717"/>
            <a:ext cx="2342666" cy="2342666"/>
          </a:xfrm>
          <a:prstGeom prst="line">
            <a:avLst/>
          </a:prstGeom>
          <a:ln>
            <a:solidFill>
              <a:srgbClr val="585858"/>
            </a:solidFill>
          </a:ln>
        </p:spPr>
        <p:txBody>
          <a:bodyPr lIns="45718" tIns="45718" rIns="45718" bIns="45718"/>
          <a:lstStyle/>
          <a:p>
            <a:endParaRPr/>
          </a:p>
        </p:txBody>
      </p:sp>
      <p:grpSp>
        <p:nvGrpSpPr>
          <p:cNvPr id="730" name="Group 730"/>
          <p:cNvGrpSpPr/>
          <p:nvPr/>
        </p:nvGrpSpPr>
        <p:grpSpPr>
          <a:xfrm>
            <a:off x="3437573" y="2699991"/>
            <a:ext cx="948903" cy="357741"/>
            <a:chOff x="0" y="-1"/>
            <a:chExt cx="948902" cy="357739"/>
          </a:xfrm>
        </p:grpSpPr>
        <p:sp>
          <p:nvSpPr>
            <p:cNvPr id="728" name="Shape 728"/>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29" name="Shape 729"/>
            <p:cNvSpPr/>
            <p:nvPr/>
          </p:nvSpPr>
          <p:spPr>
            <a:xfrm>
              <a:off x="138963" y="-2"/>
              <a:ext cx="67097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New immigrant?</a:t>
              </a:r>
            </a:p>
          </p:txBody>
        </p:sp>
      </p:grpSp>
      <p:sp>
        <p:nvSpPr>
          <p:cNvPr id="731" name="Shape 731"/>
          <p:cNvSpPr/>
          <p:nvPr/>
        </p:nvSpPr>
        <p:spPr>
          <a:xfrm>
            <a:off x="3895085" y="3056319"/>
            <a:ext cx="328223" cy="654735"/>
          </a:xfrm>
          <a:prstGeom prst="line">
            <a:avLst/>
          </a:prstGeom>
          <a:ln>
            <a:solidFill>
              <a:srgbClr val="585858"/>
            </a:solidFill>
          </a:ln>
        </p:spPr>
        <p:txBody>
          <a:bodyPr lIns="45718" tIns="45718" rIns="45718" bIns="45718"/>
          <a:lstStyle/>
          <a:p>
            <a:endParaRPr/>
          </a:p>
        </p:txBody>
      </p:sp>
      <p:sp>
        <p:nvSpPr>
          <p:cNvPr id="732" name="Shape 732"/>
          <p:cNvSpPr/>
          <p:nvPr/>
        </p:nvSpPr>
        <p:spPr>
          <a:xfrm>
            <a:off x="5034917" y="2183271"/>
            <a:ext cx="2" cy="1955706"/>
          </a:xfrm>
          <a:prstGeom prst="line">
            <a:avLst/>
          </a:prstGeom>
          <a:ln>
            <a:solidFill>
              <a:srgbClr val="585858"/>
            </a:solidFill>
          </a:ln>
        </p:spPr>
        <p:txBody>
          <a:bodyPr lIns="45718" tIns="45718" rIns="45718" bIns="45718"/>
          <a:lstStyle/>
          <a:p>
            <a:endParaRPr/>
          </a:p>
        </p:txBody>
      </p:sp>
      <p:grpSp>
        <p:nvGrpSpPr>
          <p:cNvPr id="735" name="Group 735"/>
          <p:cNvGrpSpPr/>
          <p:nvPr/>
        </p:nvGrpSpPr>
        <p:grpSpPr>
          <a:xfrm>
            <a:off x="5112812" y="1386595"/>
            <a:ext cx="817505" cy="346503"/>
            <a:chOff x="-1" y="0"/>
            <a:chExt cx="817503" cy="346501"/>
          </a:xfrm>
        </p:grpSpPr>
        <p:sp>
          <p:nvSpPr>
            <p:cNvPr id="733" name="Shape 733"/>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734" name="Shape 734"/>
            <p:cNvSpPr/>
            <p:nvPr/>
          </p:nvSpPr>
          <p:spPr>
            <a:xfrm>
              <a:off x="119719" y="44971"/>
              <a:ext cx="57806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      Safe?</a:t>
              </a:r>
            </a:p>
          </p:txBody>
        </p:sp>
      </p:grpSp>
      <p:grpSp>
        <p:nvGrpSpPr>
          <p:cNvPr id="738" name="Group 738"/>
          <p:cNvGrpSpPr/>
          <p:nvPr/>
        </p:nvGrpSpPr>
        <p:grpSpPr>
          <a:xfrm>
            <a:off x="9130" y="939158"/>
            <a:ext cx="942352" cy="396799"/>
            <a:chOff x="0" y="0"/>
            <a:chExt cx="942350" cy="396797"/>
          </a:xfrm>
        </p:grpSpPr>
        <p:sp>
          <p:nvSpPr>
            <p:cNvPr id="736" name="Shape 736"/>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37" name="Shape 737"/>
            <p:cNvSpPr/>
            <p:nvPr/>
          </p:nvSpPr>
          <p:spPr>
            <a:xfrm>
              <a:off x="138003" y="19529"/>
              <a:ext cx="666342"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History of violence?</a:t>
              </a:r>
            </a:p>
          </p:txBody>
        </p:sp>
      </p:grpSp>
      <p:sp>
        <p:nvSpPr>
          <p:cNvPr id="739" name="Shape 739"/>
          <p:cNvSpPr/>
          <p:nvPr/>
        </p:nvSpPr>
        <p:spPr>
          <a:xfrm flipH="1">
            <a:off x="203741" y="1356367"/>
            <a:ext cx="240109" cy="240109"/>
          </a:xfrm>
          <a:prstGeom prst="line">
            <a:avLst/>
          </a:prstGeom>
          <a:ln>
            <a:solidFill>
              <a:srgbClr val="585858"/>
            </a:solidFill>
          </a:ln>
        </p:spPr>
        <p:txBody>
          <a:bodyPr lIns="45718" tIns="45718" rIns="45718" bIns="45718"/>
          <a:lstStyle/>
          <a:p>
            <a:endParaRPr/>
          </a:p>
        </p:txBody>
      </p:sp>
      <p:sp>
        <p:nvSpPr>
          <p:cNvPr id="740" name="Shape 740"/>
          <p:cNvSpPr/>
          <p:nvPr/>
        </p:nvSpPr>
        <p:spPr>
          <a:xfrm flipH="1">
            <a:off x="388715" y="885849"/>
            <a:ext cx="1074392" cy="708819"/>
          </a:xfrm>
          <a:prstGeom prst="line">
            <a:avLst/>
          </a:prstGeom>
          <a:ln>
            <a:solidFill>
              <a:srgbClr val="585858"/>
            </a:solidFill>
          </a:ln>
        </p:spPr>
        <p:txBody>
          <a:bodyPr lIns="45718" tIns="45718" rIns="45718" bIns="45718"/>
          <a:lstStyle/>
          <a:p>
            <a:endParaRPr/>
          </a:p>
        </p:txBody>
      </p:sp>
      <p:grpSp>
        <p:nvGrpSpPr>
          <p:cNvPr id="743" name="Group 743"/>
          <p:cNvGrpSpPr/>
          <p:nvPr/>
        </p:nvGrpSpPr>
        <p:grpSpPr>
          <a:xfrm>
            <a:off x="3073698" y="1965628"/>
            <a:ext cx="1101308" cy="446640"/>
            <a:chOff x="0" y="0"/>
            <a:chExt cx="1101307" cy="446639"/>
          </a:xfrm>
        </p:grpSpPr>
        <p:sp>
          <p:nvSpPr>
            <p:cNvPr id="741" name="Shape 741"/>
            <p:cNvSpPr/>
            <p:nvPr/>
          </p:nvSpPr>
          <p:spPr>
            <a:xfrm>
              <a:off x="0" y="22242"/>
              <a:ext cx="1101308" cy="40215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42" name="Shape 742"/>
            <p:cNvSpPr/>
            <p:nvPr/>
          </p:nvSpPr>
          <p:spPr>
            <a:xfrm>
              <a:off x="161282" y="0"/>
              <a:ext cx="778743"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Uncomfortable with men/women?</a:t>
              </a:r>
            </a:p>
          </p:txBody>
        </p:sp>
      </p:grpSp>
      <p:sp>
        <p:nvSpPr>
          <p:cNvPr id="744" name="Shape 744"/>
          <p:cNvSpPr/>
          <p:nvPr/>
        </p:nvSpPr>
        <p:spPr>
          <a:xfrm flipH="1">
            <a:off x="2294150" y="2366844"/>
            <a:ext cx="1007851" cy="309294"/>
          </a:xfrm>
          <a:prstGeom prst="line">
            <a:avLst/>
          </a:prstGeom>
          <a:ln>
            <a:solidFill>
              <a:srgbClr val="585858"/>
            </a:solidFill>
          </a:ln>
        </p:spPr>
        <p:txBody>
          <a:bodyPr lIns="45718" tIns="45718" rIns="45718" bIns="45718"/>
          <a:lstStyle/>
          <a:p>
            <a:endParaRPr/>
          </a:p>
        </p:txBody>
      </p:sp>
      <p:grpSp>
        <p:nvGrpSpPr>
          <p:cNvPr id="747" name="Group 747"/>
          <p:cNvGrpSpPr/>
          <p:nvPr/>
        </p:nvGrpSpPr>
        <p:grpSpPr>
          <a:xfrm>
            <a:off x="2459977" y="863648"/>
            <a:ext cx="1233951" cy="357741"/>
            <a:chOff x="0" y="0"/>
            <a:chExt cx="1233949" cy="357739"/>
          </a:xfrm>
        </p:grpSpPr>
        <p:sp>
          <p:nvSpPr>
            <p:cNvPr id="745" name="Shape 745"/>
            <p:cNvSpPr/>
            <p:nvPr/>
          </p:nvSpPr>
          <p:spPr>
            <a:xfrm>
              <a:off x="0" y="3153"/>
              <a:ext cx="1233950" cy="35143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46" name="Shape 746"/>
            <p:cNvSpPr/>
            <p:nvPr/>
          </p:nvSpPr>
          <p:spPr>
            <a:xfrm>
              <a:off x="180706" y="0"/>
              <a:ext cx="872536"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Intergenerational trauma?</a:t>
              </a:r>
            </a:p>
          </p:txBody>
        </p:sp>
      </p:grpSp>
      <p:sp>
        <p:nvSpPr>
          <p:cNvPr id="748" name="Shape 748"/>
          <p:cNvSpPr/>
          <p:nvPr/>
        </p:nvSpPr>
        <p:spPr>
          <a:xfrm>
            <a:off x="2868016" y="1210333"/>
            <a:ext cx="1108652" cy="2722835"/>
          </a:xfrm>
          <a:prstGeom prst="line">
            <a:avLst/>
          </a:prstGeom>
          <a:ln>
            <a:solidFill>
              <a:srgbClr val="585858"/>
            </a:solidFill>
          </a:ln>
        </p:spPr>
        <p:txBody>
          <a:bodyPr lIns="45718" tIns="45718" rIns="45718" bIns="45718"/>
          <a:lstStyle/>
          <a:p>
            <a:endParaRPr/>
          </a:p>
        </p:txBody>
      </p:sp>
      <p:grpSp>
        <p:nvGrpSpPr>
          <p:cNvPr id="751" name="Group 751"/>
          <p:cNvGrpSpPr/>
          <p:nvPr/>
        </p:nvGrpSpPr>
        <p:grpSpPr>
          <a:xfrm>
            <a:off x="4822822" y="2987874"/>
            <a:ext cx="817505" cy="346503"/>
            <a:chOff x="-1" y="0"/>
            <a:chExt cx="817503" cy="346501"/>
          </a:xfrm>
        </p:grpSpPr>
        <p:sp>
          <p:nvSpPr>
            <p:cNvPr id="749" name="Shape 749"/>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750" name="Shape 750"/>
            <p:cNvSpPr/>
            <p:nvPr/>
          </p:nvSpPr>
          <p:spPr>
            <a:xfrm>
              <a:off x="119719" y="6871"/>
              <a:ext cx="578064" cy="3327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Domestic Violence?</a:t>
              </a:r>
            </a:p>
          </p:txBody>
        </p:sp>
      </p:grpSp>
      <p:sp>
        <p:nvSpPr>
          <p:cNvPr id="752" name="Shape 752"/>
          <p:cNvSpPr/>
          <p:nvPr/>
        </p:nvSpPr>
        <p:spPr>
          <a:xfrm>
            <a:off x="5161917" y="3352622"/>
            <a:ext cx="2" cy="748101"/>
          </a:xfrm>
          <a:prstGeom prst="line">
            <a:avLst/>
          </a:prstGeom>
          <a:ln>
            <a:solidFill>
              <a:srgbClr val="585858"/>
            </a:solidFill>
          </a:ln>
        </p:spPr>
        <p:txBody>
          <a:bodyPr lIns="45718" tIns="45718" rIns="45718" bIns="45718"/>
          <a:lstStyle/>
          <a:p>
            <a:endParaRPr/>
          </a:p>
        </p:txBody>
      </p:sp>
      <p:grpSp>
        <p:nvGrpSpPr>
          <p:cNvPr id="755" name="Group 755"/>
          <p:cNvGrpSpPr/>
          <p:nvPr/>
        </p:nvGrpSpPr>
        <p:grpSpPr>
          <a:xfrm>
            <a:off x="5713449" y="655072"/>
            <a:ext cx="912487" cy="774891"/>
            <a:chOff x="0" y="0"/>
            <a:chExt cx="912485" cy="774890"/>
          </a:xfrm>
        </p:grpSpPr>
        <p:sp>
          <p:nvSpPr>
            <p:cNvPr id="753" name="Shape 753"/>
            <p:cNvSpPr/>
            <p:nvPr/>
          </p:nvSpPr>
          <p:spPr>
            <a:xfrm>
              <a:off x="0" y="0"/>
              <a:ext cx="912486" cy="77489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54" name="Shape 754"/>
            <p:cNvSpPr/>
            <p:nvPr/>
          </p:nvSpPr>
          <p:spPr>
            <a:xfrm>
              <a:off x="133630" y="30775"/>
              <a:ext cx="645225" cy="713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 How is main caregiver’s level of functioning?</a:t>
              </a:r>
            </a:p>
          </p:txBody>
        </p:sp>
      </p:grpSp>
      <p:sp>
        <p:nvSpPr>
          <p:cNvPr id="756" name="Shape 756"/>
          <p:cNvSpPr/>
          <p:nvPr/>
        </p:nvSpPr>
        <p:spPr>
          <a:xfrm>
            <a:off x="6139402" y="1452917"/>
            <a:ext cx="181916" cy="1472063"/>
          </a:xfrm>
          <a:prstGeom prst="line">
            <a:avLst/>
          </a:prstGeom>
          <a:ln>
            <a:solidFill>
              <a:srgbClr val="585858"/>
            </a:solidFill>
          </a:ln>
        </p:spPr>
        <p:txBody>
          <a:bodyPr lIns="45718" tIns="45718" rIns="45718" bIns="45718"/>
          <a:lstStyle/>
          <a:p>
            <a:endParaRPr/>
          </a:p>
        </p:txBody>
      </p:sp>
      <p:grpSp>
        <p:nvGrpSpPr>
          <p:cNvPr id="759" name="Group 759"/>
          <p:cNvGrpSpPr/>
          <p:nvPr/>
        </p:nvGrpSpPr>
        <p:grpSpPr>
          <a:xfrm>
            <a:off x="862210" y="891856"/>
            <a:ext cx="793204" cy="491404"/>
            <a:chOff x="0" y="0"/>
            <a:chExt cx="793203" cy="491402"/>
          </a:xfrm>
        </p:grpSpPr>
        <p:sp>
          <p:nvSpPr>
            <p:cNvPr id="757" name="Shape 757"/>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758" name="Shape 758"/>
            <p:cNvSpPr/>
            <p:nvPr/>
          </p:nvSpPr>
          <p:spPr>
            <a:xfrm>
              <a:off x="116160" y="22379"/>
              <a:ext cx="560881"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Social issues at school?</a:t>
              </a:r>
            </a:p>
          </p:txBody>
        </p:sp>
      </p:grpSp>
      <p:sp>
        <p:nvSpPr>
          <p:cNvPr id="760" name="Shape 760"/>
          <p:cNvSpPr/>
          <p:nvPr/>
        </p:nvSpPr>
        <p:spPr>
          <a:xfrm flipH="1">
            <a:off x="1007133" y="1386670"/>
            <a:ext cx="242855" cy="242856"/>
          </a:xfrm>
          <a:prstGeom prst="line">
            <a:avLst/>
          </a:prstGeom>
          <a:ln>
            <a:solidFill>
              <a:srgbClr val="585858"/>
            </a:solidFill>
          </a:ln>
        </p:spPr>
        <p:txBody>
          <a:bodyPr lIns="45718" tIns="45718" rIns="45718" bIns="45718"/>
          <a:lstStyle/>
          <a:p>
            <a:endParaRPr/>
          </a:p>
        </p:txBody>
      </p:sp>
      <p:grpSp>
        <p:nvGrpSpPr>
          <p:cNvPr id="763" name="Group 763"/>
          <p:cNvGrpSpPr/>
          <p:nvPr/>
        </p:nvGrpSpPr>
        <p:grpSpPr>
          <a:xfrm>
            <a:off x="2073248" y="2028686"/>
            <a:ext cx="1091356" cy="408126"/>
            <a:chOff x="0" y="0"/>
            <a:chExt cx="1091354" cy="408124"/>
          </a:xfrm>
        </p:grpSpPr>
        <p:sp>
          <p:nvSpPr>
            <p:cNvPr id="761" name="Shape 761"/>
            <p:cNvSpPr/>
            <p:nvPr/>
          </p:nvSpPr>
          <p:spPr>
            <a:xfrm>
              <a:off x="0" y="31731"/>
              <a:ext cx="1091355" cy="3446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762" name="Shape 762"/>
            <p:cNvSpPr/>
            <p:nvPr/>
          </p:nvSpPr>
          <p:spPr>
            <a:xfrm>
              <a:off x="159823" y="0"/>
              <a:ext cx="771706" cy="408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Likes/Dislikes?</a:t>
              </a:r>
            </a:p>
          </p:txBody>
        </p:sp>
      </p:grpSp>
      <p:sp>
        <p:nvSpPr>
          <p:cNvPr id="764" name="Shape 764"/>
          <p:cNvSpPr/>
          <p:nvPr/>
        </p:nvSpPr>
        <p:spPr>
          <a:xfrm>
            <a:off x="4010106" y="3739372"/>
            <a:ext cx="956661" cy="889232"/>
          </a:xfrm>
          <a:prstGeom prst="rect">
            <a:avLst/>
          </a:prstGeom>
          <a:gradFill>
            <a:gsLst>
              <a:gs pos="0">
                <a:srgbClr val="FFF615"/>
              </a:gs>
              <a:gs pos="100000">
                <a:schemeClr val="accent6">
                  <a:hueOff val="140423"/>
                  <a:lumOff val="24550"/>
                </a:schemeClr>
              </a:gs>
            </a:gsLst>
            <a:lin ang="16200000"/>
          </a:gradFill>
          <a:ln>
            <a:solidFill>
              <a:srgbClr val="000000"/>
            </a:solidFill>
          </a:ln>
          <a:effectLst>
            <a:outerShdw blurRad="38100" dist="23000" dir="5400000" rotWithShape="0">
              <a:srgbClr val="000000">
                <a:alpha val="35000"/>
              </a:srgbClr>
            </a:outerShdw>
          </a:effectLst>
        </p:spPr>
        <p:txBody>
          <a:bodyPr lIns="45718" tIns="45718" rIns="45718" bIns="45718" anchor="ctr"/>
          <a:lstStyle/>
          <a:p>
            <a:pPr>
              <a:defRPr>
                <a:solidFill>
                  <a:srgbClr val="FFFFFF"/>
                </a:solidFill>
              </a:defRPr>
            </a:pPr>
            <a:endParaRPr/>
          </a:p>
        </p:txBody>
      </p:sp>
      <p:sp>
        <p:nvSpPr>
          <p:cNvPr id="765" name="Shape 765"/>
          <p:cNvSpPr/>
          <p:nvPr/>
        </p:nvSpPr>
        <p:spPr>
          <a:xfrm>
            <a:off x="4003657" y="4085113"/>
            <a:ext cx="930632" cy="288822"/>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r>
              <a:t>CULTURE</a:t>
            </a:r>
          </a:p>
        </p:txBody>
      </p:sp>
      <p:sp>
        <p:nvSpPr>
          <p:cNvPr id="766" name="Shape 766"/>
          <p:cNvSpPr/>
          <p:nvPr/>
        </p:nvSpPr>
        <p:spPr>
          <a:xfrm>
            <a:off x="4537090" y="2033468"/>
            <a:ext cx="485102" cy="1792457"/>
          </a:xfrm>
          <a:custGeom>
            <a:avLst/>
            <a:gdLst/>
            <a:ahLst/>
            <a:cxnLst>
              <a:cxn ang="0">
                <a:pos x="wd2" y="hd2"/>
              </a:cxn>
              <a:cxn ang="5400000">
                <a:pos x="wd2" y="hd2"/>
              </a:cxn>
              <a:cxn ang="10800000">
                <a:pos x="wd2" y="hd2"/>
              </a:cxn>
              <a:cxn ang="16200000">
                <a:pos x="wd2" y="hd2"/>
              </a:cxn>
            </a:cxnLst>
            <a:rect l="0" t="0" r="r" b="b"/>
            <a:pathLst>
              <a:path w="21600" h="21600" extrusionOk="0">
                <a:moveTo>
                  <a:pt x="0" y="4292"/>
                </a:moveTo>
                <a:lnTo>
                  <a:pt x="10800" y="0"/>
                </a:lnTo>
                <a:lnTo>
                  <a:pt x="21600" y="4292"/>
                </a:lnTo>
                <a:lnTo>
                  <a:pt x="16200" y="4292"/>
                </a:lnTo>
                <a:lnTo>
                  <a:pt x="16200" y="21600"/>
                </a:lnTo>
                <a:lnTo>
                  <a:pt x="5400" y="21600"/>
                </a:lnTo>
                <a:lnTo>
                  <a:pt x="5400" y="4292"/>
                </a:lnTo>
                <a:close/>
              </a:path>
            </a:pathLst>
          </a:custGeom>
          <a:solidFill>
            <a:srgbClr val="FF311D"/>
          </a:solidFill>
          <a:ln>
            <a:solidFill>
              <a:srgbClr val="000000"/>
            </a:solidFill>
            <a:miter lim="400000"/>
          </a:ln>
          <a:effectLst>
            <a:outerShdw blurRad="38100" dist="23000" dir="5400000" rotWithShape="0">
              <a:srgbClr val="000000">
                <a:alpha val="35000"/>
              </a:srgbClr>
            </a:outerShdw>
          </a:effectLst>
        </p:spPr>
        <p:txBody>
          <a:bodyPr lIns="45718" tIns="45718" rIns="45718" bIns="45718" anchor="ctr"/>
          <a:lstStyle/>
          <a:p>
            <a:pPr>
              <a:defRPr sz="900"/>
            </a:pPr>
            <a:endParaRPr/>
          </a:p>
        </p:txBody>
      </p:sp>
      <p:sp>
        <p:nvSpPr>
          <p:cNvPr id="767" name="Shape 767"/>
          <p:cNvSpPr/>
          <p:nvPr/>
        </p:nvSpPr>
        <p:spPr>
          <a:xfrm>
            <a:off x="4406636" y="4458344"/>
            <a:ext cx="425702" cy="561302"/>
          </a:xfrm>
          <a:custGeom>
            <a:avLst/>
            <a:gdLst/>
            <a:ahLst/>
            <a:cxnLst>
              <a:cxn ang="0">
                <a:pos x="wd2" y="hd2"/>
              </a:cxn>
              <a:cxn ang="5400000">
                <a:pos x="wd2" y="hd2"/>
              </a:cxn>
              <a:cxn ang="10800000">
                <a:pos x="wd2" y="hd2"/>
              </a:cxn>
              <a:cxn ang="16200000">
                <a:pos x="wd2" y="hd2"/>
              </a:cxn>
            </a:cxnLst>
            <a:rect l="0" t="0" r="r" b="b"/>
            <a:pathLst>
              <a:path w="21600" h="21600" extrusionOk="0">
                <a:moveTo>
                  <a:pt x="0" y="13409"/>
                </a:moveTo>
                <a:lnTo>
                  <a:pt x="5400" y="13409"/>
                </a:lnTo>
                <a:lnTo>
                  <a:pt x="5400" y="0"/>
                </a:lnTo>
                <a:lnTo>
                  <a:pt x="16200" y="0"/>
                </a:lnTo>
                <a:lnTo>
                  <a:pt x="16200" y="13409"/>
                </a:lnTo>
                <a:lnTo>
                  <a:pt x="21600" y="13409"/>
                </a:lnTo>
                <a:lnTo>
                  <a:pt x="10800" y="21600"/>
                </a:lnTo>
                <a:close/>
              </a:path>
            </a:pathLst>
          </a:custGeom>
          <a:solidFill>
            <a:srgbClr val="FF0000"/>
          </a:solidFill>
          <a:ln>
            <a:solidFill>
              <a:srgbClr val="000000"/>
            </a:solidFill>
          </a:ln>
        </p:spPr>
        <p:txBody>
          <a:bodyPr lIns="45718" tIns="45718" rIns="45718" bIns="45718" anchor="ctr"/>
          <a:lstStyle/>
          <a:p>
            <a:endParaRPr/>
          </a:p>
        </p:txBody>
      </p:sp>
      <p:sp>
        <p:nvSpPr>
          <p:cNvPr id="768" name="Shape 768"/>
          <p:cNvSpPr/>
          <p:nvPr/>
        </p:nvSpPr>
        <p:spPr>
          <a:xfrm flipH="1">
            <a:off x="2251742" y="3722537"/>
            <a:ext cx="1926003" cy="460502"/>
          </a:xfrm>
          <a:prstGeom prst="rightArrow">
            <a:avLst>
              <a:gd name="adj1" fmla="val 50000"/>
              <a:gd name="adj2" fmla="val 50000"/>
            </a:avLst>
          </a:prstGeom>
          <a:solidFill>
            <a:srgbClr val="FF0000"/>
          </a:solidFill>
          <a:ln>
            <a:solidFill>
              <a:srgbClr val="000000"/>
            </a:solidFill>
          </a:ln>
        </p:spPr>
        <p:txBody>
          <a:bodyPr lIns="45718" tIns="45718" rIns="45718" bIns="45718" anchor="ctr"/>
          <a:lstStyle/>
          <a:p>
            <a:endParaRPr/>
          </a:p>
        </p:txBody>
      </p:sp>
      <p:sp>
        <p:nvSpPr>
          <p:cNvPr id="769" name="Shape 769"/>
          <p:cNvSpPr/>
          <p:nvPr/>
        </p:nvSpPr>
        <p:spPr>
          <a:xfrm>
            <a:off x="4841869" y="3802691"/>
            <a:ext cx="1845903" cy="460502"/>
          </a:xfrm>
          <a:prstGeom prst="rightArrow">
            <a:avLst>
              <a:gd name="adj1" fmla="val 50000"/>
              <a:gd name="adj2" fmla="val 50000"/>
            </a:avLst>
          </a:prstGeom>
          <a:solidFill>
            <a:srgbClr val="FF0000"/>
          </a:solidFill>
          <a:ln>
            <a:solidFill>
              <a:srgbClr val="000000"/>
            </a:solidFill>
          </a:ln>
        </p:spPr>
        <p:txBody>
          <a:bodyPr lIns="45718" tIns="45718" rIns="45718" bIns="45718" anchor="ctr"/>
          <a:lstStyle/>
          <a:p>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52"/>
                                        </p:tgtEl>
                                        <p:attrNameLst>
                                          <p:attrName>style.visibility</p:attrName>
                                        </p:attrNameLst>
                                      </p:cBhvr>
                                      <p:to>
                                        <p:strVal val="visible"/>
                                      </p:to>
                                    </p:set>
                                    <p:animEffect transition="in" filter="dissolve">
                                      <p:cBhvr>
                                        <p:cTn id="7" dur="49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Shape 771"/>
          <p:cNvSpPr>
            <a:spLocks noGrp="1"/>
          </p:cNvSpPr>
          <p:nvPr>
            <p:ph type="title"/>
          </p:nvPr>
        </p:nvSpPr>
        <p:spPr>
          <a:xfrm>
            <a:off x="-11555" y="-6462"/>
            <a:ext cx="9167111" cy="5133978"/>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defRPr sz="1400"/>
            </a:pPr>
            <a:endParaRPr/>
          </a:p>
          <a:p>
            <a:pPr>
              <a:defRPr sz="1400"/>
            </a:pPr>
            <a:endParaRPr/>
          </a:p>
          <a:p>
            <a:pPr>
              <a:defRPr sz="1400"/>
            </a:pPr>
            <a:endParaRPr/>
          </a:p>
          <a:p>
            <a:pPr>
              <a:defRPr sz="1400"/>
            </a:pPr>
            <a:endParaRPr/>
          </a:p>
          <a:p>
            <a:pPr>
              <a:defRPr sz="1900">
                <a:uFill>
                  <a:solidFill>
                    <a:srgbClr val="3C899E"/>
                  </a:solidFill>
                </a:uFill>
                <a:latin typeface="Impact"/>
                <a:ea typeface="Impact"/>
                <a:cs typeface="Impact"/>
                <a:sym typeface="Impact"/>
              </a:defRPr>
            </a:pPr>
            <a:r>
              <a:t>“The evidence from history and the study of thousands of diverse cultures around the world are testament to the overwhelming and coercive power of culture to mold who we are and what we believe” </a:t>
            </a:r>
            <a:r>
              <a:rPr sz="800">
                <a:latin typeface="Times New Roman"/>
                <a:ea typeface="Times New Roman"/>
                <a:cs typeface="Times New Roman"/>
                <a:sym typeface="Times New Roman"/>
              </a:rPr>
              <a:t>(Smedley &amp; Smedley, 2005, p. 17).</a:t>
            </a:r>
            <a:r>
              <a:rPr sz="1400">
                <a:latin typeface="+mj-lt"/>
                <a:ea typeface="+mj-ea"/>
                <a:cs typeface="+mj-cs"/>
                <a:sym typeface="Arial"/>
              </a:rPr>
              <a:t> </a:t>
            </a:r>
            <a:endParaRPr sz="1400"/>
          </a:p>
          <a:p>
            <a:pPr>
              <a:defRPr sz="1400">
                <a:uFill>
                  <a:solidFill>
                    <a:srgbClr val="3C899E"/>
                  </a:solidFill>
                </a:uFill>
              </a:defRPr>
            </a:pPr>
            <a:endParaRPr sz="1400"/>
          </a:p>
          <a:p>
            <a:pPr>
              <a:defRPr sz="1900">
                <a:uFill>
                  <a:solidFill>
                    <a:srgbClr val="3C899E"/>
                  </a:solidFill>
                </a:uFill>
                <a:latin typeface="Impact"/>
                <a:ea typeface="Impact"/>
                <a:cs typeface="Impact"/>
                <a:sym typeface="Impact"/>
              </a:defRPr>
            </a:pPr>
            <a:endParaRPr sz="1400"/>
          </a:p>
          <a:p>
            <a:pPr>
              <a:defRPr sz="1900">
                <a:uFill>
                  <a:solidFill>
                    <a:srgbClr val="3C899E"/>
                  </a:solidFill>
                </a:uFill>
                <a:latin typeface="Impact"/>
                <a:ea typeface="Impact"/>
                <a:cs typeface="Impact"/>
                <a:sym typeface="Impact"/>
              </a:defRPr>
            </a:pPr>
            <a:endParaRPr sz="1400"/>
          </a:p>
          <a:p>
            <a:pPr>
              <a:defRPr sz="1900">
                <a:uFill>
                  <a:solidFill>
                    <a:srgbClr val="3C899E"/>
                  </a:solidFill>
                </a:uFill>
                <a:latin typeface="Impact"/>
                <a:ea typeface="Impact"/>
                <a:cs typeface="Impact"/>
                <a:sym typeface="Impact"/>
              </a:defRPr>
            </a:pPr>
            <a:endParaRPr sz="1400"/>
          </a:p>
          <a:p>
            <a:pPr>
              <a:defRPr sz="1900">
                <a:uFill>
                  <a:solidFill>
                    <a:srgbClr val="3C899E"/>
                  </a:solidFill>
                </a:uFill>
                <a:latin typeface="Impact"/>
                <a:ea typeface="Impact"/>
                <a:cs typeface="Impact"/>
                <a:sym typeface="Impact"/>
              </a:defRPr>
            </a:pPr>
            <a:endParaRPr sz="1400"/>
          </a:p>
          <a:p>
            <a:pPr>
              <a:defRPr sz="1900">
                <a:uFill>
                  <a:solidFill>
                    <a:srgbClr val="3C899E"/>
                  </a:solidFill>
                </a:uFill>
                <a:latin typeface="Impact"/>
                <a:ea typeface="Impact"/>
                <a:cs typeface="Impact"/>
                <a:sym typeface="Impact"/>
              </a:defRPr>
            </a:pPr>
            <a:r>
              <a:t>“The belief that one can fully understand a culture is naïve, as even one’s own native culture is likely to be diverse and multifaceted”</a:t>
            </a:r>
            <a:r>
              <a:rPr sz="1400">
                <a:latin typeface="+mj-lt"/>
                <a:ea typeface="+mj-ea"/>
                <a:cs typeface="+mj-cs"/>
                <a:sym typeface="Arial"/>
              </a:rPr>
              <a:t> </a:t>
            </a:r>
            <a:r>
              <a:rPr sz="800">
                <a:latin typeface="Times New Roman"/>
                <a:ea typeface="Times New Roman"/>
                <a:cs typeface="Times New Roman"/>
                <a:sym typeface="Times New Roman"/>
              </a:rPr>
              <a:t>(Barber Rioja &amp; Rosenfeld, 2018, p. 2). </a:t>
            </a:r>
          </a:p>
        </p:txBody>
      </p:sp>
      <p:sp>
        <p:nvSpPr>
          <p:cNvPr id="772" name="Shape 772"/>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CAFF"/>
        </a:solidFill>
        <a:effectLst/>
      </p:bgPr>
    </p:bg>
    <p:spTree>
      <p:nvGrpSpPr>
        <p:cNvPr id="1" name=""/>
        <p:cNvGrpSpPr/>
        <p:nvPr/>
      </p:nvGrpSpPr>
      <p:grpSpPr>
        <a:xfrm>
          <a:off x="0" y="0"/>
          <a:ext cx="0" cy="0"/>
          <a:chOff x="0" y="0"/>
          <a:chExt cx="0" cy="0"/>
        </a:xfrm>
      </p:grpSpPr>
      <p:sp>
        <p:nvSpPr>
          <p:cNvPr id="774" name="Shape 774"/>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pic>
        <p:nvPicPr>
          <p:cNvPr id="775" name="image11.png"/>
          <p:cNvPicPr>
            <a:picLocks noChangeAspect="1"/>
          </p:cNvPicPr>
          <p:nvPr/>
        </p:nvPicPr>
        <p:blipFill>
          <a:blip r:embed="rId2">
            <a:extLst/>
          </a:blip>
          <a:stretch>
            <a:fillRect/>
          </a:stretch>
        </p:blipFill>
        <p:spPr>
          <a:xfrm>
            <a:off x="-41768" y="14591"/>
            <a:ext cx="4071828" cy="5223026"/>
          </a:xfrm>
          <a:prstGeom prst="rect">
            <a:avLst/>
          </a:prstGeom>
          <a:ln w="12700">
            <a:miter lim="400000"/>
          </a:ln>
        </p:spPr>
      </p:pic>
      <p:sp>
        <p:nvSpPr>
          <p:cNvPr id="776" name="Shape 776"/>
          <p:cNvSpPr/>
          <p:nvPr/>
        </p:nvSpPr>
        <p:spPr>
          <a:xfrm>
            <a:off x="4255287" y="1335137"/>
            <a:ext cx="4665188" cy="12725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defTabSz="457200">
              <a:defRPr sz="2600">
                <a:latin typeface="Impact"/>
                <a:ea typeface="Impact"/>
                <a:cs typeface="Impact"/>
                <a:sym typeface="Impact"/>
              </a:defRPr>
            </a:pPr>
            <a:r>
              <a:t>The ‘whole iceberg’ produces the </a:t>
            </a:r>
          </a:p>
          <a:p>
            <a:pPr defTabSz="457200">
              <a:defRPr sz="2600">
                <a:latin typeface="Impact"/>
                <a:ea typeface="Impact"/>
                <a:cs typeface="Impact"/>
                <a:sym typeface="Impact"/>
              </a:defRPr>
            </a:pPr>
            <a:r>
              <a:t>Individual’s cultural perspective</a:t>
            </a:r>
          </a:p>
        </p:txBody>
      </p:sp>
      <p:sp>
        <p:nvSpPr>
          <p:cNvPr id="777" name="Shape 777"/>
          <p:cNvSpPr/>
          <p:nvPr/>
        </p:nvSpPr>
        <p:spPr>
          <a:xfrm>
            <a:off x="4763287" y="4715605"/>
            <a:ext cx="1248925" cy="201423"/>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defTabSz="457200">
              <a:defRPr sz="800">
                <a:latin typeface="Times New Roman"/>
                <a:ea typeface="Times New Roman"/>
                <a:cs typeface="Times New Roman"/>
                <a:sym typeface="Times New Roman"/>
              </a:defRPr>
            </a:lvl1pPr>
          </a:lstStyle>
          <a:p>
            <a:r>
              <a:t>Earthly Mission Crew, 2022</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1" name="Group 781"/>
          <p:cNvGrpSpPr/>
          <p:nvPr/>
        </p:nvGrpSpPr>
        <p:grpSpPr>
          <a:xfrm>
            <a:off x="3238848" y="497325"/>
            <a:ext cx="4488305" cy="1635901"/>
            <a:chOff x="0" y="0"/>
            <a:chExt cx="4488303" cy="1635899"/>
          </a:xfrm>
        </p:grpSpPr>
        <p:sp>
          <p:nvSpPr>
            <p:cNvPr id="779" name="Shape 779"/>
            <p:cNvSpPr/>
            <p:nvPr/>
          </p:nvSpPr>
          <p:spPr>
            <a:xfrm>
              <a:off x="-1" y="0"/>
              <a:ext cx="4488305" cy="1635900"/>
            </a:xfrm>
            <a:prstGeom prst="rect">
              <a:avLst/>
            </a:prstGeom>
            <a:solidFill>
              <a:srgbClr val="FFFFFF"/>
            </a:solidFill>
            <a:ln w="12700" cap="flat">
              <a:noFill/>
              <a:miter lim="400000"/>
            </a:ln>
            <a:effectLst/>
          </p:spPr>
          <p:txBody>
            <a:bodyPr wrap="square" lIns="45718" tIns="45718" rIns="45718" bIns="45718" numCol="1" anchor="t">
              <a:noAutofit/>
            </a:bodyPr>
            <a:lstStyle/>
            <a:p>
              <a:endParaRPr/>
            </a:p>
          </p:txBody>
        </p:sp>
        <p:sp>
          <p:nvSpPr>
            <p:cNvPr id="780" name="Shape 780"/>
            <p:cNvSpPr/>
            <p:nvPr/>
          </p:nvSpPr>
          <p:spPr>
            <a:xfrm>
              <a:off x="-1" y="-1"/>
              <a:ext cx="4488305" cy="13466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t">
              <a:spAutoFit/>
            </a:bodyPr>
            <a:lstStyle/>
            <a:p>
              <a:pPr>
                <a:defRPr sz="1100"/>
              </a:pPr>
              <a:r>
                <a:t>		 	 	 		</a:t>
              </a:r>
            </a:p>
            <a:p>
              <a:pPr>
                <a:defRPr b="1" i="1"/>
              </a:pPr>
              <a:r>
                <a:t>   					</a:t>
              </a:r>
              <a:endParaRPr sz="1100"/>
            </a:p>
            <a:p>
              <a:pPr>
                <a:defRPr sz="1100"/>
              </a:pPr>
              <a:r>
                <a:t>				</a:t>
              </a:r>
            </a:p>
            <a:p>
              <a:pPr>
                <a:defRPr sz="1100"/>
              </a:pPr>
              <a:r>
                <a:t>			</a:t>
              </a:r>
            </a:p>
            <a:p>
              <a:pPr>
                <a:defRPr sz="1100"/>
              </a:pPr>
              <a:r>
                <a:t>		</a:t>
              </a:r>
            </a:p>
          </p:txBody>
        </p:sp>
      </p:grpSp>
      <p:grpSp>
        <p:nvGrpSpPr>
          <p:cNvPr id="785" name="Group 785"/>
          <p:cNvGrpSpPr/>
          <p:nvPr/>
        </p:nvGrpSpPr>
        <p:grpSpPr>
          <a:xfrm>
            <a:off x="4097435" y="599965"/>
            <a:ext cx="822903" cy="822904"/>
            <a:chOff x="0" y="0"/>
            <a:chExt cx="822902" cy="822902"/>
          </a:xfrm>
        </p:grpSpPr>
        <p:sp>
          <p:nvSpPr>
            <p:cNvPr id="782" name="Shape 782"/>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783" name="Shape 783"/>
            <p:cNvSpPr/>
            <p:nvPr/>
          </p:nvSpPr>
          <p:spPr>
            <a:xfrm>
              <a:off x="236773"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784" name="Shape 784"/>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786" name="Shape 786"/>
          <p:cNvSpPr/>
          <p:nvPr/>
        </p:nvSpPr>
        <p:spPr>
          <a:xfrm>
            <a:off x="4960399" y="2492099"/>
            <a:ext cx="1395003" cy="1537202"/>
          </a:xfrm>
          <a:prstGeom prst="line">
            <a:avLst/>
          </a:prstGeom>
          <a:ln>
            <a:solidFill>
              <a:srgbClr val="585858"/>
            </a:solidFill>
          </a:ln>
        </p:spPr>
        <p:txBody>
          <a:bodyPr lIns="45718" tIns="45718" rIns="45718" bIns="45718"/>
          <a:lstStyle/>
          <a:p>
            <a:endParaRPr/>
          </a:p>
        </p:txBody>
      </p:sp>
      <p:grpSp>
        <p:nvGrpSpPr>
          <p:cNvPr id="789" name="Group 789"/>
          <p:cNvGrpSpPr/>
          <p:nvPr/>
        </p:nvGrpSpPr>
        <p:grpSpPr>
          <a:xfrm>
            <a:off x="990824" y="3931925"/>
            <a:ext cx="1359002" cy="822902"/>
            <a:chOff x="0" y="0"/>
            <a:chExt cx="1359001" cy="822901"/>
          </a:xfrm>
        </p:grpSpPr>
        <p:sp>
          <p:nvSpPr>
            <p:cNvPr id="787" name="Shape 787"/>
            <p:cNvSpPr/>
            <p:nvPr/>
          </p:nvSpPr>
          <p:spPr>
            <a:xfrm>
              <a:off x="-1" y="-1"/>
              <a:ext cx="13590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788" name="Shape 788"/>
            <p:cNvSpPr/>
            <p:nvPr/>
          </p:nvSpPr>
          <p:spPr>
            <a:xfrm>
              <a:off x="-1" y="221332"/>
              <a:ext cx="1359003"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Mental Health</a:t>
              </a:r>
            </a:p>
          </p:txBody>
        </p:sp>
      </p:grpSp>
      <p:grpSp>
        <p:nvGrpSpPr>
          <p:cNvPr id="792" name="Group 792"/>
          <p:cNvGrpSpPr/>
          <p:nvPr/>
        </p:nvGrpSpPr>
        <p:grpSpPr>
          <a:xfrm>
            <a:off x="6355399" y="4029300"/>
            <a:ext cx="1495204" cy="822902"/>
            <a:chOff x="-1" y="0"/>
            <a:chExt cx="1495203" cy="822901"/>
          </a:xfrm>
        </p:grpSpPr>
        <p:sp>
          <p:nvSpPr>
            <p:cNvPr id="790" name="Shape 790"/>
            <p:cNvSpPr/>
            <p:nvPr/>
          </p:nvSpPr>
          <p:spPr>
            <a:xfrm>
              <a:off x="-2" y="-1"/>
              <a:ext cx="1495204"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791" name="Shape 791"/>
            <p:cNvSpPr/>
            <p:nvPr/>
          </p:nvSpPr>
          <p:spPr>
            <a:xfrm>
              <a:off x="-2" y="221332"/>
              <a:ext cx="1495204"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Communication</a:t>
              </a:r>
            </a:p>
          </p:txBody>
        </p:sp>
      </p:grpSp>
      <p:sp>
        <p:nvSpPr>
          <p:cNvPr id="793" name="Shape 793"/>
          <p:cNvSpPr/>
          <p:nvPr/>
        </p:nvSpPr>
        <p:spPr>
          <a:xfrm>
            <a:off x="5117863" y="1108131"/>
            <a:ext cx="2383955" cy="1627972"/>
          </a:xfrm>
          <a:prstGeom prst="line">
            <a:avLst/>
          </a:prstGeom>
          <a:ln>
            <a:solidFill>
              <a:srgbClr val="585858"/>
            </a:solidFill>
          </a:ln>
        </p:spPr>
        <p:txBody>
          <a:bodyPr lIns="45718" tIns="45718" rIns="45718" bIns="45718"/>
          <a:lstStyle/>
          <a:p>
            <a:endParaRPr/>
          </a:p>
        </p:txBody>
      </p:sp>
      <p:grpSp>
        <p:nvGrpSpPr>
          <p:cNvPr id="796" name="Group 796"/>
          <p:cNvGrpSpPr/>
          <p:nvPr/>
        </p:nvGrpSpPr>
        <p:grpSpPr>
          <a:xfrm>
            <a:off x="7295825" y="2749673"/>
            <a:ext cx="1570202" cy="822903"/>
            <a:chOff x="0" y="0"/>
            <a:chExt cx="1570201" cy="822901"/>
          </a:xfrm>
        </p:grpSpPr>
        <p:sp>
          <p:nvSpPr>
            <p:cNvPr id="794" name="Shape 794"/>
            <p:cNvSpPr/>
            <p:nvPr/>
          </p:nvSpPr>
          <p:spPr>
            <a:xfrm>
              <a:off x="-1" y="-1"/>
              <a:ext cx="1570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795" name="Shape 795"/>
            <p:cNvSpPr/>
            <p:nvPr/>
          </p:nvSpPr>
          <p:spPr>
            <a:xfrm>
              <a:off x="-1" y="18132"/>
              <a:ext cx="1570203" cy="7866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Needing Investigation Process Info</a:t>
              </a:r>
            </a:p>
          </p:txBody>
        </p:sp>
      </p:grpSp>
      <p:sp>
        <p:nvSpPr>
          <p:cNvPr id="797" name="Shape 797"/>
          <p:cNvSpPr/>
          <p:nvPr/>
        </p:nvSpPr>
        <p:spPr>
          <a:xfrm>
            <a:off x="4357335" y="1641385"/>
            <a:ext cx="268465" cy="2087942"/>
          </a:xfrm>
          <a:prstGeom prst="line">
            <a:avLst/>
          </a:prstGeom>
          <a:ln>
            <a:solidFill>
              <a:srgbClr val="585858"/>
            </a:solidFill>
          </a:ln>
        </p:spPr>
        <p:txBody>
          <a:bodyPr lIns="45718" tIns="45718" rIns="45718" bIns="45718"/>
          <a:lstStyle/>
          <a:p>
            <a:endParaRPr/>
          </a:p>
        </p:txBody>
      </p:sp>
      <p:sp>
        <p:nvSpPr>
          <p:cNvPr id="798" name="Shape 798"/>
          <p:cNvSpPr/>
          <p:nvPr/>
        </p:nvSpPr>
        <p:spPr>
          <a:xfrm flipH="1">
            <a:off x="2325748" y="1544824"/>
            <a:ext cx="1746127" cy="1022830"/>
          </a:xfrm>
          <a:prstGeom prst="line">
            <a:avLst/>
          </a:prstGeom>
          <a:ln>
            <a:solidFill>
              <a:srgbClr val="585858"/>
            </a:solidFill>
          </a:ln>
        </p:spPr>
        <p:txBody>
          <a:bodyPr lIns="45718" tIns="45718" rIns="45718" bIns="45718"/>
          <a:lstStyle/>
          <a:p>
            <a:endParaRPr/>
          </a:p>
        </p:txBody>
      </p:sp>
      <p:grpSp>
        <p:nvGrpSpPr>
          <p:cNvPr id="801" name="Group 801"/>
          <p:cNvGrpSpPr/>
          <p:nvPr/>
        </p:nvGrpSpPr>
        <p:grpSpPr>
          <a:xfrm>
            <a:off x="1170522" y="2431848"/>
            <a:ext cx="1179304" cy="828305"/>
            <a:chOff x="-1" y="-1"/>
            <a:chExt cx="1179303" cy="828303"/>
          </a:xfrm>
        </p:grpSpPr>
        <p:sp>
          <p:nvSpPr>
            <p:cNvPr id="799" name="Shape 799"/>
            <p:cNvSpPr/>
            <p:nvPr/>
          </p:nvSpPr>
          <p:spPr>
            <a:xfrm>
              <a:off x="-2" y="-2"/>
              <a:ext cx="1179304"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800" name="Shape 800"/>
            <p:cNvSpPr/>
            <p:nvPr/>
          </p:nvSpPr>
          <p:spPr>
            <a:xfrm>
              <a:off x="-2" y="20832"/>
              <a:ext cx="1179304" cy="786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Interviewer relationship needs</a:t>
              </a:r>
            </a:p>
          </p:txBody>
        </p:sp>
      </p:grpSp>
      <p:sp>
        <p:nvSpPr>
          <p:cNvPr id="802" name="Shape 802"/>
          <p:cNvSpPr/>
          <p:nvPr/>
        </p:nvSpPr>
        <p:spPr>
          <a:xfrm flipH="1">
            <a:off x="3255050" y="1733854"/>
            <a:ext cx="993711" cy="2513597"/>
          </a:xfrm>
          <a:prstGeom prst="line">
            <a:avLst/>
          </a:prstGeom>
          <a:ln>
            <a:solidFill>
              <a:srgbClr val="585858"/>
            </a:solidFill>
          </a:ln>
        </p:spPr>
        <p:txBody>
          <a:bodyPr lIns="45718" tIns="45718" rIns="45718" bIns="45718"/>
          <a:lstStyle/>
          <a:p>
            <a:endParaRPr/>
          </a:p>
        </p:txBody>
      </p:sp>
      <p:grpSp>
        <p:nvGrpSpPr>
          <p:cNvPr id="805" name="Group 805"/>
          <p:cNvGrpSpPr/>
          <p:nvPr/>
        </p:nvGrpSpPr>
        <p:grpSpPr>
          <a:xfrm>
            <a:off x="2399800" y="4312974"/>
            <a:ext cx="1570202" cy="764704"/>
            <a:chOff x="0" y="-1"/>
            <a:chExt cx="1570201" cy="764703"/>
          </a:xfrm>
        </p:grpSpPr>
        <p:sp>
          <p:nvSpPr>
            <p:cNvPr id="803" name="Shape 803"/>
            <p:cNvSpPr/>
            <p:nvPr/>
          </p:nvSpPr>
          <p:spPr>
            <a:xfrm>
              <a:off x="-1" y="-2"/>
              <a:ext cx="1570203" cy="764705"/>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804" name="Shape 804"/>
            <p:cNvSpPr/>
            <p:nvPr/>
          </p:nvSpPr>
          <p:spPr>
            <a:xfrm>
              <a:off x="-1" y="192233"/>
              <a:ext cx="1570203" cy="3802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Physical Abilities</a:t>
              </a:r>
            </a:p>
          </p:txBody>
        </p:sp>
      </p:grpSp>
      <p:sp>
        <p:nvSpPr>
          <p:cNvPr id="806" name="Shape 806"/>
          <p:cNvSpPr/>
          <p:nvPr/>
        </p:nvSpPr>
        <p:spPr>
          <a:xfrm>
            <a:off x="4531869" y="1640779"/>
            <a:ext cx="1029933" cy="2476172"/>
          </a:xfrm>
          <a:prstGeom prst="line">
            <a:avLst/>
          </a:prstGeom>
          <a:ln>
            <a:solidFill>
              <a:srgbClr val="585858"/>
            </a:solidFill>
          </a:ln>
        </p:spPr>
        <p:txBody>
          <a:bodyPr lIns="45718" tIns="45718" rIns="45718" bIns="45718"/>
          <a:lstStyle/>
          <a:p>
            <a:endParaRPr/>
          </a:p>
        </p:txBody>
      </p:sp>
      <p:grpSp>
        <p:nvGrpSpPr>
          <p:cNvPr id="809" name="Group 809"/>
          <p:cNvGrpSpPr/>
          <p:nvPr/>
        </p:nvGrpSpPr>
        <p:grpSpPr>
          <a:xfrm>
            <a:off x="5010447" y="4099200"/>
            <a:ext cx="1179304" cy="590102"/>
            <a:chOff x="-1" y="0"/>
            <a:chExt cx="1179303" cy="590100"/>
          </a:xfrm>
        </p:grpSpPr>
        <p:sp>
          <p:nvSpPr>
            <p:cNvPr id="807" name="Shape 807"/>
            <p:cNvSpPr/>
            <p:nvPr/>
          </p:nvSpPr>
          <p:spPr>
            <a:xfrm>
              <a:off x="-2" y="0"/>
              <a:ext cx="1179304" cy="5901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808" name="Shape 808"/>
            <p:cNvSpPr/>
            <p:nvPr/>
          </p:nvSpPr>
          <p:spPr>
            <a:xfrm>
              <a:off x="-2" y="3333"/>
              <a:ext cx="1179304" cy="5834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Family Dynamics</a:t>
              </a:r>
            </a:p>
          </p:txBody>
        </p:sp>
      </p:grpSp>
      <p:sp>
        <p:nvSpPr>
          <p:cNvPr id="810" name="Shape 810"/>
          <p:cNvSpPr/>
          <p:nvPr/>
        </p:nvSpPr>
        <p:spPr>
          <a:xfrm>
            <a:off x="4960773" y="1468425"/>
            <a:ext cx="1225054" cy="1572249"/>
          </a:xfrm>
          <a:prstGeom prst="line">
            <a:avLst/>
          </a:prstGeom>
          <a:ln>
            <a:solidFill>
              <a:srgbClr val="585858"/>
            </a:solidFill>
          </a:ln>
        </p:spPr>
        <p:txBody>
          <a:bodyPr lIns="45718" tIns="45718" rIns="45718" bIns="45718"/>
          <a:lstStyle/>
          <a:p>
            <a:endParaRPr/>
          </a:p>
        </p:txBody>
      </p:sp>
      <p:grpSp>
        <p:nvGrpSpPr>
          <p:cNvPr id="813" name="Group 813"/>
          <p:cNvGrpSpPr/>
          <p:nvPr/>
        </p:nvGrpSpPr>
        <p:grpSpPr>
          <a:xfrm>
            <a:off x="6003448" y="2922548"/>
            <a:ext cx="793204" cy="822902"/>
            <a:chOff x="0" y="0"/>
            <a:chExt cx="793202" cy="822901"/>
          </a:xfrm>
        </p:grpSpPr>
        <p:sp>
          <p:nvSpPr>
            <p:cNvPr id="811" name="Shape 811"/>
            <p:cNvSpPr/>
            <p:nvPr/>
          </p:nvSpPr>
          <p:spPr>
            <a:xfrm>
              <a:off x="-1" y="-1"/>
              <a:ext cx="793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812" name="Shape 812"/>
            <p:cNvSpPr/>
            <p:nvPr/>
          </p:nvSpPr>
          <p:spPr>
            <a:xfrm>
              <a:off x="-1" y="119732"/>
              <a:ext cx="793203" cy="5834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Enviro needs</a:t>
              </a:r>
            </a:p>
          </p:txBody>
        </p:sp>
      </p:grpSp>
      <p:sp>
        <p:nvSpPr>
          <p:cNvPr id="814" name="Shape 814"/>
          <p:cNvSpPr/>
          <p:nvPr/>
        </p:nvSpPr>
        <p:spPr>
          <a:xfrm flipH="1">
            <a:off x="897012" y="1219910"/>
            <a:ext cx="3124176" cy="513023"/>
          </a:xfrm>
          <a:prstGeom prst="line">
            <a:avLst/>
          </a:prstGeom>
          <a:ln>
            <a:solidFill>
              <a:srgbClr val="585858"/>
            </a:solidFill>
          </a:ln>
        </p:spPr>
        <p:txBody>
          <a:bodyPr lIns="45718" tIns="45718" rIns="45718" bIns="45718"/>
          <a:lstStyle/>
          <a:p>
            <a:endParaRPr/>
          </a:p>
        </p:txBody>
      </p:sp>
      <p:grpSp>
        <p:nvGrpSpPr>
          <p:cNvPr id="817" name="Group 817"/>
          <p:cNvGrpSpPr/>
          <p:nvPr/>
        </p:nvGrpSpPr>
        <p:grpSpPr>
          <a:xfrm>
            <a:off x="83249" y="1622198"/>
            <a:ext cx="1570202" cy="828305"/>
            <a:chOff x="0" y="-1"/>
            <a:chExt cx="1570201" cy="828303"/>
          </a:xfrm>
        </p:grpSpPr>
        <p:sp>
          <p:nvSpPr>
            <p:cNvPr id="815" name="Shape 815"/>
            <p:cNvSpPr/>
            <p:nvPr/>
          </p:nvSpPr>
          <p:spPr>
            <a:xfrm>
              <a:off x="-1" y="-2"/>
              <a:ext cx="1570202"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816" name="Shape 816"/>
            <p:cNvSpPr/>
            <p:nvPr/>
          </p:nvSpPr>
          <p:spPr>
            <a:xfrm>
              <a:off x="-1" y="20832"/>
              <a:ext cx="1570202" cy="786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r>
                <a:t>Unique personality/</a:t>
              </a:r>
            </a:p>
            <a:p>
              <a:r>
                <a:t>characteristics</a:t>
              </a:r>
            </a:p>
          </p:txBody>
        </p:sp>
      </p:grpSp>
      <p:grpSp>
        <p:nvGrpSpPr>
          <p:cNvPr id="820" name="Group 820"/>
          <p:cNvGrpSpPr/>
          <p:nvPr/>
        </p:nvGrpSpPr>
        <p:grpSpPr>
          <a:xfrm>
            <a:off x="1653449" y="1220698"/>
            <a:ext cx="654605" cy="327306"/>
            <a:chOff x="0" y="-1"/>
            <a:chExt cx="654603" cy="327304"/>
          </a:xfrm>
        </p:grpSpPr>
        <p:sp>
          <p:nvSpPr>
            <p:cNvPr id="818" name="Shape 818"/>
            <p:cNvSpPr/>
            <p:nvPr/>
          </p:nvSpPr>
          <p:spPr>
            <a:xfrm>
              <a:off x="-1" y="-2"/>
              <a:ext cx="654604" cy="327305"/>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defRPr sz="600"/>
              </a:pPr>
              <a:endParaRPr/>
            </a:p>
          </p:txBody>
        </p:sp>
        <p:sp>
          <p:nvSpPr>
            <p:cNvPr id="819" name="Shape 819"/>
            <p:cNvSpPr/>
            <p:nvPr/>
          </p:nvSpPr>
          <p:spPr>
            <a:xfrm>
              <a:off x="95864" y="35371"/>
              <a:ext cx="46287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Fears?</a:t>
              </a:r>
            </a:p>
          </p:txBody>
        </p:sp>
      </p:grpSp>
      <p:sp>
        <p:nvSpPr>
          <p:cNvPr id="821" name="Shape 821"/>
          <p:cNvSpPr/>
          <p:nvPr/>
        </p:nvSpPr>
        <p:spPr>
          <a:xfrm flipV="1">
            <a:off x="1264214" y="1500066"/>
            <a:ext cx="485102" cy="122102"/>
          </a:xfrm>
          <a:prstGeom prst="line">
            <a:avLst/>
          </a:prstGeom>
          <a:ln>
            <a:solidFill>
              <a:srgbClr val="585858"/>
            </a:solidFill>
          </a:ln>
        </p:spPr>
        <p:txBody>
          <a:bodyPr lIns="45718" tIns="45718" rIns="45718" bIns="45718"/>
          <a:lstStyle/>
          <a:p>
            <a:endParaRPr/>
          </a:p>
        </p:txBody>
      </p:sp>
      <p:grpSp>
        <p:nvGrpSpPr>
          <p:cNvPr id="824" name="Group 824"/>
          <p:cNvGrpSpPr/>
          <p:nvPr/>
        </p:nvGrpSpPr>
        <p:grpSpPr>
          <a:xfrm>
            <a:off x="-1" y="3067972"/>
            <a:ext cx="512104" cy="393905"/>
            <a:chOff x="0" y="0"/>
            <a:chExt cx="512102" cy="393904"/>
          </a:xfrm>
        </p:grpSpPr>
        <p:sp>
          <p:nvSpPr>
            <p:cNvPr id="822" name="Shape 822"/>
            <p:cNvSpPr/>
            <p:nvPr/>
          </p:nvSpPr>
          <p:spPr>
            <a:xfrm>
              <a:off x="-1" y="-1"/>
              <a:ext cx="512104"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23" name="Shape 823"/>
            <p:cNvSpPr/>
            <p:nvPr/>
          </p:nvSpPr>
          <p:spPr>
            <a:xfrm>
              <a:off x="74995" y="62529"/>
              <a:ext cx="362111"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age</a:t>
              </a:r>
            </a:p>
          </p:txBody>
        </p:sp>
      </p:grpSp>
      <p:sp>
        <p:nvSpPr>
          <p:cNvPr id="825" name="Shape 825"/>
          <p:cNvSpPr/>
          <p:nvPr/>
        </p:nvSpPr>
        <p:spPr>
          <a:xfrm flipH="1">
            <a:off x="437105" y="2497159"/>
            <a:ext cx="86401" cy="628501"/>
          </a:xfrm>
          <a:prstGeom prst="line">
            <a:avLst/>
          </a:prstGeom>
          <a:ln>
            <a:solidFill>
              <a:srgbClr val="585858"/>
            </a:solidFill>
          </a:ln>
        </p:spPr>
        <p:txBody>
          <a:bodyPr lIns="45718" tIns="45718" rIns="45718" bIns="45718"/>
          <a:lstStyle/>
          <a:p>
            <a:endParaRPr/>
          </a:p>
        </p:txBody>
      </p:sp>
      <p:grpSp>
        <p:nvGrpSpPr>
          <p:cNvPr id="828" name="Group 828"/>
          <p:cNvGrpSpPr/>
          <p:nvPr/>
        </p:nvGrpSpPr>
        <p:grpSpPr>
          <a:xfrm>
            <a:off x="4348" y="4229525"/>
            <a:ext cx="740105" cy="460503"/>
            <a:chOff x="0" y="0"/>
            <a:chExt cx="740104" cy="460502"/>
          </a:xfrm>
        </p:grpSpPr>
        <p:sp>
          <p:nvSpPr>
            <p:cNvPr id="826" name="Shape 826"/>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27" name="Shape 827"/>
            <p:cNvSpPr/>
            <p:nvPr/>
          </p:nvSpPr>
          <p:spPr>
            <a:xfrm>
              <a:off x="108384" y="51379"/>
              <a:ext cx="523333"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Guilt &amp; Shame</a:t>
              </a:r>
            </a:p>
          </p:txBody>
        </p:sp>
      </p:grpSp>
      <p:sp>
        <p:nvSpPr>
          <p:cNvPr id="829" name="Shape 829"/>
          <p:cNvSpPr/>
          <p:nvPr/>
        </p:nvSpPr>
        <p:spPr>
          <a:xfrm flipV="1">
            <a:off x="745393" y="4404835"/>
            <a:ext cx="240670" cy="21619"/>
          </a:xfrm>
          <a:prstGeom prst="line">
            <a:avLst/>
          </a:prstGeom>
          <a:ln>
            <a:solidFill>
              <a:srgbClr val="585858"/>
            </a:solidFill>
          </a:ln>
        </p:spPr>
        <p:txBody>
          <a:bodyPr lIns="45718" tIns="45718" rIns="45718" bIns="45718"/>
          <a:lstStyle/>
          <a:p>
            <a:endParaRPr/>
          </a:p>
        </p:txBody>
      </p:sp>
      <p:grpSp>
        <p:nvGrpSpPr>
          <p:cNvPr id="832" name="Group 832"/>
          <p:cNvGrpSpPr/>
          <p:nvPr/>
        </p:nvGrpSpPr>
        <p:grpSpPr>
          <a:xfrm>
            <a:off x="2546398" y="2581149"/>
            <a:ext cx="913505" cy="409505"/>
            <a:chOff x="0" y="-1"/>
            <a:chExt cx="913504" cy="409504"/>
          </a:xfrm>
        </p:grpSpPr>
        <p:sp>
          <p:nvSpPr>
            <p:cNvPr id="830" name="Shape 830"/>
            <p:cNvSpPr/>
            <p:nvPr/>
          </p:nvSpPr>
          <p:spPr>
            <a:xfrm>
              <a:off x="-1" y="-2"/>
              <a:ext cx="913505" cy="40950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31" name="Shape 831"/>
            <p:cNvSpPr/>
            <p:nvPr/>
          </p:nvSpPr>
          <p:spPr>
            <a:xfrm>
              <a:off x="133778" y="25879"/>
              <a:ext cx="645944"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Difficulties  with trust?</a:t>
              </a:r>
            </a:p>
          </p:txBody>
        </p:sp>
      </p:grpSp>
      <p:sp>
        <p:nvSpPr>
          <p:cNvPr id="833" name="Shape 833"/>
          <p:cNvSpPr/>
          <p:nvPr/>
        </p:nvSpPr>
        <p:spPr>
          <a:xfrm>
            <a:off x="2371799" y="2766098"/>
            <a:ext cx="174602" cy="19802"/>
          </a:xfrm>
          <a:prstGeom prst="line">
            <a:avLst/>
          </a:prstGeom>
          <a:ln>
            <a:solidFill>
              <a:srgbClr val="585858"/>
            </a:solidFill>
          </a:ln>
        </p:spPr>
        <p:txBody>
          <a:bodyPr lIns="45718" tIns="45718" rIns="45718" bIns="45718"/>
          <a:lstStyle/>
          <a:p>
            <a:endParaRPr/>
          </a:p>
        </p:txBody>
      </p:sp>
      <p:grpSp>
        <p:nvGrpSpPr>
          <p:cNvPr id="836" name="Group 836"/>
          <p:cNvGrpSpPr/>
          <p:nvPr/>
        </p:nvGrpSpPr>
        <p:grpSpPr>
          <a:xfrm>
            <a:off x="7445825" y="1038689"/>
            <a:ext cx="1079703" cy="522426"/>
            <a:chOff x="0" y="0"/>
            <a:chExt cx="1079702" cy="522424"/>
          </a:xfrm>
        </p:grpSpPr>
        <p:sp>
          <p:nvSpPr>
            <p:cNvPr id="834" name="Shape 834"/>
            <p:cNvSpPr/>
            <p:nvPr/>
          </p:nvSpPr>
          <p:spPr>
            <a:xfrm>
              <a:off x="0" y="64263"/>
              <a:ext cx="1079703" cy="3939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835" name="Shape 835"/>
            <p:cNvSpPr/>
            <p:nvPr/>
          </p:nvSpPr>
          <p:spPr>
            <a:xfrm>
              <a:off x="158117" y="-1"/>
              <a:ext cx="763467" cy="5224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Are they empowered? </a:t>
              </a:r>
            </a:p>
          </p:txBody>
        </p:sp>
      </p:grpSp>
      <p:sp>
        <p:nvSpPr>
          <p:cNvPr id="837" name="Shape 837"/>
          <p:cNvSpPr/>
          <p:nvPr/>
        </p:nvSpPr>
        <p:spPr>
          <a:xfrm flipH="1">
            <a:off x="8447250" y="2203299"/>
            <a:ext cx="150602" cy="561302"/>
          </a:xfrm>
          <a:prstGeom prst="line">
            <a:avLst/>
          </a:prstGeom>
          <a:ln>
            <a:solidFill>
              <a:srgbClr val="585858"/>
            </a:solidFill>
          </a:ln>
        </p:spPr>
        <p:txBody>
          <a:bodyPr lIns="45718" tIns="45718" rIns="45718" bIns="45718"/>
          <a:lstStyle/>
          <a:p>
            <a:endParaRPr/>
          </a:p>
        </p:txBody>
      </p:sp>
      <p:grpSp>
        <p:nvGrpSpPr>
          <p:cNvPr id="840" name="Group 840"/>
          <p:cNvGrpSpPr/>
          <p:nvPr/>
        </p:nvGrpSpPr>
        <p:grpSpPr>
          <a:xfrm>
            <a:off x="5599934" y="2023199"/>
            <a:ext cx="793203" cy="715047"/>
            <a:chOff x="0" y="0"/>
            <a:chExt cx="793202" cy="715046"/>
          </a:xfrm>
        </p:grpSpPr>
        <p:sp>
          <p:nvSpPr>
            <p:cNvPr id="838" name="Shape 838"/>
            <p:cNvSpPr/>
            <p:nvPr/>
          </p:nvSpPr>
          <p:spPr>
            <a:xfrm>
              <a:off x="0" y="0"/>
              <a:ext cx="793203" cy="715047"/>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39" name="Shape 839"/>
            <p:cNvSpPr/>
            <p:nvPr/>
          </p:nvSpPr>
          <p:spPr>
            <a:xfrm>
              <a:off x="116161" y="134203"/>
              <a:ext cx="560879"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Teen friendly space?</a:t>
              </a:r>
            </a:p>
          </p:txBody>
        </p:sp>
      </p:grpSp>
      <p:sp>
        <p:nvSpPr>
          <p:cNvPr id="841" name="Shape 841"/>
          <p:cNvSpPr/>
          <p:nvPr/>
        </p:nvSpPr>
        <p:spPr>
          <a:xfrm>
            <a:off x="6156755" y="2759233"/>
            <a:ext cx="67116" cy="158555"/>
          </a:xfrm>
          <a:prstGeom prst="line">
            <a:avLst/>
          </a:prstGeom>
          <a:ln>
            <a:solidFill>
              <a:srgbClr val="585858"/>
            </a:solidFill>
          </a:ln>
        </p:spPr>
        <p:txBody>
          <a:bodyPr lIns="45718" tIns="45718" rIns="45718" bIns="45718"/>
          <a:lstStyle/>
          <a:p>
            <a:endParaRPr/>
          </a:p>
        </p:txBody>
      </p:sp>
      <p:grpSp>
        <p:nvGrpSpPr>
          <p:cNvPr id="844" name="Group 844"/>
          <p:cNvGrpSpPr/>
          <p:nvPr/>
        </p:nvGrpSpPr>
        <p:grpSpPr>
          <a:xfrm>
            <a:off x="4016800" y="3045204"/>
            <a:ext cx="948903" cy="446640"/>
            <a:chOff x="0" y="0"/>
            <a:chExt cx="948902" cy="446639"/>
          </a:xfrm>
        </p:grpSpPr>
        <p:sp>
          <p:nvSpPr>
            <p:cNvPr id="842" name="Shape 842"/>
            <p:cNvSpPr/>
            <p:nvPr/>
          </p:nvSpPr>
          <p:spPr>
            <a:xfrm>
              <a:off x="-1" y="5007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43" name="Shape 843"/>
            <p:cNvSpPr/>
            <p:nvPr/>
          </p:nvSpPr>
          <p:spPr>
            <a:xfrm>
              <a:off x="138963" y="-1"/>
              <a:ext cx="670976" cy="446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Cultural Differences?</a:t>
              </a:r>
            </a:p>
          </p:txBody>
        </p:sp>
      </p:grpSp>
      <p:sp>
        <p:nvSpPr>
          <p:cNvPr id="845" name="Shape 845"/>
          <p:cNvSpPr/>
          <p:nvPr/>
        </p:nvSpPr>
        <p:spPr>
          <a:xfrm flipH="1">
            <a:off x="4355188" y="3460300"/>
            <a:ext cx="270002" cy="250501"/>
          </a:xfrm>
          <a:prstGeom prst="line">
            <a:avLst/>
          </a:prstGeom>
          <a:ln>
            <a:solidFill>
              <a:srgbClr val="585858"/>
            </a:solidFill>
          </a:ln>
        </p:spPr>
        <p:txBody>
          <a:bodyPr lIns="45718" tIns="45718" rIns="45718" bIns="45718"/>
          <a:lstStyle/>
          <a:p>
            <a:endParaRPr/>
          </a:p>
        </p:txBody>
      </p:sp>
      <p:grpSp>
        <p:nvGrpSpPr>
          <p:cNvPr id="848" name="Group 848"/>
          <p:cNvGrpSpPr/>
          <p:nvPr/>
        </p:nvGrpSpPr>
        <p:grpSpPr>
          <a:xfrm>
            <a:off x="7486945" y="3722537"/>
            <a:ext cx="654605" cy="460503"/>
            <a:chOff x="0" y="0"/>
            <a:chExt cx="654603" cy="460502"/>
          </a:xfrm>
        </p:grpSpPr>
        <p:sp>
          <p:nvSpPr>
            <p:cNvPr id="846" name="Shape 846"/>
            <p:cNvSpPr/>
            <p:nvPr/>
          </p:nvSpPr>
          <p:spPr>
            <a:xfrm>
              <a:off x="-1" y="-1"/>
              <a:ext cx="654604"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847" name="Shape 847"/>
            <p:cNvSpPr/>
            <p:nvPr/>
          </p:nvSpPr>
          <p:spPr>
            <a:xfrm>
              <a:off x="95864" y="26186"/>
              <a:ext cx="462873" cy="408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Sign lang?</a:t>
              </a:r>
            </a:p>
          </p:txBody>
        </p:sp>
      </p:grpSp>
      <p:sp>
        <p:nvSpPr>
          <p:cNvPr id="849" name="Shape 849"/>
          <p:cNvSpPr/>
          <p:nvPr/>
        </p:nvSpPr>
        <p:spPr>
          <a:xfrm flipV="1">
            <a:off x="7102999" y="3952787"/>
            <a:ext cx="711248" cy="487964"/>
          </a:xfrm>
          <a:prstGeom prst="line">
            <a:avLst/>
          </a:prstGeom>
          <a:ln>
            <a:solidFill>
              <a:srgbClr val="585858"/>
            </a:solidFill>
          </a:ln>
        </p:spPr>
        <p:txBody>
          <a:bodyPr lIns="45718" tIns="45718" rIns="45718" bIns="45718"/>
          <a:lstStyle/>
          <a:p>
            <a:endParaRPr/>
          </a:p>
        </p:txBody>
      </p:sp>
      <p:grpSp>
        <p:nvGrpSpPr>
          <p:cNvPr id="852" name="Group 852"/>
          <p:cNvGrpSpPr/>
          <p:nvPr/>
        </p:nvGrpSpPr>
        <p:grpSpPr>
          <a:xfrm>
            <a:off x="2784024" y="3572573"/>
            <a:ext cx="740105" cy="393905"/>
            <a:chOff x="0" y="0"/>
            <a:chExt cx="740104" cy="393904"/>
          </a:xfrm>
        </p:grpSpPr>
        <p:sp>
          <p:nvSpPr>
            <p:cNvPr id="850" name="Shape 850"/>
            <p:cNvSpPr/>
            <p:nvPr/>
          </p:nvSpPr>
          <p:spPr>
            <a:xfrm>
              <a:off x="-1" y="-1"/>
              <a:ext cx="7401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851" name="Shape 851"/>
            <p:cNvSpPr/>
            <p:nvPr/>
          </p:nvSpPr>
          <p:spPr>
            <a:xfrm>
              <a:off x="108384" y="30571"/>
              <a:ext cx="523333" cy="3327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Cognitive Ability?</a:t>
              </a:r>
            </a:p>
          </p:txBody>
        </p:sp>
      </p:grpSp>
      <p:sp>
        <p:nvSpPr>
          <p:cNvPr id="853" name="Shape 853"/>
          <p:cNvSpPr/>
          <p:nvPr/>
        </p:nvSpPr>
        <p:spPr>
          <a:xfrm>
            <a:off x="3160796" y="3971399"/>
            <a:ext cx="11216" cy="336815"/>
          </a:xfrm>
          <a:prstGeom prst="line">
            <a:avLst/>
          </a:prstGeom>
          <a:ln>
            <a:solidFill>
              <a:srgbClr val="585858"/>
            </a:solidFill>
          </a:ln>
        </p:spPr>
        <p:txBody>
          <a:bodyPr lIns="45718" tIns="45718" rIns="45718" bIns="45718"/>
          <a:lstStyle/>
          <a:p>
            <a:endParaRPr/>
          </a:p>
        </p:txBody>
      </p:sp>
      <p:grpSp>
        <p:nvGrpSpPr>
          <p:cNvPr id="856" name="Group 856"/>
          <p:cNvGrpSpPr/>
          <p:nvPr/>
        </p:nvGrpSpPr>
        <p:grpSpPr>
          <a:xfrm>
            <a:off x="4965050" y="4753577"/>
            <a:ext cx="948903" cy="357740"/>
            <a:chOff x="0" y="-1"/>
            <a:chExt cx="948902" cy="357739"/>
          </a:xfrm>
        </p:grpSpPr>
        <p:sp>
          <p:nvSpPr>
            <p:cNvPr id="854" name="Shape 854"/>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55" name="Shape 855"/>
            <p:cNvSpPr/>
            <p:nvPr/>
          </p:nvSpPr>
          <p:spPr>
            <a:xfrm>
              <a:off x="138963" y="-2"/>
              <a:ext cx="67097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Family Offender?</a:t>
              </a:r>
            </a:p>
          </p:txBody>
        </p:sp>
      </p:grpSp>
      <p:grpSp>
        <p:nvGrpSpPr>
          <p:cNvPr id="859" name="Group 859"/>
          <p:cNvGrpSpPr/>
          <p:nvPr/>
        </p:nvGrpSpPr>
        <p:grpSpPr>
          <a:xfrm>
            <a:off x="3928749" y="4739875"/>
            <a:ext cx="817505" cy="346503"/>
            <a:chOff x="-1" y="0"/>
            <a:chExt cx="817503" cy="346501"/>
          </a:xfrm>
        </p:grpSpPr>
        <p:sp>
          <p:nvSpPr>
            <p:cNvPr id="857" name="Shape 857"/>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858" name="Shape 858"/>
            <p:cNvSpPr/>
            <p:nvPr/>
          </p:nvSpPr>
          <p:spPr>
            <a:xfrm>
              <a:off x="119719" y="44971"/>
              <a:ext cx="57806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Religion?</a:t>
              </a:r>
            </a:p>
          </p:txBody>
        </p:sp>
      </p:grpSp>
      <p:sp>
        <p:nvSpPr>
          <p:cNvPr id="860" name="Shape 860"/>
          <p:cNvSpPr/>
          <p:nvPr/>
        </p:nvSpPr>
        <p:spPr>
          <a:xfrm flipH="1">
            <a:off x="4337498" y="4525674"/>
            <a:ext cx="8102" cy="214202"/>
          </a:xfrm>
          <a:prstGeom prst="line">
            <a:avLst/>
          </a:prstGeom>
          <a:ln>
            <a:solidFill>
              <a:srgbClr val="585858"/>
            </a:solidFill>
          </a:ln>
        </p:spPr>
        <p:txBody>
          <a:bodyPr lIns="45718" tIns="45718" rIns="45718" bIns="45718"/>
          <a:lstStyle/>
          <a:p>
            <a:endParaRPr/>
          </a:p>
        </p:txBody>
      </p:sp>
      <p:grpSp>
        <p:nvGrpSpPr>
          <p:cNvPr id="863" name="Group 863"/>
          <p:cNvGrpSpPr/>
          <p:nvPr/>
        </p:nvGrpSpPr>
        <p:grpSpPr>
          <a:xfrm>
            <a:off x="617286" y="4766211"/>
            <a:ext cx="793206" cy="293825"/>
            <a:chOff x="0" y="0"/>
            <a:chExt cx="793204" cy="293824"/>
          </a:xfrm>
        </p:grpSpPr>
        <p:sp>
          <p:nvSpPr>
            <p:cNvPr id="861" name="Shape 861"/>
            <p:cNvSpPr/>
            <p:nvPr/>
          </p:nvSpPr>
          <p:spPr>
            <a:xfrm>
              <a:off x="0" y="21663"/>
              <a:ext cx="793205" cy="250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862" name="Shape 862"/>
            <p:cNvSpPr/>
            <p:nvPr/>
          </p:nvSpPr>
          <p:spPr>
            <a:xfrm>
              <a:off x="116161" y="0"/>
              <a:ext cx="560881" cy="2938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Illness?</a:t>
              </a:r>
            </a:p>
          </p:txBody>
        </p:sp>
      </p:grpSp>
      <p:sp>
        <p:nvSpPr>
          <p:cNvPr id="864" name="Shape 864"/>
          <p:cNvSpPr/>
          <p:nvPr/>
        </p:nvSpPr>
        <p:spPr>
          <a:xfrm>
            <a:off x="1413410" y="4904392"/>
            <a:ext cx="1023991" cy="144659"/>
          </a:xfrm>
          <a:prstGeom prst="line">
            <a:avLst/>
          </a:prstGeom>
          <a:ln>
            <a:solidFill>
              <a:srgbClr val="585858"/>
            </a:solidFill>
          </a:ln>
        </p:spPr>
        <p:txBody>
          <a:bodyPr lIns="45718" tIns="45718" rIns="45718" bIns="45718"/>
          <a:lstStyle/>
          <a:p>
            <a:endParaRPr/>
          </a:p>
        </p:txBody>
      </p:sp>
      <p:grpSp>
        <p:nvGrpSpPr>
          <p:cNvPr id="867" name="Group 867"/>
          <p:cNvGrpSpPr/>
          <p:nvPr/>
        </p:nvGrpSpPr>
        <p:grpSpPr>
          <a:xfrm>
            <a:off x="585274" y="3166648"/>
            <a:ext cx="548703" cy="346503"/>
            <a:chOff x="0" y="0"/>
            <a:chExt cx="548701" cy="346501"/>
          </a:xfrm>
        </p:grpSpPr>
        <p:sp>
          <p:nvSpPr>
            <p:cNvPr id="865" name="Shape 865"/>
            <p:cNvSpPr/>
            <p:nvPr/>
          </p:nvSpPr>
          <p:spPr>
            <a:xfrm>
              <a:off x="0" y="0"/>
              <a:ext cx="548703"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66" name="Shape 866"/>
            <p:cNvSpPr/>
            <p:nvPr/>
          </p:nvSpPr>
          <p:spPr>
            <a:xfrm>
              <a:off x="80354" y="38829"/>
              <a:ext cx="387994"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shy?</a:t>
              </a:r>
            </a:p>
          </p:txBody>
        </p:sp>
      </p:grpSp>
      <p:sp>
        <p:nvSpPr>
          <p:cNvPr id="868" name="Shape 868"/>
          <p:cNvSpPr/>
          <p:nvPr/>
        </p:nvSpPr>
        <p:spPr>
          <a:xfrm flipH="1">
            <a:off x="1053619" y="2807892"/>
            <a:ext cx="138902" cy="409502"/>
          </a:xfrm>
          <a:prstGeom prst="line">
            <a:avLst/>
          </a:prstGeom>
          <a:ln>
            <a:solidFill>
              <a:srgbClr val="585858"/>
            </a:solidFill>
          </a:ln>
        </p:spPr>
        <p:txBody>
          <a:bodyPr lIns="45718" tIns="45718" rIns="45718" bIns="45718"/>
          <a:lstStyle/>
          <a:p>
            <a:endParaRPr/>
          </a:p>
        </p:txBody>
      </p:sp>
      <p:grpSp>
        <p:nvGrpSpPr>
          <p:cNvPr id="871" name="Group 871"/>
          <p:cNvGrpSpPr/>
          <p:nvPr/>
        </p:nvGrpSpPr>
        <p:grpSpPr>
          <a:xfrm>
            <a:off x="8031694" y="3763363"/>
            <a:ext cx="1079703" cy="409505"/>
            <a:chOff x="0" y="-1"/>
            <a:chExt cx="1079702" cy="409504"/>
          </a:xfrm>
        </p:grpSpPr>
        <p:sp>
          <p:nvSpPr>
            <p:cNvPr id="869" name="Shape 869"/>
            <p:cNvSpPr/>
            <p:nvPr/>
          </p:nvSpPr>
          <p:spPr>
            <a:xfrm>
              <a:off x="0" y="-2"/>
              <a:ext cx="1079703" cy="409506"/>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70" name="Shape 870"/>
            <p:cNvSpPr/>
            <p:nvPr/>
          </p:nvSpPr>
          <p:spPr>
            <a:xfrm>
              <a:off x="158118" y="25879"/>
              <a:ext cx="763467"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Chronological Development </a:t>
              </a:r>
            </a:p>
          </p:txBody>
        </p:sp>
      </p:grpSp>
      <p:grpSp>
        <p:nvGrpSpPr>
          <p:cNvPr id="874" name="Group 874"/>
          <p:cNvGrpSpPr/>
          <p:nvPr/>
        </p:nvGrpSpPr>
        <p:grpSpPr>
          <a:xfrm>
            <a:off x="1253974" y="3453369"/>
            <a:ext cx="822903" cy="485157"/>
            <a:chOff x="0" y="0"/>
            <a:chExt cx="822901" cy="485155"/>
          </a:xfrm>
        </p:grpSpPr>
        <p:sp>
          <p:nvSpPr>
            <p:cNvPr id="872" name="Shape 872"/>
            <p:cNvSpPr/>
            <p:nvPr/>
          </p:nvSpPr>
          <p:spPr>
            <a:xfrm>
              <a:off x="-1" y="45628"/>
              <a:ext cx="822903" cy="3939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873" name="Shape 873"/>
            <p:cNvSpPr/>
            <p:nvPr/>
          </p:nvSpPr>
          <p:spPr>
            <a:xfrm>
              <a:off x="120510" y="-1"/>
              <a:ext cx="581880" cy="4851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Need more time rapport building?</a:t>
              </a:r>
            </a:p>
          </p:txBody>
        </p:sp>
      </p:grpSp>
      <p:sp>
        <p:nvSpPr>
          <p:cNvPr id="875" name="Shape 875"/>
          <p:cNvSpPr/>
          <p:nvPr/>
        </p:nvSpPr>
        <p:spPr>
          <a:xfrm flipH="1">
            <a:off x="1665425" y="3229899"/>
            <a:ext cx="78302" cy="269102"/>
          </a:xfrm>
          <a:prstGeom prst="line">
            <a:avLst/>
          </a:prstGeom>
          <a:ln>
            <a:solidFill>
              <a:srgbClr val="585858"/>
            </a:solidFill>
          </a:ln>
        </p:spPr>
        <p:txBody>
          <a:bodyPr lIns="45718" tIns="45718" rIns="45718" bIns="45718"/>
          <a:lstStyle/>
          <a:p>
            <a:endParaRPr/>
          </a:p>
        </p:txBody>
      </p:sp>
      <p:grpSp>
        <p:nvGrpSpPr>
          <p:cNvPr id="878" name="Group 878"/>
          <p:cNvGrpSpPr/>
          <p:nvPr/>
        </p:nvGrpSpPr>
        <p:grpSpPr>
          <a:xfrm>
            <a:off x="2662500" y="3256478"/>
            <a:ext cx="1357503" cy="357740"/>
            <a:chOff x="0" y="-1"/>
            <a:chExt cx="1357502" cy="357739"/>
          </a:xfrm>
        </p:grpSpPr>
        <p:sp>
          <p:nvSpPr>
            <p:cNvPr id="876" name="Shape 876"/>
            <p:cNvSpPr/>
            <p:nvPr/>
          </p:nvSpPr>
          <p:spPr>
            <a:xfrm>
              <a:off x="0" y="44320"/>
              <a:ext cx="1357503" cy="2691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77" name="Shape 877"/>
            <p:cNvSpPr/>
            <p:nvPr/>
          </p:nvSpPr>
          <p:spPr>
            <a:xfrm>
              <a:off x="198800" y="-2"/>
              <a:ext cx="959901"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Cultural Practices/beliefs ?</a:t>
              </a:r>
            </a:p>
          </p:txBody>
        </p:sp>
      </p:grpSp>
      <p:sp>
        <p:nvSpPr>
          <p:cNvPr id="879" name="Shape 879"/>
          <p:cNvSpPr/>
          <p:nvPr/>
        </p:nvSpPr>
        <p:spPr>
          <a:xfrm>
            <a:off x="3821198" y="3530491"/>
            <a:ext cx="329402" cy="204302"/>
          </a:xfrm>
          <a:prstGeom prst="line">
            <a:avLst/>
          </a:prstGeom>
          <a:ln>
            <a:solidFill>
              <a:srgbClr val="585858"/>
            </a:solidFill>
          </a:ln>
        </p:spPr>
        <p:txBody>
          <a:bodyPr lIns="45718" tIns="45718" rIns="45718" bIns="45718"/>
          <a:lstStyle/>
          <a:p>
            <a:endParaRPr/>
          </a:p>
        </p:txBody>
      </p:sp>
      <p:grpSp>
        <p:nvGrpSpPr>
          <p:cNvPr id="882" name="Group 882"/>
          <p:cNvGrpSpPr/>
          <p:nvPr/>
        </p:nvGrpSpPr>
        <p:grpSpPr>
          <a:xfrm>
            <a:off x="7148348" y="1790725"/>
            <a:ext cx="1079703" cy="460501"/>
            <a:chOff x="0" y="0"/>
            <a:chExt cx="1079702" cy="460499"/>
          </a:xfrm>
        </p:grpSpPr>
        <p:sp>
          <p:nvSpPr>
            <p:cNvPr id="880" name="Shape 880"/>
            <p:cNvSpPr/>
            <p:nvPr/>
          </p:nvSpPr>
          <p:spPr>
            <a:xfrm>
              <a:off x="0" y="0"/>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881" name="Shape 881"/>
            <p:cNvSpPr/>
            <p:nvPr/>
          </p:nvSpPr>
          <p:spPr>
            <a:xfrm>
              <a:off x="158118" y="26186"/>
              <a:ext cx="763467" cy="408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Understand why here?</a:t>
              </a:r>
            </a:p>
          </p:txBody>
        </p:sp>
      </p:grpSp>
      <p:grpSp>
        <p:nvGrpSpPr>
          <p:cNvPr id="885" name="Group 885"/>
          <p:cNvGrpSpPr/>
          <p:nvPr/>
        </p:nvGrpSpPr>
        <p:grpSpPr>
          <a:xfrm>
            <a:off x="6189049" y="1940297"/>
            <a:ext cx="740105" cy="628506"/>
            <a:chOff x="0" y="-1"/>
            <a:chExt cx="740104" cy="628504"/>
          </a:xfrm>
        </p:grpSpPr>
        <p:sp>
          <p:nvSpPr>
            <p:cNvPr id="883" name="Shape 883"/>
            <p:cNvSpPr/>
            <p:nvPr/>
          </p:nvSpPr>
          <p:spPr>
            <a:xfrm>
              <a:off x="-1" y="-2"/>
              <a:ext cx="740105" cy="6285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84" name="Shape 884"/>
            <p:cNvSpPr/>
            <p:nvPr/>
          </p:nvSpPr>
          <p:spPr>
            <a:xfrm>
              <a:off x="108384" y="90929"/>
              <a:ext cx="523333"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Child friendly space?</a:t>
              </a:r>
            </a:p>
          </p:txBody>
        </p:sp>
      </p:grpSp>
      <p:sp>
        <p:nvSpPr>
          <p:cNvPr id="886" name="Shape 886"/>
          <p:cNvSpPr/>
          <p:nvPr/>
        </p:nvSpPr>
        <p:spPr>
          <a:xfrm flipH="1">
            <a:off x="7451501" y="2251224"/>
            <a:ext cx="236700" cy="491402"/>
          </a:xfrm>
          <a:prstGeom prst="line">
            <a:avLst/>
          </a:prstGeom>
          <a:ln>
            <a:solidFill>
              <a:srgbClr val="585858"/>
            </a:solidFill>
          </a:ln>
        </p:spPr>
        <p:txBody>
          <a:bodyPr lIns="45718" tIns="45718" rIns="45718" bIns="45718"/>
          <a:lstStyle/>
          <a:p>
            <a:endParaRPr/>
          </a:p>
        </p:txBody>
      </p:sp>
      <p:sp>
        <p:nvSpPr>
          <p:cNvPr id="887" name="Shape 887"/>
          <p:cNvSpPr/>
          <p:nvPr/>
        </p:nvSpPr>
        <p:spPr>
          <a:xfrm flipH="1">
            <a:off x="6400050" y="2595548"/>
            <a:ext cx="225002" cy="327003"/>
          </a:xfrm>
          <a:prstGeom prst="line">
            <a:avLst/>
          </a:prstGeom>
          <a:ln>
            <a:solidFill>
              <a:srgbClr val="585858"/>
            </a:solidFill>
          </a:ln>
        </p:spPr>
        <p:txBody>
          <a:bodyPr lIns="45718" tIns="45718" rIns="45718" bIns="45718"/>
          <a:lstStyle/>
          <a:p>
            <a:endParaRPr/>
          </a:p>
        </p:txBody>
      </p:sp>
      <p:grpSp>
        <p:nvGrpSpPr>
          <p:cNvPr id="890" name="Group 890"/>
          <p:cNvGrpSpPr/>
          <p:nvPr/>
        </p:nvGrpSpPr>
        <p:grpSpPr>
          <a:xfrm>
            <a:off x="7939522" y="4510698"/>
            <a:ext cx="913505" cy="393905"/>
            <a:chOff x="-1" y="0"/>
            <a:chExt cx="913504" cy="393904"/>
          </a:xfrm>
        </p:grpSpPr>
        <p:sp>
          <p:nvSpPr>
            <p:cNvPr id="888" name="Shape 888"/>
            <p:cNvSpPr/>
            <p:nvPr/>
          </p:nvSpPr>
          <p:spPr>
            <a:xfrm>
              <a:off x="-2" y="-1"/>
              <a:ext cx="9135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89" name="Shape 889"/>
            <p:cNvSpPr/>
            <p:nvPr/>
          </p:nvSpPr>
          <p:spPr>
            <a:xfrm>
              <a:off x="133778" y="18079"/>
              <a:ext cx="645943"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Processing time </a:t>
              </a:r>
            </a:p>
          </p:txBody>
        </p:sp>
      </p:grpSp>
      <p:sp>
        <p:nvSpPr>
          <p:cNvPr id="891" name="Shape 891"/>
          <p:cNvSpPr/>
          <p:nvPr/>
        </p:nvSpPr>
        <p:spPr>
          <a:xfrm flipV="1">
            <a:off x="7566304" y="4846916"/>
            <a:ext cx="507001" cy="14100"/>
          </a:xfrm>
          <a:prstGeom prst="line">
            <a:avLst/>
          </a:prstGeom>
          <a:ln>
            <a:solidFill>
              <a:srgbClr val="585858"/>
            </a:solidFill>
          </a:ln>
        </p:spPr>
        <p:txBody>
          <a:bodyPr lIns="45718" tIns="45718" rIns="45718" bIns="45718"/>
          <a:lstStyle/>
          <a:p>
            <a:endParaRPr/>
          </a:p>
        </p:txBody>
      </p:sp>
      <p:grpSp>
        <p:nvGrpSpPr>
          <p:cNvPr id="894" name="Group 894"/>
          <p:cNvGrpSpPr/>
          <p:nvPr/>
        </p:nvGrpSpPr>
        <p:grpSpPr>
          <a:xfrm>
            <a:off x="4576583" y="1841641"/>
            <a:ext cx="940505" cy="357740"/>
            <a:chOff x="0" y="-1"/>
            <a:chExt cx="940504" cy="357739"/>
          </a:xfrm>
        </p:grpSpPr>
        <p:sp>
          <p:nvSpPr>
            <p:cNvPr id="892" name="Shape 892"/>
            <p:cNvSpPr/>
            <p:nvPr/>
          </p:nvSpPr>
          <p:spPr>
            <a:xfrm>
              <a:off x="-1" y="5620"/>
              <a:ext cx="940505"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893" name="Shape 893"/>
            <p:cNvSpPr/>
            <p:nvPr/>
          </p:nvSpPr>
          <p:spPr>
            <a:xfrm>
              <a:off x="137733" y="-2"/>
              <a:ext cx="66503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Caregiver support?</a:t>
              </a:r>
            </a:p>
          </p:txBody>
        </p:sp>
      </p:grpSp>
      <p:sp>
        <p:nvSpPr>
          <p:cNvPr id="895" name="Shape 895"/>
          <p:cNvSpPr/>
          <p:nvPr/>
        </p:nvSpPr>
        <p:spPr>
          <a:xfrm flipH="1">
            <a:off x="5568117" y="3764005"/>
            <a:ext cx="130502" cy="315002"/>
          </a:xfrm>
          <a:prstGeom prst="line">
            <a:avLst/>
          </a:prstGeom>
          <a:ln>
            <a:solidFill>
              <a:srgbClr val="585858"/>
            </a:solidFill>
          </a:ln>
        </p:spPr>
        <p:txBody>
          <a:bodyPr lIns="45718" tIns="45718" rIns="45718" bIns="45718"/>
          <a:lstStyle/>
          <a:p>
            <a:endParaRPr/>
          </a:p>
        </p:txBody>
      </p:sp>
      <p:grpSp>
        <p:nvGrpSpPr>
          <p:cNvPr id="898" name="Group 898"/>
          <p:cNvGrpSpPr/>
          <p:nvPr/>
        </p:nvGrpSpPr>
        <p:grpSpPr>
          <a:xfrm>
            <a:off x="2375023" y="1574149"/>
            <a:ext cx="654604" cy="327005"/>
            <a:chOff x="0" y="-1"/>
            <a:chExt cx="654603" cy="327003"/>
          </a:xfrm>
        </p:grpSpPr>
        <p:sp>
          <p:nvSpPr>
            <p:cNvPr id="896" name="Shape 896"/>
            <p:cNvSpPr/>
            <p:nvPr/>
          </p:nvSpPr>
          <p:spPr>
            <a:xfrm>
              <a:off x="-1" y="-2"/>
              <a:ext cx="654604" cy="3270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897" name="Shape 897"/>
            <p:cNvSpPr/>
            <p:nvPr/>
          </p:nvSpPr>
          <p:spPr>
            <a:xfrm>
              <a:off x="95864" y="35221"/>
              <a:ext cx="46287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gender</a:t>
              </a:r>
            </a:p>
          </p:txBody>
        </p:sp>
      </p:grpSp>
      <p:sp>
        <p:nvSpPr>
          <p:cNvPr id="899" name="Shape 899"/>
          <p:cNvSpPr/>
          <p:nvPr/>
        </p:nvSpPr>
        <p:spPr>
          <a:xfrm flipV="1">
            <a:off x="1658048" y="1789185"/>
            <a:ext cx="727849" cy="118547"/>
          </a:xfrm>
          <a:prstGeom prst="line">
            <a:avLst/>
          </a:prstGeom>
          <a:ln>
            <a:solidFill>
              <a:srgbClr val="585858"/>
            </a:solidFill>
          </a:ln>
        </p:spPr>
        <p:txBody>
          <a:bodyPr lIns="45718" tIns="45718" rIns="45718" bIns="45718"/>
          <a:lstStyle/>
          <a:p>
            <a:endParaRPr/>
          </a:p>
        </p:txBody>
      </p:sp>
      <p:grpSp>
        <p:nvGrpSpPr>
          <p:cNvPr id="902" name="Group 902"/>
          <p:cNvGrpSpPr/>
          <p:nvPr/>
        </p:nvGrpSpPr>
        <p:grpSpPr>
          <a:xfrm>
            <a:off x="1920173" y="3563599"/>
            <a:ext cx="793205" cy="491403"/>
            <a:chOff x="0" y="0"/>
            <a:chExt cx="793203" cy="491402"/>
          </a:xfrm>
        </p:grpSpPr>
        <p:sp>
          <p:nvSpPr>
            <p:cNvPr id="900" name="Shape 900"/>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01" name="Shape 901"/>
            <p:cNvSpPr/>
            <p:nvPr/>
          </p:nvSpPr>
          <p:spPr>
            <a:xfrm>
              <a:off x="116160" y="66829"/>
              <a:ext cx="560881"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Level of Trauma?</a:t>
              </a:r>
            </a:p>
          </p:txBody>
        </p:sp>
      </p:grpSp>
      <p:grpSp>
        <p:nvGrpSpPr>
          <p:cNvPr id="905" name="Group 905"/>
          <p:cNvGrpSpPr/>
          <p:nvPr/>
        </p:nvGrpSpPr>
        <p:grpSpPr>
          <a:xfrm>
            <a:off x="6762548" y="3493299"/>
            <a:ext cx="793205" cy="346503"/>
            <a:chOff x="0" y="0"/>
            <a:chExt cx="793204" cy="346501"/>
          </a:xfrm>
        </p:grpSpPr>
        <p:sp>
          <p:nvSpPr>
            <p:cNvPr id="903" name="Shape 903"/>
            <p:cNvSpPr/>
            <p:nvPr/>
          </p:nvSpPr>
          <p:spPr>
            <a:xfrm>
              <a:off x="-1" y="0"/>
              <a:ext cx="793205" cy="346502"/>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04" name="Shape 904"/>
            <p:cNvSpPr/>
            <p:nvPr/>
          </p:nvSpPr>
          <p:spPr>
            <a:xfrm>
              <a:off x="116160" y="38829"/>
              <a:ext cx="560882"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Triggers?</a:t>
              </a:r>
            </a:p>
          </p:txBody>
        </p:sp>
      </p:grpSp>
      <p:sp>
        <p:nvSpPr>
          <p:cNvPr id="906" name="Shape 906"/>
          <p:cNvSpPr/>
          <p:nvPr/>
        </p:nvSpPr>
        <p:spPr>
          <a:xfrm>
            <a:off x="6838450" y="3378698"/>
            <a:ext cx="320702" cy="114602"/>
          </a:xfrm>
          <a:prstGeom prst="line">
            <a:avLst/>
          </a:prstGeom>
          <a:ln>
            <a:solidFill>
              <a:srgbClr val="585858"/>
            </a:solidFill>
          </a:ln>
        </p:spPr>
        <p:txBody>
          <a:bodyPr lIns="45718" tIns="45718" rIns="45718" bIns="45718"/>
          <a:lstStyle/>
          <a:p>
            <a:endParaRPr/>
          </a:p>
        </p:txBody>
      </p:sp>
      <p:grpSp>
        <p:nvGrpSpPr>
          <p:cNvPr id="909" name="Group 909"/>
          <p:cNvGrpSpPr/>
          <p:nvPr/>
        </p:nvGrpSpPr>
        <p:grpSpPr>
          <a:xfrm>
            <a:off x="2882490" y="1329227"/>
            <a:ext cx="1079703" cy="357740"/>
            <a:chOff x="0" y="0"/>
            <a:chExt cx="1079702" cy="357739"/>
          </a:xfrm>
        </p:grpSpPr>
        <p:sp>
          <p:nvSpPr>
            <p:cNvPr id="907" name="Shape 907"/>
            <p:cNvSpPr/>
            <p:nvPr/>
          </p:nvSpPr>
          <p:spPr>
            <a:xfrm>
              <a:off x="0" y="25120"/>
              <a:ext cx="1079703" cy="307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08" name="Shape 908"/>
            <p:cNvSpPr/>
            <p:nvPr/>
          </p:nvSpPr>
          <p:spPr>
            <a:xfrm>
              <a:off x="158117" y="-1"/>
              <a:ext cx="763467"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Accents/Lang barrier?</a:t>
              </a:r>
            </a:p>
          </p:txBody>
        </p:sp>
      </p:grpSp>
      <p:sp>
        <p:nvSpPr>
          <p:cNvPr id="910" name="Shape 910"/>
          <p:cNvSpPr/>
          <p:nvPr/>
        </p:nvSpPr>
        <p:spPr>
          <a:xfrm>
            <a:off x="3494830" y="1686811"/>
            <a:ext cx="995395" cy="2453990"/>
          </a:xfrm>
          <a:prstGeom prst="line">
            <a:avLst/>
          </a:prstGeom>
          <a:ln>
            <a:solidFill>
              <a:srgbClr val="585858"/>
            </a:solidFill>
          </a:ln>
        </p:spPr>
        <p:txBody>
          <a:bodyPr lIns="45718" tIns="45718" rIns="45718" bIns="45718"/>
          <a:lstStyle/>
          <a:p>
            <a:endParaRPr/>
          </a:p>
        </p:txBody>
      </p:sp>
      <p:grpSp>
        <p:nvGrpSpPr>
          <p:cNvPr id="913" name="Group 913"/>
          <p:cNvGrpSpPr/>
          <p:nvPr/>
        </p:nvGrpSpPr>
        <p:grpSpPr>
          <a:xfrm>
            <a:off x="5853000" y="4759199"/>
            <a:ext cx="822903" cy="346503"/>
            <a:chOff x="0" y="0"/>
            <a:chExt cx="822901" cy="346501"/>
          </a:xfrm>
        </p:grpSpPr>
        <p:sp>
          <p:nvSpPr>
            <p:cNvPr id="911" name="Shape 911"/>
            <p:cNvSpPr/>
            <p:nvPr/>
          </p:nvSpPr>
          <p:spPr>
            <a:xfrm>
              <a:off x="0" y="0"/>
              <a:ext cx="822902"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12" name="Shape 912"/>
            <p:cNvSpPr/>
            <p:nvPr/>
          </p:nvSpPr>
          <p:spPr>
            <a:xfrm>
              <a:off x="120510" y="38829"/>
              <a:ext cx="581881"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believed?</a:t>
              </a:r>
            </a:p>
          </p:txBody>
        </p:sp>
      </p:grpSp>
      <p:sp>
        <p:nvSpPr>
          <p:cNvPr id="914" name="Shape 914"/>
          <p:cNvSpPr/>
          <p:nvPr/>
        </p:nvSpPr>
        <p:spPr>
          <a:xfrm>
            <a:off x="5930610" y="4668044"/>
            <a:ext cx="42902" cy="141902"/>
          </a:xfrm>
          <a:prstGeom prst="line">
            <a:avLst/>
          </a:prstGeom>
          <a:ln>
            <a:solidFill>
              <a:srgbClr val="585858"/>
            </a:solidFill>
          </a:ln>
        </p:spPr>
        <p:txBody>
          <a:bodyPr lIns="45718" tIns="45718" rIns="45718" bIns="45718"/>
          <a:lstStyle/>
          <a:p>
            <a:endParaRPr/>
          </a:p>
        </p:txBody>
      </p:sp>
      <p:sp>
        <p:nvSpPr>
          <p:cNvPr id="915" name="Shape 915"/>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
        <p:nvSpPr>
          <p:cNvPr id="916" name="Shape 916"/>
          <p:cNvSpPr/>
          <p:nvPr/>
        </p:nvSpPr>
        <p:spPr>
          <a:xfrm flipV="1">
            <a:off x="7843500" y="4156701"/>
            <a:ext cx="913500" cy="468600"/>
          </a:xfrm>
          <a:prstGeom prst="line">
            <a:avLst/>
          </a:prstGeom>
          <a:ln>
            <a:solidFill>
              <a:srgbClr val="585858"/>
            </a:solidFill>
          </a:ln>
        </p:spPr>
        <p:txBody>
          <a:bodyPr lIns="45718" tIns="45718" rIns="45718" bIns="45718"/>
          <a:lstStyle/>
          <a:p>
            <a:endParaRPr/>
          </a:p>
        </p:txBody>
      </p:sp>
      <p:grpSp>
        <p:nvGrpSpPr>
          <p:cNvPr id="919" name="Group 919"/>
          <p:cNvGrpSpPr/>
          <p:nvPr/>
        </p:nvGrpSpPr>
        <p:grpSpPr>
          <a:xfrm>
            <a:off x="6903066" y="4623715"/>
            <a:ext cx="740105" cy="460503"/>
            <a:chOff x="0" y="0"/>
            <a:chExt cx="740104" cy="460502"/>
          </a:xfrm>
        </p:grpSpPr>
        <p:sp>
          <p:nvSpPr>
            <p:cNvPr id="917" name="Shape 917"/>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18" name="Shape 918"/>
            <p:cNvSpPr/>
            <p:nvPr/>
          </p:nvSpPr>
          <p:spPr>
            <a:xfrm>
              <a:off x="108384" y="51379"/>
              <a:ext cx="523333"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Eye contact?</a:t>
              </a:r>
            </a:p>
          </p:txBody>
        </p:sp>
      </p:grpSp>
      <p:grpSp>
        <p:nvGrpSpPr>
          <p:cNvPr id="922" name="Group 922"/>
          <p:cNvGrpSpPr/>
          <p:nvPr/>
        </p:nvGrpSpPr>
        <p:grpSpPr>
          <a:xfrm>
            <a:off x="6347919" y="3972711"/>
            <a:ext cx="822903" cy="393605"/>
            <a:chOff x="0" y="0"/>
            <a:chExt cx="822901" cy="393603"/>
          </a:xfrm>
        </p:grpSpPr>
        <p:sp>
          <p:nvSpPr>
            <p:cNvPr id="920" name="Shape 920"/>
            <p:cNvSpPr/>
            <p:nvPr/>
          </p:nvSpPr>
          <p:spPr>
            <a:xfrm>
              <a:off x="0" y="-1"/>
              <a:ext cx="822902"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21" name="Shape 921"/>
            <p:cNvSpPr/>
            <p:nvPr/>
          </p:nvSpPr>
          <p:spPr>
            <a:xfrm>
              <a:off x="120510" y="62379"/>
              <a:ext cx="581881" cy="268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Talkative?</a:t>
              </a:r>
            </a:p>
          </p:txBody>
        </p:sp>
      </p:grpSp>
      <p:grpSp>
        <p:nvGrpSpPr>
          <p:cNvPr id="925" name="Group 925"/>
          <p:cNvGrpSpPr/>
          <p:nvPr/>
        </p:nvGrpSpPr>
        <p:grpSpPr>
          <a:xfrm>
            <a:off x="5158387" y="3388749"/>
            <a:ext cx="916203" cy="393605"/>
            <a:chOff x="0" y="0"/>
            <a:chExt cx="916202" cy="393603"/>
          </a:xfrm>
        </p:grpSpPr>
        <p:sp>
          <p:nvSpPr>
            <p:cNvPr id="923" name="Shape 923"/>
            <p:cNvSpPr/>
            <p:nvPr/>
          </p:nvSpPr>
          <p:spPr>
            <a:xfrm>
              <a:off x="0" y="-1"/>
              <a:ext cx="916203"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24" name="Shape 924"/>
            <p:cNvSpPr/>
            <p:nvPr/>
          </p:nvSpPr>
          <p:spPr>
            <a:xfrm>
              <a:off x="134173" y="17929"/>
              <a:ext cx="647856"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Told not to talk?</a:t>
              </a:r>
            </a:p>
          </p:txBody>
        </p:sp>
      </p:grpSp>
      <p:sp>
        <p:nvSpPr>
          <p:cNvPr id="926" name="Shape 926"/>
          <p:cNvSpPr/>
          <p:nvPr/>
        </p:nvSpPr>
        <p:spPr>
          <a:xfrm>
            <a:off x="5479481" y="1713518"/>
            <a:ext cx="512217" cy="1321644"/>
          </a:xfrm>
          <a:prstGeom prst="line">
            <a:avLst/>
          </a:prstGeom>
          <a:ln>
            <a:solidFill>
              <a:srgbClr val="585858"/>
            </a:solidFill>
          </a:ln>
        </p:spPr>
        <p:txBody>
          <a:bodyPr lIns="45718" tIns="45718" rIns="45718" bIns="45718"/>
          <a:lstStyle/>
          <a:p>
            <a:endParaRPr/>
          </a:p>
        </p:txBody>
      </p:sp>
      <p:grpSp>
        <p:nvGrpSpPr>
          <p:cNvPr id="929" name="Group 929"/>
          <p:cNvGrpSpPr/>
          <p:nvPr/>
        </p:nvGrpSpPr>
        <p:grpSpPr>
          <a:xfrm>
            <a:off x="4839574" y="2311873"/>
            <a:ext cx="913505" cy="561304"/>
            <a:chOff x="-1" y="0"/>
            <a:chExt cx="913504" cy="561302"/>
          </a:xfrm>
        </p:grpSpPr>
        <p:sp>
          <p:nvSpPr>
            <p:cNvPr id="927" name="Shape 927"/>
            <p:cNvSpPr/>
            <p:nvPr/>
          </p:nvSpPr>
          <p:spPr>
            <a:xfrm>
              <a:off x="-2" y="-1"/>
              <a:ext cx="913505" cy="5613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928" name="Shape 928"/>
            <p:cNvSpPr/>
            <p:nvPr/>
          </p:nvSpPr>
          <p:spPr>
            <a:xfrm>
              <a:off x="133778" y="38071"/>
              <a:ext cx="645943" cy="4851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Scared what family will think? Where to live?</a:t>
              </a:r>
            </a:p>
          </p:txBody>
        </p:sp>
      </p:grpSp>
      <p:grpSp>
        <p:nvGrpSpPr>
          <p:cNvPr id="932" name="Group 932"/>
          <p:cNvGrpSpPr/>
          <p:nvPr/>
        </p:nvGrpSpPr>
        <p:grpSpPr>
          <a:xfrm>
            <a:off x="3138473" y="4027103"/>
            <a:ext cx="822903" cy="357740"/>
            <a:chOff x="0" y="-1"/>
            <a:chExt cx="822901" cy="357739"/>
          </a:xfrm>
        </p:grpSpPr>
        <p:sp>
          <p:nvSpPr>
            <p:cNvPr id="930" name="Shape 930"/>
            <p:cNvSpPr/>
            <p:nvPr/>
          </p:nvSpPr>
          <p:spPr>
            <a:xfrm>
              <a:off x="0" y="5620"/>
              <a:ext cx="822902"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31" name="Shape 931"/>
            <p:cNvSpPr/>
            <p:nvPr/>
          </p:nvSpPr>
          <p:spPr>
            <a:xfrm>
              <a:off x="120510" y="-2"/>
              <a:ext cx="581881"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Physical limits?</a:t>
              </a:r>
            </a:p>
          </p:txBody>
        </p:sp>
      </p:grpSp>
      <p:grpSp>
        <p:nvGrpSpPr>
          <p:cNvPr id="935" name="Group 935"/>
          <p:cNvGrpSpPr/>
          <p:nvPr/>
        </p:nvGrpSpPr>
        <p:grpSpPr>
          <a:xfrm>
            <a:off x="2390987" y="4006203"/>
            <a:ext cx="822902" cy="446641"/>
            <a:chOff x="0" y="0"/>
            <a:chExt cx="822901" cy="446639"/>
          </a:xfrm>
        </p:grpSpPr>
        <p:sp>
          <p:nvSpPr>
            <p:cNvPr id="933" name="Shape 933"/>
            <p:cNvSpPr/>
            <p:nvPr/>
          </p:nvSpPr>
          <p:spPr>
            <a:xfrm>
              <a:off x="0" y="26520"/>
              <a:ext cx="822902" cy="3936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34" name="Shape 934"/>
            <p:cNvSpPr/>
            <p:nvPr/>
          </p:nvSpPr>
          <p:spPr>
            <a:xfrm>
              <a:off x="120510" y="-1"/>
              <a:ext cx="581881" cy="446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deaf/hard of hearing?</a:t>
              </a:r>
            </a:p>
          </p:txBody>
        </p:sp>
      </p:grpSp>
      <p:grpSp>
        <p:nvGrpSpPr>
          <p:cNvPr id="938" name="Group 938"/>
          <p:cNvGrpSpPr/>
          <p:nvPr/>
        </p:nvGrpSpPr>
        <p:grpSpPr>
          <a:xfrm>
            <a:off x="505223" y="3733902"/>
            <a:ext cx="940505" cy="357740"/>
            <a:chOff x="0" y="-1"/>
            <a:chExt cx="940504" cy="357739"/>
          </a:xfrm>
        </p:grpSpPr>
        <p:sp>
          <p:nvSpPr>
            <p:cNvPr id="936" name="Shape 936"/>
            <p:cNvSpPr/>
            <p:nvPr/>
          </p:nvSpPr>
          <p:spPr>
            <a:xfrm>
              <a:off x="-1" y="5620"/>
              <a:ext cx="940505" cy="346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37" name="Shape 937"/>
            <p:cNvSpPr/>
            <p:nvPr/>
          </p:nvSpPr>
          <p:spPr>
            <a:xfrm>
              <a:off x="137733" y="-2"/>
              <a:ext cx="66503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Urgent MH concern?</a:t>
              </a:r>
            </a:p>
          </p:txBody>
        </p:sp>
      </p:grpSp>
      <p:grpSp>
        <p:nvGrpSpPr>
          <p:cNvPr id="941" name="Group 941"/>
          <p:cNvGrpSpPr/>
          <p:nvPr/>
        </p:nvGrpSpPr>
        <p:grpSpPr>
          <a:xfrm>
            <a:off x="1324800" y="620428"/>
            <a:ext cx="817504" cy="332756"/>
            <a:chOff x="0" y="0"/>
            <a:chExt cx="817502" cy="332755"/>
          </a:xfrm>
        </p:grpSpPr>
        <p:sp>
          <p:nvSpPr>
            <p:cNvPr id="939" name="Shape 939"/>
            <p:cNvSpPr/>
            <p:nvPr/>
          </p:nvSpPr>
          <p:spPr>
            <a:xfrm>
              <a:off x="-1" y="2728"/>
              <a:ext cx="817503" cy="327303"/>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defRPr sz="600"/>
              </a:pPr>
              <a:endParaRPr/>
            </a:p>
          </p:txBody>
        </p:sp>
        <p:sp>
          <p:nvSpPr>
            <p:cNvPr id="940" name="Shape 940"/>
            <p:cNvSpPr/>
            <p:nvPr/>
          </p:nvSpPr>
          <p:spPr>
            <a:xfrm>
              <a:off x="119719" y="-1"/>
              <a:ext cx="578063" cy="3327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LGBTQQIP2SAA ?</a:t>
              </a:r>
            </a:p>
          </p:txBody>
        </p:sp>
      </p:grpSp>
      <p:sp>
        <p:nvSpPr>
          <p:cNvPr id="942" name="Shape 942"/>
          <p:cNvSpPr/>
          <p:nvPr/>
        </p:nvSpPr>
        <p:spPr>
          <a:xfrm>
            <a:off x="1658048" y="2147930"/>
            <a:ext cx="960879" cy="135771"/>
          </a:xfrm>
          <a:prstGeom prst="line">
            <a:avLst/>
          </a:prstGeom>
          <a:ln>
            <a:solidFill>
              <a:srgbClr val="585858"/>
            </a:solidFill>
          </a:ln>
        </p:spPr>
        <p:txBody>
          <a:bodyPr lIns="45718" tIns="45718" rIns="45718" bIns="45718"/>
          <a:lstStyle/>
          <a:p>
            <a:endParaRPr/>
          </a:p>
        </p:txBody>
      </p:sp>
      <p:sp>
        <p:nvSpPr>
          <p:cNvPr id="943" name="Shape 943"/>
          <p:cNvSpPr/>
          <p:nvPr/>
        </p:nvSpPr>
        <p:spPr>
          <a:xfrm flipH="1">
            <a:off x="5492875" y="4694115"/>
            <a:ext cx="17746" cy="59465"/>
          </a:xfrm>
          <a:prstGeom prst="line">
            <a:avLst/>
          </a:prstGeom>
          <a:ln>
            <a:solidFill>
              <a:srgbClr val="585858"/>
            </a:solidFill>
          </a:ln>
        </p:spPr>
        <p:txBody>
          <a:bodyPr lIns="45718" tIns="45718" rIns="45718" bIns="45718"/>
          <a:lstStyle/>
          <a:p>
            <a:endParaRPr/>
          </a:p>
        </p:txBody>
      </p:sp>
      <p:grpSp>
        <p:nvGrpSpPr>
          <p:cNvPr id="946" name="Group 946"/>
          <p:cNvGrpSpPr/>
          <p:nvPr/>
        </p:nvGrpSpPr>
        <p:grpSpPr>
          <a:xfrm>
            <a:off x="6400048" y="1379565"/>
            <a:ext cx="1079703" cy="522426"/>
            <a:chOff x="0" y="0"/>
            <a:chExt cx="1079702" cy="522424"/>
          </a:xfrm>
        </p:grpSpPr>
        <p:sp>
          <p:nvSpPr>
            <p:cNvPr id="944" name="Shape 944"/>
            <p:cNvSpPr/>
            <p:nvPr/>
          </p:nvSpPr>
          <p:spPr>
            <a:xfrm>
              <a:off x="0" y="30963"/>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945" name="Shape 945"/>
            <p:cNvSpPr/>
            <p:nvPr/>
          </p:nvSpPr>
          <p:spPr>
            <a:xfrm>
              <a:off x="158118" y="-1"/>
              <a:ext cx="763467" cy="5224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p>
              <a:pPr>
                <a:defRPr sz="800"/>
              </a:pPr>
              <a:r>
                <a:t>is child ok in </a:t>
              </a:r>
            </a:p>
            <a:p>
              <a:pPr>
                <a:defRPr sz="800"/>
              </a:pPr>
              <a:r>
                <a:t>small rooms?</a:t>
              </a:r>
            </a:p>
          </p:txBody>
        </p:sp>
      </p:grpSp>
      <p:sp>
        <p:nvSpPr>
          <p:cNvPr id="947" name="Shape 947"/>
          <p:cNvSpPr/>
          <p:nvPr/>
        </p:nvSpPr>
        <p:spPr>
          <a:xfrm flipH="1">
            <a:off x="6701265" y="1832443"/>
            <a:ext cx="233994" cy="1097806"/>
          </a:xfrm>
          <a:prstGeom prst="line">
            <a:avLst/>
          </a:prstGeom>
          <a:ln>
            <a:solidFill>
              <a:srgbClr val="585858"/>
            </a:solidFill>
          </a:ln>
        </p:spPr>
        <p:txBody>
          <a:bodyPr lIns="45718" tIns="45718" rIns="45718" bIns="45718"/>
          <a:lstStyle/>
          <a:p>
            <a:endParaRPr/>
          </a:p>
        </p:txBody>
      </p:sp>
      <p:grpSp>
        <p:nvGrpSpPr>
          <p:cNvPr id="950" name="Group 950"/>
          <p:cNvGrpSpPr/>
          <p:nvPr/>
        </p:nvGrpSpPr>
        <p:grpSpPr>
          <a:xfrm>
            <a:off x="8002801" y="1437269"/>
            <a:ext cx="1025495" cy="870861"/>
            <a:chOff x="0" y="0"/>
            <a:chExt cx="1025493" cy="870860"/>
          </a:xfrm>
        </p:grpSpPr>
        <p:sp>
          <p:nvSpPr>
            <p:cNvPr id="948" name="Shape 948"/>
            <p:cNvSpPr/>
            <p:nvPr/>
          </p:nvSpPr>
          <p:spPr>
            <a:xfrm>
              <a:off x="0" y="0"/>
              <a:ext cx="1025494" cy="8708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49" name="Shape 949"/>
            <p:cNvSpPr/>
            <p:nvPr/>
          </p:nvSpPr>
          <p:spPr>
            <a:xfrm>
              <a:off x="150180" y="123210"/>
              <a:ext cx="725135" cy="624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Is youth preoccupied with possible court outcomes?</a:t>
              </a:r>
            </a:p>
          </p:txBody>
        </p:sp>
      </p:grpSp>
      <p:sp>
        <p:nvSpPr>
          <p:cNvPr id="951" name="Shape 951"/>
          <p:cNvSpPr/>
          <p:nvPr/>
        </p:nvSpPr>
        <p:spPr>
          <a:xfrm>
            <a:off x="8016041" y="1431029"/>
            <a:ext cx="2" cy="1324619"/>
          </a:xfrm>
          <a:prstGeom prst="line">
            <a:avLst/>
          </a:prstGeom>
          <a:ln>
            <a:solidFill>
              <a:srgbClr val="585858"/>
            </a:solidFill>
          </a:ln>
        </p:spPr>
        <p:txBody>
          <a:bodyPr lIns="45718" tIns="45718" rIns="45718" bIns="45718"/>
          <a:lstStyle/>
          <a:p>
            <a:endParaRPr/>
          </a:p>
        </p:txBody>
      </p:sp>
      <p:grpSp>
        <p:nvGrpSpPr>
          <p:cNvPr id="954" name="Group 954"/>
          <p:cNvGrpSpPr/>
          <p:nvPr/>
        </p:nvGrpSpPr>
        <p:grpSpPr>
          <a:xfrm>
            <a:off x="2088008" y="3025921"/>
            <a:ext cx="942352" cy="396799"/>
            <a:chOff x="0" y="0"/>
            <a:chExt cx="942350" cy="396797"/>
          </a:xfrm>
        </p:grpSpPr>
        <p:sp>
          <p:nvSpPr>
            <p:cNvPr id="952" name="Shape 952"/>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53" name="Shape 953"/>
            <p:cNvSpPr/>
            <p:nvPr/>
          </p:nvSpPr>
          <p:spPr>
            <a:xfrm>
              <a:off x="138003" y="19529"/>
              <a:ext cx="666343"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On medication?</a:t>
              </a:r>
            </a:p>
          </p:txBody>
        </p:sp>
      </p:grpSp>
      <p:sp>
        <p:nvSpPr>
          <p:cNvPr id="955" name="Shape 955"/>
          <p:cNvSpPr/>
          <p:nvPr/>
        </p:nvSpPr>
        <p:spPr>
          <a:xfrm>
            <a:off x="2520499" y="3431831"/>
            <a:ext cx="196853" cy="589683"/>
          </a:xfrm>
          <a:prstGeom prst="line">
            <a:avLst/>
          </a:prstGeom>
          <a:ln>
            <a:solidFill>
              <a:srgbClr val="585858"/>
            </a:solidFill>
          </a:ln>
        </p:spPr>
        <p:txBody>
          <a:bodyPr lIns="45718" tIns="45718" rIns="45718" bIns="45718"/>
          <a:lstStyle/>
          <a:p>
            <a:endParaRPr/>
          </a:p>
        </p:txBody>
      </p:sp>
      <p:sp>
        <p:nvSpPr>
          <p:cNvPr id="956" name="Shape 956"/>
          <p:cNvSpPr/>
          <p:nvPr/>
        </p:nvSpPr>
        <p:spPr>
          <a:xfrm flipH="1">
            <a:off x="1817019" y="1587717"/>
            <a:ext cx="2342666" cy="2342666"/>
          </a:xfrm>
          <a:prstGeom prst="line">
            <a:avLst/>
          </a:prstGeom>
          <a:ln>
            <a:solidFill>
              <a:srgbClr val="585858"/>
            </a:solidFill>
          </a:ln>
        </p:spPr>
        <p:txBody>
          <a:bodyPr lIns="45718" tIns="45718" rIns="45718" bIns="45718"/>
          <a:lstStyle/>
          <a:p>
            <a:endParaRPr/>
          </a:p>
        </p:txBody>
      </p:sp>
      <p:grpSp>
        <p:nvGrpSpPr>
          <p:cNvPr id="959" name="Group 959"/>
          <p:cNvGrpSpPr/>
          <p:nvPr/>
        </p:nvGrpSpPr>
        <p:grpSpPr>
          <a:xfrm>
            <a:off x="3437573" y="2699991"/>
            <a:ext cx="948903" cy="357741"/>
            <a:chOff x="0" y="-1"/>
            <a:chExt cx="948902" cy="357739"/>
          </a:xfrm>
        </p:grpSpPr>
        <p:sp>
          <p:nvSpPr>
            <p:cNvPr id="957" name="Shape 957"/>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58" name="Shape 958"/>
            <p:cNvSpPr/>
            <p:nvPr/>
          </p:nvSpPr>
          <p:spPr>
            <a:xfrm>
              <a:off x="138963" y="-2"/>
              <a:ext cx="670976"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New immigrant?</a:t>
              </a:r>
            </a:p>
          </p:txBody>
        </p:sp>
      </p:grpSp>
      <p:sp>
        <p:nvSpPr>
          <p:cNvPr id="960" name="Shape 960"/>
          <p:cNvSpPr/>
          <p:nvPr/>
        </p:nvSpPr>
        <p:spPr>
          <a:xfrm>
            <a:off x="3895085" y="3056319"/>
            <a:ext cx="328223" cy="654735"/>
          </a:xfrm>
          <a:prstGeom prst="line">
            <a:avLst/>
          </a:prstGeom>
          <a:ln>
            <a:solidFill>
              <a:srgbClr val="585858"/>
            </a:solidFill>
          </a:ln>
        </p:spPr>
        <p:txBody>
          <a:bodyPr lIns="45718" tIns="45718" rIns="45718" bIns="45718"/>
          <a:lstStyle/>
          <a:p>
            <a:endParaRPr/>
          </a:p>
        </p:txBody>
      </p:sp>
      <p:sp>
        <p:nvSpPr>
          <p:cNvPr id="961" name="Shape 961"/>
          <p:cNvSpPr/>
          <p:nvPr/>
        </p:nvSpPr>
        <p:spPr>
          <a:xfrm>
            <a:off x="5034917" y="2183271"/>
            <a:ext cx="2" cy="1955706"/>
          </a:xfrm>
          <a:prstGeom prst="line">
            <a:avLst/>
          </a:prstGeom>
          <a:ln>
            <a:solidFill>
              <a:srgbClr val="585858"/>
            </a:solidFill>
          </a:ln>
        </p:spPr>
        <p:txBody>
          <a:bodyPr lIns="45718" tIns="45718" rIns="45718" bIns="45718"/>
          <a:lstStyle/>
          <a:p>
            <a:endParaRPr/>
          </a:p>
        </p:txBody>
      </p:sp>
      <p:grpSp>
        <p:nvGrpSpPr>
          <p:cNvPr id="964" name="Group 964"/>
          <p:cNvGrpSpPr/>
          <p:nvPr/>
        </p:nvGrpSpPr>
        <p:grpSpPr>
          <a:xfrm>
            <a:off x="5112812" y="1386595"/>
            <a:ext cx="817505" cy="346503"/>
            <a:chOff x="-1" y="0"/>
            <a:chExt cx="817503" cy="346501"/>
          </a:xfrm>
        </p:grpSpPr>
        <p:sp>
          <p:nvSpPr>
            <p:cNvPr id="962" name="Shape 962"/>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963" name="Shape 963"/>
            <p:cNvSpPr/>
            <p:nvPr/>
          </p:nvSpPr>
          <p:spPr>
            <a:xfrm>
              <a:off x="119719" y="44971"/>
              <a:ext cx="578063" cy="2565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      Safe?</a:t>
              </a:r>
            </a:p>
          </p:txBody>
        </p:sp>
      </p:grpSp>
      <p:grpSp>
        <p:nvGrpSpPr>
          <p:cNvPr id="967" name="Group 967"/>
          <p:cNvGrpSpPr/>
          <p:nvPr/>
        </p:nvGrpSpPr>
        <p:grpSpPr>
          <a:xfrm>
            <a:off x="9130" y="939158"/>
            <a:ext cx="942352" cy="396799"/>
            <a:chOff x="0" y="0"/>
            <a:chExt cx="942350" cy="396797"/>
          </a:xfrm>
        </p:grpSpPr>
        <p:sp>
          <p:nvSpPr>
            <p:cNvPr id="965" name="Shape 965"/>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66" name="Shape 966"/>
            <p:cNvSpPr/>
            <p:nvPr/>
          </p:nvSpPr>
          <p:spPr>
            <a:xfrm>
              <a:off x="138003" y="19529"/>
              <a:ext cx="666342" cy="357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History of violence?</a:t>
              </a:r>
            </a:p>
          </p:txBody>
        </p:sp>
      </p:grpSp>
      <p:sp>
        <p:nvSpPr>
          <p:cNvPr id="968" name="Shape 968"/>
          <p:cNvSpPr/>
          <p:nvPr/>
        </p:nvSpPr>
        <p:spPr>
          <a:xfrm flipH="1">
            <a:off x="203741" y="1356367"/>
            <a:ext cx="240109" cy="240109"/>
          </a:xfrm>
          <a:prstGeom prst="line">
            <a:avLst/>
          </a:prstGeom>
          <a:ln>
            <a:solidFill>
              <a:srgbClr val="585858"/>
            </a:solidFill>
          </a:ln>
        </p:spPr>
        <p:txBody>
          <a:bodyPr lIns="45718" tIns="45718" rIns="45718" bIns="45718"/>
          <a:lstStyle/>
          <a:p>
            <a:endParaRPr/>
          </a:p>
        </p:txBody>
      </p:sp>
      <p:sp>
        <p:nvSpPr>
          <p:cNvPr id="969" name="Shape 969"/>
          <p:cNvSpPr/>
          <p:nvPr/>
        </p:nvSpPr>
        <p:spPr>
          <a:xfrm flipH="1">
            <a:off x="388715" y="885849"/>
            <a:ext cx="1074392" cy="708819"/>
          </a:xfrm>
          <a:prstGeom prst="line">
            <a:avLst/>
          </a:prstGeom>
          <a:ln>
            <a:solidFill>
              <a:srgbClr val="585858"/>
            </a:solidFill>
          </a:ln>
        </p:spPr>
        <p:txBody>
          <a:bodyPr lIns="45718" tIns="45718" rIns="45718" bIns="45718"/>
          <a:lstStyle/>
          <a:p>
            <a:endParaRPr/>
          </a:p>
        </p:txBody>
      </p:sp>
      <p:grpSp>
        <p:nvGrpSpPr>
          <p:cNvPr id="972" name="Group 972"/>
          <p:cNvGrpSpPr/>
          <p:nvPr/>
        </p:nvGrpSpPr>
        <p:grpSpPr>
          <a:xfrm>
            <a:off x="3073698" y="1965628"/>
            <a:ext cx="1101308" cy="446640"/>
            <a:chOff x="0" y="0"/>
            <a:chExt cx="1101307" cy="446639"/>
          </a:xfrm>
        </p:grpSpPr>
        <p:sp>
          <p:nvSpPr>
            <p:cNvPr id="970" name="Shape 970"/>
            <p:cNvSpPr/>
            <p:nvPr/>
          </p:nvSpPr>
          <p:spPr>
            <a:xfrm>
              <a:off x="0" y="22242"/>
              <a:ext cx="1101308" cy="40215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71" name="Shape 971"/>
            <p:cNvSpPr/>
            <p:nvPr/>
          </p:nvSpPr>
          <p:spPr>
            <a:xfrm>
              <a:off x="161282" y="0"/>
              <a:ext cx="778743"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Uncomfortable with men/women?</a:t>
              </a:r>
            </a:p>
          </p:txBody>
        </p:sp>
      </p:grpSp>
      <p:sp>
        <p:nvSpPr>
          <p:cNvPr id="973" name="Shape 973"/>
          <p:cNvSpPr/>
          <p:nvPr/>
        </p:nvSpPr>
        <p:spPr>
          <a:xfrm flipH="1">
            <a:off x="2294150" y="2366844"/>
            <a:ext cx="1007851" cy="309294"/>
          </a:xfrm>
          <a:prstGeom prst="line">
            <a:avLst/>
          </a:prstGeom>
          <a:ln>
            <a:solidFill>
              <a:srgbClr val="585858"/>
            </a:solidFill>
          </a:ln>
        </p:spPr>
        <p:txBody>
          <a:bodyPr lIns="45718" tIns="45718" rIns="45718" bIns="45718"/>
          <a:lstStyle/>
          <a:p>
            <a:endParaRPr/>
          </a:p>
        </p:txBody>
      </p:sp>
      <p:grpSp>
        <p:nvGrpSpPr>
          <p:cNvPr id="976" name="Group 976"/>
          <p:cNvGrpSpPr/>
          <p:nvPr/>
        </p:nvGrpSpPr>
        <p:grpSpPr>
          <a:xfrm>
            <a:off x="2459977" y="863648"/>
            <a:ext cx="1233951" cy="357741"/>
            <a:chOff x="0" y="0"/>
            <a:chExt cx="1233949" cy="357739"/>
          </a:xfrm>
        </p:grpSpPr>
        <p:sp>
          <p:nvSpPr>
            <p:cNvPr id="974" name="Shape 974"/>
            <p:cNvSpPr/>
            <p:nvPr/>
          </p:nvSpPr>
          <p:spPr>
            <a:xfrm>
              <a:off x="0" y="3153"/>
              <a:ext cx="1233950" cy="35143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75" name="Shape 975"/>
            <p:cNvSpPr/>
            <p:nvPr/>
          </p:nvSpPr>
          <p:spPr>
            <a:xfrm>
              <a:off x="180706" y="0"/>
              <a:ext cx="872536" cy="357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Intergenerational trauma?</a:t>
              </a:r>
            </a:p>
          </p:txBody>
        </p:sp>
      </p:grpSp>
      <p:sp>
        <p:nvSpPr>
          <p:cNvPr id="977" name="Shape 977"/>
          <p:cNvSpPr/>
          <p:nvPr/>
        </p:nvSpPr>
        <p:spPr>
          <a:xfrm>
            <a:off x="2868016" y="1210333"/>
            <a:ext cx="1108652" cy="2722835"/>
          </a:xfrm>
          <a:prstGeom prst="line">
            <a:avLst/>
          </a:prstGeom>
          <a:ln>
            <a:solidFill>
              <a:srgbClr val="585858"/>
            </a:solidFill>
          </a:ln>
        </p:spPr>
        <p:txBody>
          <a:bodyPr lIns="45718" tIns="45718" rIns="45718" bIns="45718"/>
          <a:lstStyle/>
          <a:p>
            <a:endParaRPr/>
          </a:p>
        </p:txBody>
      </p:sp>
      <p:grpSp>
        <p:nvGrpSpPr>
          <p:cNvPr id="980" name="Group 980"/>
          <p:cNvGrpSpPr/>
          <p:nvPr/>
        </p:nvGrpSpPr>
        <p:grpSpPr>
          <a:xfrm>
            <a:off x="4822822" y="2987874"/>
            <a:ext cx="817505" cy="346503"/>
            <a:chOff x="-1" y="0"/>
            <a:chExt cx="817503" cy="346501"/>
          </a:xfrm>
        </p:grpSpPr>
        <p:sp>
          <p:nvSpPr>
            <p:cNvPr id="978" name="Shape 978"/>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600"/>
              </a:pPr>
              <a:endParaRPr/>
            </a:p>
          </p:txBody>
        </p:sp>
        <p:sp>
          <p:nvSpPr>
            <p:cNvPr id="979" name="Shape 979"/>
            <p:cNvSpPr/>
            <p:nvPr/>
          </p:nvSpPr>
          <p:spPr>
            <a:xfrm>
              <a:off x="119719" y="6871"/>
              <a:ext cx="578064" cy="3327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600"/>
              </a:lvl1pPr>
            </a:lstStyle>
            <a:p>
              <a:r>
                <a:t>Domestic Violence?</a:t>
              </a:r>
            </a:p>
          </p:txBody>
        </p:sp>
      </p:grpSp>
      <p:sp>
        <p:nvSpPr>
          <p:cNvPr id="981" name="Shape 981"/>
          <p:cNvSpPr/>
          <p:nvPr/>
        </p:nvSpPr>
        <p:spPr>
          <a:xfrm>
            <a:off x="5161917" y="3352622"/>
            <a:ext cx="2" cy="748101"/>
          </a:xfrm>
          <a:prstGeom prst="line">
            <a:avLst/>
          </a:prstGeom>
          <a:ln>
            <a:solidFill>
              <a:srgbClr val="585858"/>
            </a:solidFill>
          </a:ln>
        </p:spPr>
        <p:txBody>
          <a:bodyPr lIns="45718" tIns="45718" rIns="45718" bIns="45718"/>
          <a:lstStyle/>
          <a:p>
            <a:endParaRPr/>
          </a:p>
        </p:txBody>
      </p:sp>
      <p:grpSp>
        <p:nvGrpSpPr>
          <p:cNvPr id="984" name="Group 984"/>
          <p:cNvGrpSpPr/>
          <p:nvPr/>
        </p:nvGrpSpPr>
        <p:grpSpPr>
          <a:xfrm>
            <a:off x="5713449" y="655072"/>
            <a:ext cx="912487" cy="774891"/>
            <a:chOff x="0" y="0"/>
            <a:chExt cx="912485" cy="774890"/>
          </a:xfrm>
        </p:grpSpPr>
        <p:sp>
          <p:nvSpPr>
            <p:cNvPr id="982" name="Shape 982"/>
            <p:cNvSpPr/>
            <p:nvPr/>
          </p:nvSpPr>
          <p:spPr>
            <a:xfrm>
              <a:off x="0" y="0"/>
              <a:ext cx="912486" cy="77489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83" name="Shape 983"/>
            <p:cNvSpPr/>
            <p:nvPr/>
          </p:nvSpPr>
          <p:spPr>
            <a:xfrm>
              <a:off x="133630" y="30775"/>
              <a:ext cx="645225" cy="713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 How is main caregiver’s level of functioning?</a:t>
              </a:r>
            </a:p>
          </p:txBody>
        </p:sp>
      </p:grpSp>
      <p:sp>
        <p:nvSpPr>
          <p:cNvPr id="985" name="Shape 985"/>
          <p:cNvSpPr/>
          <p:nvPr/>
        </p:nvSpPr>
        <p:spPr>
          <a:xfrm>
            <a:off x="6139402" y="1452917"/>
            <a:ext cx="181916" cy="1472063"/>
          </a:xfrm>
          <a:prstGeom prst="line">
            <a:avLst/>
          </a:prstGeom>
          <a:ln>
            <a:solidFill>
              <a:srgbClr val="585858"/>
            </a:solidFill>
          </a:ln>
        </p:spPr>
        <p:txBody>
          <a:bodyPr lIns="45718" tIns="45718" rIns="45718" bIns="45718"/>
          <a:lstStyle/>
          <a:p>
            <a:endParaRPr/>
          </a:p>
        </p:txBody>
      </p:sp>
      <p:grpSp>
        <p:nvGrpSpPr>
          <p:cNvPr id="988" name="Group 988"/>
          <p:cNvGrpSpPr/>
          <p:nvPr/>
        </p:nvGrpSpPr>
        <p:grpSpPr>
          <a:xfrm>
            <a:off x="862210" y="891856"/>
            <a:ext cx="793204" cy="491404"/>
            <a:chOff x="0" y="0"/>
            <a:chExt cx="793203" cy="491402"/>
          </a:xfrm>
        </p:grpSpPr>
        <p:sp>
          <p:nvSpPr>
            <p:cNvPr id="986" name="Shape 986"/>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700"/>
              </a:pPr>
              <a:endParaRPr/>
            </a:p>
          </p:txBody>
        </p:sp>
        <p:sp>
          <p:nvSpPr>
            <p:cNvPr id="987" name="Shape 987"/>
            <p:cNvSpPr/>
            <p:nvPr/>
          </p:nvSpPr>
          <p:spPr>
            <a:xfrm>
              <a:off x="116160" y="22379"/>
              <a:ext cx="560881" cy="4466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700"/>
              </a:lvl1pPr>
            </a:lstStyle>
            <a:p>
              <a:r>
                <a:t>Social issues at school?</a:t>
              </a:r>
            </a:p>
          </p:txBody>
        </p:sp>
      </p:grpSp>
      <p:sp>
        <p:nvSpPr>
          <p:cNvPr id="989" name="Shape 989"/>
          <p:cNvSpPr/>
          <p:nvPr/>
        </p:nvSpPr>
        <p:spPr>
          <a:xfrm flipH="1">
            <a:off x="1007133" y="1386670"/>
            <a:ext cx="242855" cy="242856"/>
          </a:xfrm>
          <a:prstGeom prst="line">
            <a:avLst/>
          </a:prstGeom>
          <a:ln>
            <a:solidFill>
              <a:srgbClr val="585858"/>
            </a:solidFill>
          </a:ln>
        </p:spPr>
        <p:txBody>
          <a:bodyPr lIns="45718" tIns="45718" rIns="45718" bIns="45718"/>
          <a:lstStyle/>
          <a:p>
            <a:endParaRPr/>
          </a:p>
        </p:txBody>
      </p:sp>
      <p:grpSp>
        <p:nvGrpSpPr>
          <p:cNvPr id="992" name="Group 992"/>
          <p:cNvGrpSpPr/>
          <p:nvPr/>
        </p:nvGrpSpPr>
        <p:grpSpPr>
          <a:xfrm>
            <a:off x="2073248" y="2028686"/>
            <a:ext cx="1091356" cy="408126"/>
            <a:chOff x="0" y="0"/>
            <a:chExt cx="1091354" cy="408124"/>
          </a:xfrm>
        </p:grpSpPr>
        <p:sp>
          <p:nvSpPr>
            <p:cNvPr id="990" name="Shape 990"/>
            <p:cNvSpPr/>
            <p:nvPr/>
          </p:nvSpPr>
          <p:spPr>
            <a:xfrm>
              <a:off x="0" y="31731"/>
              <a:ext cx="1091355" cy="3446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991" name="Shape 991"/>
            <p:cNvSpPr/>
            <p:nvPr/>
          </p:nvSpPr>
          <p:spPr>
            <a:xfrm>
              <a:off x="159823" y="0"/>
              <a:ext cx="771706" cy="408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Likes/Dislikes?</a:t>
              </a:r>
            </a:p>
          </p:txBody>
        </p:sp>
      </p:grpSp>
      <p:sp>
        <p:nvSpPr>
          <p:cNvPr id="993" name="Shape 993"/>
          <p:cNvSpPr/>
          <p:nvPr/>
        </p:nvSpPr>
        <p:spPr>
          <a:xfrm>
            <a:off x="4010106" y="3739372"/>
            <a:ext cx="956661" cy="889232"/>
          </a:xfrm>
          <a:prstGeom prst="rect">
            <a:avLst/>
          </a:prstGeom>
          <a:gradFill>
            <a:gsLst>
              <a:gs pos="0">
                <a:srgbClr val="FFF615"/>
              </a:gs>
              <a:gs pos="100000">
                <a:schemeClr val="accent6">
                  <a:hueOff val="140423"/>
                  <a:lumOff val="24550"/>
                </a:schemeClr>
              </a:gs>
            </a:gsLst>
            <a:lin ang="16200000"/>
          </a:gradFill>
          <a:ln>
            <a:solidFill>
              <a:srgbClr val="000000"/>
            </a:solidFill>
          </a:ln>
          <a:effectLst>
            <a:outerShdw blurRad="38100" dist="23000" dir="5400000" rotWithShape="0">
              <a:srgbClr val="000000">
                <a:alpha val="35000"/>
              </a:srgbClr>
            </a:outerShdw>
          </a:effectLst>
        </p:spPr>
        <p:txBody>
          <a:bodyPr lIns="45718" tIns="45718" rIns="45718" bIns="45718" anchor="ctr"/>
          <a:lstStyle/>
          <a:p>
            <a:pPr>
              <a:defRPr>
                <a:solidFill>
                  <a:srgbClr val="FFFFFF"/>
                </a:solidFill>
              </a:defRPr>
            </a:pPr>
            <a:endParaRPr/>
          </a:p>
        </p:txBody>
      </p:sp>
      <p:sp>
        <p:nvSpPr>
          <p:cNvPr id="994" name="Shape 994"/>
          <p:cNvSpPr/>
          <p:nvPr/>
        </p:nvSpPr>
        <p:spPr>
          <a:xfrm>
            <a:off x="4003659" y="4085113"/>
            <a:ext cx="930631" cy="288822"/>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r>
              <a:t>CULTURE</a:t>
            </a:r>
          </a:p>
        </p:txBody>
      </p:sp>
      <p:sp>
        <p:nvSpPr>
          <p:cNvPr id="995" name="Shape 995"/>
          <p:cNvSpPr/>
          <p:nvPr/>
        </p:nvSpPr>
        <p:spPr>
          <a:xfrm>
            <a:off x="4537090" y="2033468"/>
            <a:ext cx="485102" cy="1792457"/>
          </a:xfrm>
          <a:custGeom>
            <a:avLst/>
            <a:gdLst/>
            <a:ahLst/>
            <a:cxnLst>
              <a:cxn ang="0">
                <a:pos x="wd2" y="hd2"/>
              </a:cxn>
              <a:cxn ang="5400000">
                <a:pos x="wd2" y="hd2"/>
              </a:cxn>
              <a:cxn ang="10800000">
                <a:pos x="wd2" y="hd2"/>
              </a:cxn>
              <a:cxn ang="16200000">
                <a:pos x="wd2" y="hd2"/>
              </a:cxn>
            </a:cxnLst>
            <a:rect l="0" t="0" r="r" b="b"/>
            <a:pathLst>
              <a:path w="21600" h="21600" extrusionOk="0">
                <a:moveTo>
                  <a:pt x="0" y="4292"/>
                </a:moveTo>
                <a:lnTo>
                  <a:pt x="10800" y="0"/>
                </a:lnTo>
                <a:lnTo>
                  <a:pt x="21600" y="4292"/>
                </a:lnTo>
                <a:lnTo>
                  <a:pt x="16200" y="4292"/>
                </a:lnTo>
                <a:lnTo>
                  <a:pt x="16200" y="21600"/>
                </a:lnTo>
                <a:lnTo>
                  <a:pt x="5400" y="21600"/>
                </a:lnTo>
                <a:lnTo>
                  <a:pt x="5400" y="4292"/>
                </a:lnTo>
                <a:close/>
              </a:path>
            </a:pathLst>
          </a:custGeom>
          <a:solidFill>
            <a:srgbClr val="FF311D"/>
          </a:solidFill>
          <a:ln>
            <a:solidFill>
              <a:srgbClr val="000000"/>
            </a:solidFill>
            <a:miter lim="400000"/>
          </a:ln>
          <a:effectLst>
            <a:outerShdw blurRad="38100" dist="23000" dir="5400000" rotWithShape="0">
              <a:srgbClr val="000000">
                <a:alpha val="35000"/>
              </a:srgbClr>
            </a:outerShdw>
          </a:effectLst>
        </p:spPr>
        <p:txBody>
          <a:bodyPr lIns="45718" tIns="45718" rIns="45718" bIns="45718" anchor="ctr"/>
          <a:lstStyle/>
          <a:p>
            <a:pPr>
              <a:defRPr sz="900"/>
            </a:pPr>
            <a:endParaRPr/>
          </a:p>
        </p:txBody>
      </p:sp>
      <p:sp>
        <p:nvSpPr>
          <p:cNvPr id="996" name="Shape 996"/>
          <p:cNvSpPr/>
          <p:nvPr/>
        </p:nvSpPr>
        <p:spPr>
          <a:xfrm>
            <a:off x="4406636" y="4458344"/>
            <a:ext cx="425702" cy="561302"/>
          </a:xfrm>
          <a:custGeom>
            <a:avLst/>
            <a:gdLst/>
            <a:ahLst/>
            <a:cxnLst>
              <a:cxn ang="0">
                <a:pos x="wd2" y="hd2"/>
              </a:cxn>
              <a:cxn ang="5400000">
                <a:pos x="wd2" y="hd2"/>
              </a:cxn>
              <a:cxn ang="10800000">
                <a:pos x="wd2" y="hd2"/>
              </a:cxn>
              <a:cxn ang="16200000">
                <a:pos x="wd2" y="hd2"/>
              </a:cxn>
            </a:cxnLst>
            <a:rect l="0" t="0" r="r" b="b"/>
            <a:pathLst>
              <a:path w="21600" h="21600" extrusionOk="0">
                <a:moveTo>
                  <a:pt x="0" y="13409"/>
                </a:moveTo>
                <a:lnTo>
                  <a:pt x="5400" y="13409"/>
                </a:lnTo>
                <a:lnTo>
                  <a:pt x="5400" y="0"/>
                </a:lnTo>
                <a:lnTo>
                  <a:pt x="16200" y="0"/>
                </a:lnTo>
                <a:lnTo>
                  <a:pt x="16200" y="13409"/>
                </a:lnTo>
                <a:lnTo>
                  <a:pt x="21600" y="13409"/>
                </a:lnTo>
                <a:lnTo>
                  <a:pt x="10800" y="21600"/>
                </a:lnTo>
                <a:close/>
              </a:path>
            </a:pathLst>
          </a:custGeom>
          <a:solidFill>
            <a:srgbClr val="FF0000"/>
          </a:solidFill>
          <a:ln>
            <a:solidFill>
              <a:srgbClr val="000000"/>
            </a:solidFill>
          </a:ln>
        </p:spPr>
        <p:txBody>
          <a:bodyPr lIns="45718" tIns="45718" rIns="45718" bIns="45718" anchor="ctr"/>
          <a:lstStyle/>
          <a:p>
            <a:endParaRPr/>
          </a:p>
        </p:txBody>
      </p:sp>
      <p:sp>
        <p:nvSpPr>
          <p:cNvPr id="997" name="Shape 997"/>
          <p:cNvSpPr/>
          <p:nvPr/>
        </p:nvSpPr>
        <p:spPr>
          <a:xfrm flipH="1">
            <a:off x="2251742" y="3722537"/>
            <a:ext cx="1926003" cy="460502"/>
          </a:xfrm>
          <a:prstGeom prst="rightArrow">
            <a:avLst>
              <a:gd name="adj1" fmla="val 50000"/>
              <a:gd name="adj2" fmla="val 50000"/>
            </a:avLst>
          </a:prstGeom>
          <a:solidFill>
            <a:srgbClr val="FF0000"/>
          </a:solidFill>
          <a:ln>
            <a:solidFill>
              <a:srgbClr val="000000"/>
            </a:solidFill>
          </a:ln>
        </p:spPr>
        <p:txBody>
          <a:bodyPr lIns="45718" tIns="45718" rIns="45718" bIns="45718" anchor="ctr"/>
          <a:lstStyle/>
          <a:p>
            <a:endParaRPr/>
          </a:p>
        </p:txBody>
      </p:sp>
      <p:sp>
        <p:nvSpPr>
          <p:cNvPr id="998" name="Shape 998"/>
          <p:cNvSpPr/>
          <p:nvPr/>
        </p:nvSpPr>
        <p:spPr>
          <a:xfrm>
            <a:off x="4841869" y="3802691"/>
            <a:ext cx="1845903" cy="460502"/>
          </a:xfrm>
          <a:prstGeom prst="rightArrow">
            <a:avLst>
              <a:gd name="adj1" fmla="val 50000"/>
              <a:gd name="adj2" fmla="val 50000"/>
            </a:avLst>
          </a:prstGeom>
          <a:solidFill>
            <a:srgbClr val="FF0000"/>
          </a:solidFill>
          <a:ln>
            <a:solidFill>
              <a:srgbClr val="000000"/>
            </a:solidFill>
          </a:ln>
        </p:spPr>
        <p:txBody>
          <a:bodyPr lIns="45718" tIns="45718" rIns="45718" bIns="45718" anchor="ctr"/>
          <a:lstStyle/>
          <a:p>
            <a:endParaRPr/>
          </a:p>
        </p:txBody>
      </p:sp>
      <p:sp>
        <p:nvSpPr>
          <p:cNvPr id="999" name="Shape 999"/>
          <p:cNvSpPr/>
          <p:nvPr/>
        </p:nvSpPr>
        <p:spPr>
          <a:xfrm>
            <a:off x="2930154" y="89494"/>
            <a:ext cx="3283690" cy="3835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900">
                <a:solidFill>
                  <a:srgbClr val="FF3612"/>
                </a:solidFill>
                <a:latin typeface="Impact"/>
                <a:ea typeface="Impact"/>
                <a:cs typeface="Impact"/>
                <a:sym typeface="Impact"/>
              </a:defRPr>
            </a:lvl1pPr>
          </a:lstStyle>
          <a:p>
            <a:r>
              <a:t>The Cultural Iceberg of the Child</a:t>
            </a:r>
          </a:p>
        </p:txBody>
      </p:sp>
      <p:sp>
        <p:nvSpPr>
          <p:cNvPr id="1000" name="Shape 1000"/>
          <p:cNvSpPr/>
          <p:nvPr/>
        </p:nvSpPr>
        <p:spPr>
          <a:xfrm>
            <a:off x="-12276" y="398203"/>
            <a:ext cx="9205377" cy="644354"/>
          </a:xfrm>
          <a:custGeom>
            <a:avLst/>
            <a:gdLst/>
            <a:ahLst/>
            <a:cxnLst>
              <a:cxn ang="0">
                <a:pos x="wd2" y="hd2"/>
              </a:cxn>
              <a:cxn ang="5400000">
                <a:pos x="wd2" y="hd2"/>
              </a:cxn>
              <a:cxn ang="10800000">
                <a:pos x="wd2" y="hd2"/>
              </a:cxn>
              <a:cxn ang="16200000">
                <a:pos x="wd2" y="hd2"/>
              </a:cxn>
            </a:cxnLst>
            <a:rect l="0" t="0" r="r" b="b"/>
            <a:pathLst>
              <a:path w="21596" h="20730" extrusionOk="0">
                <a:moveTo>
                  <a:pt x="0" y="11572"/>
                </a:moveTo>
                <a:lnTo>
                  <a:pt x="34" y="11679"/>
                </a:lnTo>
                <a:cubicBezTo>
                  <a:pt x="422" y="14675"/>
                  <a:pt x="886" y="15174"/>
                  <a:pt x="1303" y="13044"/>
                </a:cubicBezTo>
                <a:cubicBezTo>
                  <a:pt x="1704" y="10994"/>
                  <a:pt x="2016" y="6698"/>
                  <a:pt x="2394" y="3969"/>
                </a:cubicBezTo>
                <a:cubicBezTo>
                  <a:pt x="2954" y="-70"/>
                  <a:pt x="3583" y="-548"/>
                  <a:pt x="4179" y="439"/>
                </a:cubicBezTo>
                <a:cubicBezTo>
                  <a:pt x="4894" y="1622"/>
                  <a:pt x="5596" y="4960"/>
                  <a:pt x="6232" y="10517"/>
                </a:cubicBezTo>
                <a:cubicBezTo>
                  <a:pt x="6256" y="10802"/>
                  <a:pt x="6280" y="11082"/>
                  <a:pt x="6304" y="11356"/>
                </a:cubicBezTo>
                <a:cubicBezTo>
                  <a:pt x="6755" y="16420"/>
                  <a:pt x="7293" y="19178"/>
                  <a:pt x="7841" y="19838"/>
                </a:cubicBezTo>
                <a:cubicBezTo>
                  <a:pt x="8188" y="20257"/>
                  <a:pt x="8539" y="19816"/>
                  <a:pt x="8876" y="18528"/>
                </a:cubicBezTo>
                <a:cubicBezTo>
                  <a:pt x="9396" y="14650"/>
                  <a:pt x="9962" y="12062"/>
                  <a:pt x="10548" y="10883"/>
                </a:cubicBezTo>
                <a:cubicBezTo>
                  <a:pt x="11185" y="9600"/>
                  <a:pt x="11833" y="10010"/>
                  <a:pt x="12470" y="8767"/>
                </a:cubicBezTo>
                <a:cubicBezTo>
                  <a:pt x="12851" y="8022"/>
                  <a:pt x="13225" y="6690"/>
                  <a:pt x="13585" y="4795"/>
                </a:cubicBezTo>
                <a:lnTo>
                  <a:pt x="14017" y="2837"/>
                </a:lnTo>
                <a:cubicBezTo>
                  <a:pt x="14237" y="2273"/>
                  <a:pt x="14461" y="2193"/>
                  <a:pt x="14682" y="2601"/>
                </a:cubicBezTo>
                <a:cubicBezTo>
                  <a:pt x="15123" y="3416"/>
                  <a:pt x="15531" y="6122"/>
                  <a:pt x="15962" y="7589"/>
                </a:cubicBezTo>
                <a:cubicBezTo>
                  <a:pt x="16432" y="9190"/>
                  <a:pt x="16922" y="9306"/>
                  <a:pt x="17396" y="7923"/>
                </a:cubicBezTo>
                <a:cubicBezTo>
                  <a:pt x="17407" y="7830"/>
                  <a:pt x="17417" y="7737"/>
                  <a:pt x="17428" y="7643"/>
                </a:cubicBezTo>
                <a:cubicBezTo>
                  <a:pt x="17438" y="7554"/>
                  <a:pt x="17448" y="7464"/>
                  <a:pt x="17460" y="7498"/>
                </a:cubicBezTo>
                <a:cubicBezTo>
                  <a:pt x="17470" y="7529"/>
                  <a:pt x="17478" y="7655"/>
                  <a:pt x="17478" y="7802"/>
                </a:cubicBezTo>
                <a:cubicBezTo>
                  <a:pt x="17940" y="3032"/>
                  <a:pt x="18541" y="1561"/>
                  <a:pt x="19095" y="3841"/>
                </a:cubicBezTo>
                <a:cubicBezTo>
                  <a:pt x="19581" y="5838"/>
                  <a:pt x="19972" y="10470"/>
                  <a:pt x="20409" y="13760"/>
                </a:cubicBezTo>
                <a:cubicBezTo>
                  <a:pt x="20751" y="16338"/>
                  <a:pt x="21124" y="18126"/>
                  <a:pt x="21513" y="19028"/>
                </a:cubicBezTo>
                <a:cubicBezTo>
                  <a:pt x="21555" y="18785"/>
                  <a:pt x="21600" y="19243"/>
                  <a:pt x="21596" y="19862"/>
                </a:cubicBezTo>
                <a:cubicBezTo>
                  <a:pt x="21588" y="20924"/>
                  <a:pt x="21479" y="21052"/>
                  <a:pt x="21458" y="20023"/>
                </a:cubicBezTo>
              </a:path>
            </a:pathLst>
          </a:custGeom>
          <a:ln w="114300">
            <a:solidFill>
              <a:srgbClr val="0086FE"/>
            </a:solidFill>
          </a:ln>
          <a:effectLst>
            <a:outerShdw blurRad="38100" dist="20000" dir="5400000" rotWithShape="0">
              <a:srgbClr val="000000">
                <a:alpha val="38000"/>
              </a:srgbClr>
            </a:outerShdw>
          </a:effectLst>
        </p:spPr>
        <p:txBody>
          <a:bodyPr lIns="45718" tIns="45718" rIns="45718" bIns="45718"/>
          <a:lstStyle/>
          <a:p>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81"/>
                                        </p:tgtEl>
                                        <p:attrNameLst>
                                          <p:attrName>style.visibility</p:attrName>
                                        </p:attrNameLst>
                                      </p:cBhvr>
                                      <p:to>
                                        <p:strVal val="visible"/>
                                      </p:to>
                                    </p:set>
                                    <p:animEffect transition="in" filter="dissolve">
                                      <p:cBhvr>
                                        <p:cTn id="7" dur="49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Shape 1002"/>
          <p:cNvSpPr>
            <a:spLocks noGrp="1"/>
          </p:cNvSpPr>
          <p:nvPr>
            <p:ph type="title"/>
          </p:nvPr>
        </p:nvSpPr>
        <p:spPr>
          <a:xfrm>
            <a:off x="5659" y="-6222"/>
            <a:ext cx="9132683" cy="5155944"/>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normAutofit fontScale="90000"/>
          </a:bodyPr>
          <a:lstStyle/>
          <a:p>
            <a:pPr defTabSz="758951">
              <a:defRPr sz="1800">
                <a:uFill>
                  <a:solidFill>
                    <a:srgbClr val="3C899E"/>
                  </a:solidFill>
                </a:uFill>
                <a:latin typeface="Impact"/>
                <a:ea typeface="Impact"/>
                <a:cs typeface="Impact"/>
                <a:sym typeface="Impact"/>
              </a:defRPr>
            </a:pPr>
            <a:r>
              <a:t>Culture can be a major influencing factor within children’s disclosures of abuse. </a:t>
            </a:r>
          </a:p>
          <a:p>
            <a:pPr defTabSz="758951">
              <a:defRPr sz="1800">
                <a:uFill>
                  <a:solidFill>
                    <a:srgbClr val="3C899E"/>
                  </a:solidFill>
                </a:uFill>
                <a:latin typeface="Impact"/>
                <a:ea typeface="Impact"/>
                <a:cs typeface="Impact"/>
                <a:sym typeface="Impact"/>
              </a:defRPr>
            </a:pPr>
            <a:endParaRPr/>
          </a:p>
          <a:p>
            <a:pPr defTabSz="758951">
              <a:defRPr sz="1800">
                <a:uFill>
                  <a:solidFill>
                    <a:srgbClr val="3C899E"/>
                  </a:solidFill>
                </a:uFill>
                <a:latin typeface="Impact"/>
                <a:ea typeface="Impact"/>
                <a:cs typeface="Impact"/>
                <a:sym typeface="Impact"/>
              </a:defRPr>
            </a:pPr>
            <a:endParaRPr/>
          </a:p>
          <a:p>
            <a:pPr defTabSz="758951">
              <a:defRPr sz="1800">
                <a:uFill>
                  <a:solidFill>
                    <a:srgbClr val="3C899E"/>
                  </a:solidFill>
                </a:uFill>
                <a:latin typeface="Impact"/>
                <a:ea typeface="Impact"/>
                <a:cs typeface="Impact"/>
                <a:sym typeface="Impact"/>
              </a:defRPr>
            </a:pPr>
            <a:r>
              <a:t>Children grow up learning certain expectations based on cultural messaging that moulds   </a:t>
            </a:r>
          </a:p>
          <a:p>
            <a:pPr defTabSz="758951">
              <a:defRPr sz="1800">
                <a:uFill>
                  <a:solidFill>
                    <a:srgbClr val="3C899E"/>
                  </a:solidFill>
                </a:uFill>
                <a:latin typeface="Impact"/>
                <a:ea typeface="Impact"/>
                <a:cs typeface="Impact"/>
                <a:sym typeface="Impact"/>
              </a:defRPr>
            </a:pPr>
            <a:r>
              <a:t>their communication styles and influences how they feel about disclosing. </a:t>
            </a:r>
          </a:p>
          <a:p>
            <a:pPr defTabSz="758951">
              <a:defRPr sz="1800">
                <a:uFill>
                  <a:solidFill>
                    <a:srgbClr val="3C899E"/>
                  </a:solidFill>
                </a:uFill>
                <a:latin typeface="Impact"/>
                <a:ea typeface="Impact"/>
                <a:cs typeface="Impact"/>
                <a:sym typeface="Impact"/>
              </a:defRPr>
            </a:pPr>
            <a:endParaRPr/>
          </a:p>
          <a:p>
            <a:pPr defTabSz="758951">
              <a:defRPr sz="1800">
                <a:uFill>
                  <a:solidFill>
                    <a:srgbClr val="3C899E"/>
                  </a:solidFill>
                </a:uFill>
                <a:latin typeface="Impact"/>
                <a:ea typeface="Impact"/>
                <a:cs typeface="Impact"/>
                <a:sym typeface="Impact"/>
              </a:defRPr>
            </a:pPr>
            <a:endParaRPr/>
          </a:p>
          <a:p>
            <a:pPr defTabSz="758951">
              <a:defRPr sz="1800">
                <a:uFill>
                  <a:solidFill>
                    <a:srgbClr val="3C899E"/>
                  </a:solidFill>
                </a:uFill>
                <a:latin typeface="Impact"/>
                <a:ea typeface="Impact"/>
                <a:cs typeface="Impact"/>
                <a:sym typeface="Impact"/>
              </a:defRPr>
            </a:pPr>
            <a:r>
              <a:t>“Forensic interviewers and investigators must consider the influence of culture on perception of experiences, memory formation, language, linguistic style, comfort with talking to strangers in a formal setting, and values about family loyalty and privacy when questioning children and evaluating their statements . . . Cultural differences may present communication challenges and can lead to misunderstandings within the forensic interview”.</a:t>
            </a:r>
            <a:r>
              <a:rPr sz="1500"/>
              <a:t> </a:t>
            </a:r>
            <a:r>
              <a:rPr sz="600">
                <a:latin typeface="Times New Roman"/>
                <a:ea typeface="Times New Roman"/>
                <a:cs typeface="Times New Roman"/>
                <a:sym typeface="Times New Roman"/>
              </a:rPr>
              <a:t>(Newlin et al., 2015, p. 4). </a:t>
            </a:r>
            <a:endParaRPr sz="1500"/>
          </a:p>
          <a:p>
            <a:pPr defTabSz="758951">
              <a:defRPr sz="1100">
                <a:solidFill>
                  <a:srgbClr val="FFFFFF"/>
                </a:solidFill>
                <a:uFill>
                  <a:solidFill>
                    <a:srgbClr val="3C899E"/>
                  </a:solidFill>
                </a:uFill>
              </a:defRPr>
            </a:pPr>
            <a:endParaRPr sz="1500"/>
          </a:p>
          <a:p>
            <a:pPr defTabSz="758951">
              <a:defRPr sz="1100">
                <a:solidFill>
                  <a:srgbClr val="FFFFFF"/>
                </a:solidFill>
                <a:uFill>
                  <a:solidFill>
                    <a:srgbClr val="3C899E"/>
                  </a:solidFill>
                </a:uFill>
              </a:defRPr>
            </a:pPr>
            <a:endParaRPr sz="1500"/>
          </a:p>
          <a:p>
            <a:pPr defTabSz="758951">
              <a:defRPr sz="1100">
                <a:solidFill>
                  <a:srgbClr val="FFFFFF"/>
                </a:solidFill>
                <a:uFill>
                  <a:solidFill>
                    <a:srgbClr val="3C899E"/>
                  </a:solidFill>
                </a:uFill>
              </a:defRPr>
            </a:pPr>
            <a:endParaRPr sz="1500"/>
          </a:p>
          <a:p>
            <a:pPr defTabSz="758951">
              <a:defRPr sz="1100">
                <a:solidFill>
                  <a:srgbClr val="FFFFFF"/>
                </a:solidFill>
                <a:uFill>
                  <a:solidFill>
                    <a:srgbClr val="3C899E"/>
                  </a:solidFill>
                </a:uFill>
              </a:defRPr>
            </a:pPr>
            <a:endParaRPr sz="1500"/>
          </a:p>
          <a:p>
            <a:pPr defTabSz="758951">
              <a:defRPr sz="1100">
                <a:solidFill>
                  <a:srgbClr val="FFFFFF"/>
                </a:solidFill>
                <a:uFill>
                  <a:solidFill>
                    <a:srgbClr val="3C899E"/>
                  </a:solidFill>
                </a:uFill>
              </a:defRPr>
            </a:pPr>
            <a:endParaRPr sz="1500"/>
          </a:p>
          <a:p>
            <a:pPr defTabSz="758951">
              <a:defRPr sz="1100">
                <a:solidFill>
                  <a:srgbClr val="FFFFFF"/>
                </a:solidFill>
                <a:uFill>
                  <a:solidFill>
                    <a:srgbClr val="3C899E"/>
                  </a:solidFill>
                </a:uFill>
              </a:defRPr>
            </a:pPr>
            <a:endParaRPr sz="1500"/>
          </a:p>
          <a:p>
            <a:pPr defTabSz="758951">
              <a:defRPr sz="1100">
                <a:solidFill>
                  <a:srgbClr val="FFFFFF"/>
                </a:solidFill>
                <a:uFill>
                  <a:solidFill>
                    <a:srgbClr val="3C899E"/>
                  </a:solidFill>
                </a:uFill>
              </a:defRPr>
            </a:pPr>
            <a:endParaRPr sz="1500"/>
          </a:p>
          <a:p>
            <a:pPr defTabSz="758951">
              <a:defRPr sz="1100">
                <a:solidFill>
                  <a:srgbClr val="FFFFFF"/>
                </a:solidFill>
                <a:uFill>
                  <a:solidFill>
                    <a:srgbClr val="3C899E"/>
                  </a:solidFill>
                </a:uFill>
              </a:defRPr>
            </a:pPr>
            <a:endParaRPr sz="1500"/>
          </a:p>
          <a:p>
            <a:pPr defTabSz="758951">
              <a:defRPr sz="600">
                <a:uFill>
                  <a:solidFill>
                    <a:srgbClr val="3C899E"/>
                  </a:solidFill>
                </a:uFill>
                <a:latin typeface="Times New Roman"/>
                <a:ea typeface="Times New Roman"/>
                <a:cs typeface="Times New Roman"/>
                <a:sym typeface="Times New Roman"/>
              </a:defRPr>
            </a:pPr>
            <a:r>
              <a:t>(Alaggia, 2010; Hritz et al., 2015; Newlin et al., 2015). </a:t>
            </a:r>
          </a:p>
        </p:txBody>
      </p:sp>
      <p:sp>
        <p:nvSpPr>
          <p:cNvPr id="1003" name="Shape 1003"/>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3B5B8"/>
        </a:solidFill>
        <a:effectLst/>
      </p:bgPr>
    </p:bg>
    <p:spTree>
      <p:nvGrpSpPr>
        <p:cNvPr id="1" name=""/>
        <p:cNvGrpSpPr/>
        <p:nvPr/>
      </p:nvGrpSpPr>
      <p:grpSpPr>
        <a:xfrm>
          <a:off x="0" y="0"/>
          <a:ext cx="0" cy="0"/>
          <a:chOff x="0" y="0"/>
          <a:chExt cx="0" cy="0"/>
        </a:xfrm>
      </p:grpSpPr>
      <p:sp>
        <p:nvSpPr>
          <p:cNvPr id="146" name="Shape 146"/>
          <p:cNvSpPr>
            <a:spLocks noGrp="1"/>
          </p:cNvSpPr>
          <p:nvPr>
            <p:ph type="title"/>
          </p:nvPr>
        </p:nvSpPr>
        <p:spPr>
          <a:xfrm>
            <a:off x="311699" y="91904"/>
            <a:ext cx="8520602" cy="5490133"/>
          </a:xfrm>
          <a:prstGeom prst="rect">
            <a:avLst/>
          </a:prstGeom>
        </p:spPr>
        <p:txBody>
          <a:bodyPr/>
          <a:lstStyle/>
          <a:p>
            <a:pPr defTabSz="457200">
              <a:spcBef>
                <a:spcPts val="1200"/>
              </a:spcBef>
              <a:defRPr sz="2400">
                <a:latin typeface="Impact"/>
                <a:ea typeface="Impact"/>
                <a:cs typeface="Impact"/>
                <a:sym typeface="Impact"/>
              </a:defRPr>
            </a:pPr>
            <a:r>
              <a:t>I identify myself as a settler ally and respectfully acknowledge the completion of this work on both the unceded territories of the Syilx (Okanagan) Peoples and of the Secwépemc Nation, in which I call home and is where my employment involvement, training, and knowledge has derived from as a trauma therapist in working with children, youth and their families during disclosures of child abuse.</a:t>
            </a:r>
          </a:p>
          <a:p>
            <a:pPr defTabSz="457200">
              <a:spcBef>
                <a:spcPts val="1200"/>
              </a:spcBef>
              <a:defRPr sz="2400">
                <a:latin typeface="Impact"/>
                <a:ea typeface="Impact"/>
                <a:cs typeface="Impact"/>
                <a:sym typeface="Impact"/>
              </a:defRPr>
            </a:pPr>
            <a:endParaRPr/>
          </a:p>
          <a:p>
            <a:pPr defTabSz="457200">
              <a:spcBef>
                <a:spcPts val="1200"/>
              </a:spcBef>
              <a:defRPr sz="2400">
                <a:latin typeface="Impact"/>
                <a:ea typeface="Impact"/>
                <a:cs typeface="Impact"/>
                <a:sym typeface="Impact"/>
              </a:defRPr>
            </a:pPr>
            <a:r>
              <a:t>Therefore, I come to this research with the belief…</a:t>
            </a:r>
            <a:br/>
            <a:endParaRPr/>
          </a:p>
        </p:txBody>
      </p:sp>
      <p:sp>
        <p:nvSpPr>
          <p:cNvPr id="147" name="Shape 147"/>
          <p:cNvSpPr>
            <a:spLocks noGrp="1"/>
          </p:cNvSpPr>
          <p:nvPr>
            <p:ph type="sldNum" sz="quarter" idx="4294967295"/>
          </p:nvPr>
        </p:nvSpPr>
        <p:spPr>
          <a:xfrm>
            <a:off x="8754975" y="4700818"/>
            <a:ext cx="26618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p:cNvSpPr>
          <p:nvPr>
            <p:ph type="title"/>
          </p:nvPr>
        </p:nvSpPr>
        <p:spPr>
          <a:xfrm>
            <a:off x="-17459" y="-22512"/>
            <a:ext cx="9178919" cy="5188524"/>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defTabSz="832103">
              <a:defRPr sz="1700">
                <a:uFill>
                  <a:solidFill>
                    <a:srgbClr val="3C899E"/>
                  </a:solidFill>
                </a:uFill>
                <a:latin typeface="Impact"/>
                <a:ea typeface="Impact"/>
                <a:cs typeface="Impact"/>
                <a:sym typeface="Impact"/>
              </a:defRPr>
            </a:pPr>
            <a:r>
              <a:t>Cultural differences may create misunderstandings between any professional and a child they are working with.  </a:t>
            </a:r>
          </a:p>
          <a:p>
            <a:pPr defTabSz="832103">
              <a:defRPr sz="1700">
                <a:uFill>
                  <a:solidFill>
                    <a:srgbClr val="3C899E"/>
                  </a:solidFill>
                </a:uFill>
                <a:latin typeface="Impact"/>
                <a:ea typeface="Impact"/>
                <a:cs typeface="Impact"/>
                <a:sym typeface="Impact"/>
              </a:defRPr>
            </a:pPr>
            <a:endParaRPr/>
          </a:p>
          <a:p>
            <a:pPr defTabSz="832103">
              <a:defRPr sz="1700">
                <a:uFill>
                  <a:solidFill>
                    <a:srgbClr val="3C899E"/>
                  </a:solidFill>
                </a:uFill>
                <a:latin typeface="Impact"/>
                <a:ea typeface="Impact"/>
                <a:cs typeface="Impact"/>
                <a:sym typeface="Impact"/>
              </a:defRPr>
            </a:pPr>
            <a:endParaRPr/>
          </a:p>
          <a:p>
            <a:pPr defTabSz="832103">
              <a:defRPr sz="1700">
                <a:uFill>
                  <a:solidFill>
                    <a:srgbClr val="3C899E"/>
                  </a:solidFill>
                </a:uFill>
                <a:latin typeface="Impact"/>
                <a:ea typeface="Impact"/>
                <a:cs typeface="Impact"/>
                <a:sym typeface="Impact"/>
              </a:defRPr>
            </a:pPr>
            <a:r>
              <a:t>It is important to have an understanding of the dynamics of cultural differences; to expand cultural knowledge; adapt services to meet culturally unique needs; and to have an ongoing process in learning about cultures, including knowledge of one’s own limitations. </a:t>
            </a:r>
          </a:p>
          <a:p>
            <a:pPr defTabSz="832103">
              <a:defRPr sz="1700">
                <a:uFill>
                  <a:solidFill>
                    <a:srgbClr val="3C899E"/>
                  </a:solidFill>
                </a:uFill>
                <a:latin typeface="Impact"/>
                <a:ea typeface="Impact"/>
                <a:cs typeface="Impact"/>
                <a:sym typeface="Impact"/>
              </a:defRPr>
            </a:pPr>
            <a:endParaRPr/>
          </a:p>
          <a:p>
            <a:pPr defTabSz="832103">
              <a:defRPr sz="1700">
                <a:uFill>
                  <a:solidFill>
                    <a:srgbClr val="3C899E"/>
                  </a:solidFill>
                </a:uFill>
                <a:latin typeface="Impact"/>
                <a:ea typeface="Impact"/>
                <a:cs typeface="Impact"/>
                <a:sym typeface="Impact"/>
              </a:defRPr>
            </a:pPr>
            <a:endParaRPr/>
          </a:p>
          <a:p>
            <a:pPr defTabSz="832103">
              <a:defRPr sz="1700">
                <a:uFill>
                  <a:solidFill>
                    <a:srgbClr val="3C899E"/>
                  </a:solidFill>
                </a:uFill>
                <a:latin typeface="Impact"/>
                <a:ea typeface="Impact"/>
                <a:cs typeface="Impact"/>
                <a:sym typeface="Impact"/>
              </a:defRPr>
            </a:pPr>
            <a:r>
              <a:t>Equally paramount, it is crucial to acknowledge the diversity of culture when providing services for others, particularly in recognizing the influence and power wielded by holding dominant beliefs</a:t>
            </a:r>
          </a:p>
          <a:p>
            <a:pPr defTabSz="832103">
              <a:defRPr sz="1200">
                <a:uFill>
                  <a:solidFill>
                    <a:srgbClr val="3C899E"/>
                  </a:solidFill>
                </a:uFill>
              </a:defRPr>
            </a:pPr>
            <a:endParaRPr/>
          </a:p>
          <a:p>
            <a:pPr defTabSz="832103">
              <a:defRPr sz="1200">
                <a:uFill>
                  <a:solidFill>
                    <a:srgbClr val="3C899E"/>
                  </a:solidFill>
                </a:uFill>
              </a:defRPr>
            </a:pPr>
            <a:endParaRPr/>
          </a:p>
          <a:p>
            <a:pPr defTabSz="832103">
              <a:defRPr sz="1200">
                <a:uFill>
                  <a:solidFill>
                    <a:srgbClr val="3C899E"/>
                  </a:solidFill>
                </a:uFill>
              </a:defRPr>
            </a:pPr>
            <a:endParaRPr/>
          </a:p>
          <a:p>
            <a:pPr defTabSz="832103">
              <a:defRPr sz="1200">
                <a:uFill>
                  <a:solidFill>
                    <a:srgbClr val="3C899E"/>
                  </a:solidFill>
                </a:uFill>
              </a:defRPr>
            </a:pPr>
            <a:endParaRPr/>
          </a:p>
          <a:p>
            <a:pPr defTabSz="832103">
              <a:defRPr sz="1200">
                <a:uFill>
                  <a:solidFill>
                    <a:srgbClr val="3C899E"/>
                  </a:solidFill>
                </a:uFill>
              </a:defRPr>
            </a:pPr>
            <a:endParaRPr/>
          </a:p>
          <a:p>
            <a:pPr defTabSz="832103">
              <a:defRPr sz="1200">
                <a:uFill>
                  <a:solidFill>
                    <a:srgbClr val="3C899E"/>
                  </a:solidFill>
                </a:uFill>
              </a:defRPr>
            </a:pPr>
            <a:endParaRPr/>
          </a:p>
          <a:p>
            <a:pPr defTabSz="832103">
              <a:defRPr sz="1200">
                <a:uFill>
                  <a:solidFill>
                    <a:srgbClr val="3C899E"/>
                  </a:solidFill>
                </a:uFill>
              </a:defRPr>
            </a:pPr>
            <a:endParaRPr/>
          </a:p>
          <a:p>
            <a:pPr defTabSz="832103">
              <a:defRPr sz="1200">
                <a:uFill>
                  <a:solidFill>
                    <a:srgbClr val="3C899E"/>
                  </a:solidFill>
                </a:uFill>
              </a:defRPr>
            </a:pPr>
            <a:endParaRPr/>
          </a:p>
          <a:p>
            <a:pPr defTabSz="832103">
              <a:defRPr sz="1200">
                <a:uFill>
                  <a:solidFill>
                    <a:srgbClr val="3C899E"/>
                  </a:solidFill>
                </a:uFill>
              </a:defRPr>
            </a:pPr>
            <a:endParaRPr/>
          </a:p>
          <a:p>
            <a:pPr defTabSz="832103">
              <a:defRPr sz="1200">
                <a:uFill>
                  <a:solidFill>
                    <a:srgbClr val="3C899E"/>
                  </a:solidFill>
                </a:uFill>
              </a:defRPr>
            </a:pPr>
            <a:endParaRPr/>
          </a:p>
          <a:p>
            <a:pPr defTabSz="832103">
              <a:defRPr sz="700">
                <a:uFill>
                  <a:solidFill>
                    <a:srgbClr val="3C899E"/>
                  </a:solidFill>
                </a:uFill>
                <a:latin typeface="Times New Roman"/>
                <a:ea typeface="Times New Roman"/>
                <a:cs typeface="Times New Roman"/>
                <a:sym typeface="Times New Roman"/>
              </a:defRPr>
            </a:pPr>
            <a:r>
              <a:t>(Gilligan &amp; Akhtar, 2005; Malatzky et al., McElvaney, 2008; 2018; Newlin et al., 2015; Woods, 2010)</a:t>
            </a:r>
          </a:p>
        </p:txBody>
      </p:sp>
      <p:sp>
        <p:nvSpPr>
          <p:cNvPr id="1006" name="Shape 1006"/>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Shape 1008"/>
          <p:cNvSpPr>
            <a:spLocks noGrp="1"/>
          </p:cNvSpPr>
          <p:nvPr>
            <p:ph type="title"/>
          </p:nvPr>
        </p:nvSpPr>
        <p:spPr>
          <a:xfrm>
            <a:off x="-13688" y="16656"/>
            <a:ext cx="9171376" cy="5143503"/>
          </a:xfrm>
          <a:prstGeom prst="rect">
            <a:avLst/>
          </a:prstGeom>
        </p:spPr>
        <p:txBody>
          <a:bodyPr/>
          <a:lstStyle/>
          <a:p>
            <a:pPr defTabSz="301752">
              <a:spcBef>
                <a:spcPts val="700"/>
              </a:spcBef>
              <a:defRPr>
                <a:latin typeface="Impact"/>
                <a:ea typeface="Impact"/>
                <a:cs typeface="Impact"/>
                <a:sym typeface="Impact"/>
              </a:defRPr>
            </a:pPr>
            <a:r>
              <a:t>For years, researchers regarding cases of child abuse have questioned how children and their needs can be kept at the forefront of practice?   </a:t>
            </a:r>
            <a:r>
              <a:rPr sz="500">
                <a:latin typeface="Times New Roman"/>
                <a:ea typeface="Times New Roman"/>
                <a:cs typeface="Times New Roman"/>
                <a:sym typeface="Times New Roman"/>
              </a:rPr>
              <a:t>(Fontes &amp; Plummer, 2010; Korbin, 2002; Winkworth &amp; McArthur, 2006)</a:t>
            </a: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a:p>
            <a:pPr defTabSz="301752">
              <a:spcBef>
                <a:spcPts val="700"/>
              </a:spcBef>
              <a:defRPr sz="1000">
                <a:latin typeface="Times New Roman"/>
                <a:ea typeface="Times New Roman"/>
                <a:cs typeface="Times New Roman"/>
                <a:sym typeface="Times New Roman"/>
              </a:defRPr>
            </a:pPr>
            <a:endParaRPr sz="500">
              <a:latin typeface="Times New Roman"/>
              <a:ea typeface="Times New Roman"/>
              <a:cs typeface="Times New Roman"/>
              <a:sym typeface="Times New Roman"/>
            </a:endParaRPr>
          </a:p>
        </p:txBody>
      </p:sp>
      <p:sp>
        <p:nvSpPr>
          <p:cNvPr id="1009" name="Shape 1009"/>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pic>
        <p:nvPicPr>
          <p:cNvPr id="1010" name="image8.png"/>
          <p:cNvPicPr>
            <a:picLocks noChangeAspect="1"/>
          </p:cNvPicPr>
          <p:nvPr/>
        </p:nvPicPr>
        <p:blipFill>
          <a:blip r:embed="rId2">
            <a:extLst/>
          </a:blip>
          <a:stretch>
            <a:fillRect/>
          </a:stretch>
        </p:blipFill>
        <p:spPr>
          <a:xfrm>
            <a:off x="7287548" y="1113463"/>
            <a:ext cx="1892241" cy="1951374"/>
          </a:xfrm>
          <a:prstGeom prst="rect">
            <a:avLst/>
          </a:prstGeom>
          <a:ln w="12700">
            <a:miter lim="400000"/>
          </a:ln>
        </p:spPr>
      </p:pic>
      <p:pic>
        <p:nvPicPr>
          <p:cNvPr id="1011" name="image12.png"/>
          <p:cNvPicPr>
            <a:picLocks noChangeAspect="1"/>
          </p:cNvPicPr>
          <p:nvPr/>
        </p:nvPicPr>
        <p:blipFill>
          <a:blip r:embed="rId3">
            <a:extLst/>
          </a:blip>
          <a:stretch>
            <a:fillRect/>
          </a:stretch>
        </p:blipFill>
        <p:spPr>
          <a:xfrm>
            <a:off x="2578505" y="1438631"/>
            <a:ext cx="3299648" cy="2105613"/>
          </a:xfrm>
          <a:prstGeom prst="rect">
            <a:avLst/>
          </a:prstGeom>
          <a:ln w="12700">
            <a:miter lim="400000"/>
          </a:ln>
        </p:spPr>
      </p:pic>
      <p:pic>
        <p:nvPicPr>
          <p:cNvPr id="1012" name="image13.png"/>
          <p:cNvPicPr>
            <a:picLocks noChangeAspect="1"/>
          </p:cNvPicPr>
          <p:nvPr/>
        </p:nvPicPr>
        <p:blipFill>
          <a:blip r:embed="rId4">
            <a:extLst/>
          </a:blip>
          <a:stretch>
            <a:fillRect/>
          </a:stretch>
        </p:blipFill>
        <p:spPr>
          <a:xfrm>
            <a:off x="-22527" y="1438631"/>
            <a:ext cx="2636294" cy="2105613"/>
          </a:xfrm>
          <a:prstGeom prst="rect">
            <a:avLst/>
          </a:prstGeom>
          <a:ln w="12700">
            <a:miter lim="400000"/>
          </a:ln>
        </p:spPr>
      </p:pic>
      <p:pic>
        <p:nvPicPr>
          <p:cNvPr id="1013" name="image14.png"/>
          <p:cNvPicPr>
            <a:picLocks noChangeAspect="1"/>
          </p:cNvPicPr>
          <p:nvPr/>
        </p:nvPicPr>
        <p:blipFill>
          <a:blip r:embed="rId5">
            <a:extLst/>
          </a:blip>
          <a:stretch>
            <a:fillRect/>
          </a:stretch>
        </p:blipFill>
        <p:spPr>
          <a:xfrm>
            <a:off x="6604200" y="2010097"/>
            <a:ext cx="3258935" cy="4217444"/>
          </a:xfrm>
          <a:prstGeom prst="rect">
            <a:avLst/>
          </a:prstGeom>
          <a:ln w="12700">
            <a:miter lim="400000"/>
          </a:ln>
        </p:spPr>
      </p:pic>
      <p:pic>
        <p:nvPicPr>
          <p:cNvPr id="1014" name="image15.png"/>
          <p:cNvPicPr>
            <a:picLocks noChangeAspect="1"/>
          </p:cNvPicPr>
          <p:nvPr/>
        </p:nvPicPr>
        <p:blipFill>
          <a:blip r:embed="rId6">
            <a:extLst/>
          </a:blip>
          <a:stretch>
            <a:fillRect/>
          </a:stretch>
        </p:blipFill>
        <p:spPr>
          <a:xfrm>
            <a:off x="5446364" y="3010125"/>
            <a:ext cx="1892242" cy="2699906"/>
          </a:xfrm>
          <a:prstGeom prst="rect">
            <a:avLst/>
          </a:prstGeom>
          <a:ln w="12700">
            <a:miter lim="400000"/>
          </a:ln>
        </p:spPr>
      </p:pic>
      <p:pic>
        <p:nvPicPr>
          <p:cNvPr id="1015" name="image16.png"/>
          <p:cNvPicPr>
            <a:picLocks noChangeAspect="1"/>
          </p:cNvPicPr>
          <p:nvPr/>
        </p:nvPicPr>
        <p:blipFill>
          <a:blip r:embed="rId7">
            <a:extLst/>
          </a:blip>
          <a:stretch>
            <a:fillRect/>
          </a:stretch>
        </p:blipFill>
        <p:spPr>
          <a:xfrm>
            <a:off x="2567826" y="3284139"/>
            <a:ext cx="2884242" cy="2151879"/>
          </a:xfrm>
          <a:prstGeom prst="rect">
            <a:avLst/>
          </a:prstGeom>
          <a:ln w="12700">
            <a:miter lim="400000"/>
          </a:ln>
        </p:spPr>
      </p:pic>
      <p:pic>
        <p:nvPicPr>
          <p:cNvPr id="1016" name="image17.png"/>
          <p:cNvPicPr>
            <a:picLocks noChangeAspect="1"/>
          </p:cNvPicPr>
          <p:nvPr/>
        </p:nvPicPr>
        <p:blipFill>
          <a:blip r:embed="rId8">
            <a:extLst/>
          </a:blip>
          <a:stretch>
            <a:fillRect/>
          </a:stretch>
        </p:blipFill>
        <p:spPr>
          <a:xfrm>
            <a:off x="5870581" y="1113463"/>
            <a:ext cx="1410084" cy="1951374"/>
          </a:xfrm>
          <a:prstGeom prst="rect">
            <a:avLst/>
          </a:prstGeom>
          <a:ln w="12700">
            <a:miter lim="400000"/>
          </a:ln>
        </p:spPr>
      </p:pic>
      <p:pic>
        <p:nvPicPr>
          <p:cNvPr id="1017" name="image2.jpeg"/>
          <p:cNvPicPr>
            <a:picLocks noChangeAspect="1"/>
          </p:cNvPicPr>
          <p:nvPr/>
        </p:nvPicPr>
        <p:blipFill>
          <a:blip r:embed="rId9">
            <a:extLst/>
          </a:blip>
          <a:stretch>
            <a:fillRect/>
          </a:stretch>
        </p:blipFill>
        <p:spPr>
          <a:xfrm>
            <a:off x="-299120" y="3360849"/>
            <a:ext cx="2884241" cy="1800955"/>
          </a:xfrm>
          <a:prstGeom prst="rect">
            <a:avLst/>
          </a:prstGeom>
          <a:ln w="12700">
            <a:miter lim="400000"/>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p:cNvSpPr>
          <p:nvPr>
            <p:ph type="title"/>
          </p:nvPr>
        </p:nvSpPr>
        <p:spPr>
          <a:xfrm>
            <a:off x="-14235" y="-16361"/>
            <a:ext cx="9172470" cy="5176222"/>
          </a:xfrm>
          <a:prstGeom prst="rect">
            <a:avLst/>
          </a:prstGeom>
        </p:spPr>
        <p:txBody>
          <a:bodyPr/>
          <a:lstStyle/>
          <a:p>
            <a:pPr defTabSz="429768">
              <a:spcBef>
                <a:spcPts val="1100"/>
              </a:spcBef>
              <a:defRPr sz="1700">
                <a:latin typeface="Impact"/>
                <a:ea typeface="Impact"/>
                <a:cs typeface="Impact"/>
                <a:sym typeface="Impact"/>
              </a:defRPr>
            </a:pPr>
            <a:r>
              <a:t>Cultural safety, trauma-informed and inclusivity are inseparable.</a:t>
            </a:r>
          </a:p>
          <a:p>
            <a:pPr defTabSz="429768">
              <a:spcBef>
                <a:spcPts val="1100"/>
              </a:spcBef>
              <a:defRPr sz="1700">
                <a:latin typeface="Impact"/>
                <a:ea typeface="Impact"/>
                <a:cs typeface="Impact"/>
                <a:sym typeface="Impact"/>
              </a:defRPr>
            </a:pPr>
            <a:r>
              <a:t>What does it mean to incorporate this into all our services &amp; practices during investigations of child abuse? </a:t>
            </a: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1100">
                <a:latin typeface="Times"/>
                <a:ea typeface="Times"/>
                <a:cs typeface="Times"/>
                <a:sym typeface="Times"/>
              </a:defRPr>
            </a:pPr>
            <a:endParaRPr sz="1100">
              <a:latin typeface="Times"/>
              <a:ea typeface="Times"/>
              <a:cs typeface="Times"/>
              <a:sym typeface="Times"/>
            </a:endParaRPr>
          </a:p>
          <a:p>
            <a:pPr defTabSz="429768">
              <a:spcBef>
                <a:spcPts val="1100"/>
              </a:spcBef>
              <a:defRPr sz="700">
                <a:latin typeface="Times New Roman"/>
                <a:ea typeface="Times New Roman"/>
                <a:cs typeface="Times New Roman"/>
                <a:sym typeface="Times New Roman"/>
              </a:defRPr>
            </a:pPr>
            <a:r>
              <a:t>Image retrieved from: </a:t>
            </a:r>
            <a:r>
              <a:rPr u="sng">
                <a:solidFill>
                  <a:srgbClr val="0000FF"/>
                </a:solidFill>
                <a:uFill>
                  <a:solidFill>
                    <a:srgbClr val="0000FF"/>
                  </a:solidFill>
                </a:uFill>
                <a:hlinkClick r:id="rId2"/>
              </a:rPr>
              <a:t>https://www.continued.com/early-childhood-education/ask-the-experts/what-is-culture-23709</a:t>
            </a:r>
          </a:p>
        </p:txBody>
      </p:sp>
      <p:sp>
        <p:nvSpPr>
          <p:cNvPr id="1020" name="Shape 1020"/>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pic>
        <p:nvPicPr>
          <p:cNvPr id="1021" name="image18.png"/>
          <p:cNvPicPr>
            <a:picLocks noChangeAspect="1"/>
          </p:cNvPicPr>
          <p:nvPr/>
        </p:nvPicPr>
        <p:blipFill>
          <a:blip r:embed="rId3">
            <a:extLst/>
          </a:blip>
          <a:stretch>
            <a:fillRect/>
          </a:stretch>
        </p:blipFill>
        <p:spPr>
          <a:xfrm>
            <a:off x="1936982" y="1088132"/>
            <a:ext cx="5270036" cy="3428356"/>
          </a:xfrm>
          <a:prstGeom prst="rect">
            <a:avLst/>
          </a:prstGeom>
          <a:ln w="12700">
            <a:miter lim="400000"/>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p:cNvSpPr>
          <p:nvPr>
            <p:ph type="title"/>
          </p:nvPr>
        </p:nvSpPr>
        <p:spPr>
          <a:xfrm>
            <a:off x="311699" y="445025"/>
            <a:ext cx="8520602" cy="2389842"/>
          </a:xfrm>
          <a:prstGeom prst="rect">
            <a:avLst/>
          </a:prstGeom>
        </p:spPr>
        <p:txBody>
          <a:bodyPr/>
          <a:lstStyle/>
          <a:p>
            <a:pPr>
              <a:defRPr sz="2000">
                <a:latin typeface="Impact"/>
                <a:ea typeface="Impact"/>
                <a:cs typeface="Impact"/>
                <a:sym typeface="Impact"/>
              </a:defRPr>
            </a:pPr>
            <a:r>
              <a:t>So along with asking “What does this child need”?</a:t>
            </a:r>
          </a:p>
          <a:p>
            <a:pPr>
              <a:defRPr sz="2000">
                <a:latin typeface="Impact"/>
                <a:ea typeface="Impact"/>
                <a:cs typeface="Impact"/>
                <a:sym typeface="Impact"/>
              </a:defRPr>
            </a:pPr>
            <a:endParaRPr/>
          </a:p>
          <a:p>
            <a:pPr>
              <a:defRPr sz="2000">
                <a:latin typeface="Impact"/>
                <a:ea typeface="Impact"/>
                <a:cs typeface="Impact"/>
                <a:sym typeface="Impact"/>
              </a:defRPr>
            </a:pPr>
            <a:endParaRPr/>
          </a:p>
          <a:p>
            <a:pPr>
              <a:defRPr sz="2000">
                <a:latin typeface="Impact"/>
                <a:ea typeface="Impact"/>
                <a:cs typeface="Impact"/>
                <a:sym typeface="Impact"/>
              </a:defRPr>
            </a:pPr>
            <a:r>
              <a:t>We need to recognize that we no nothing about this child &amp; ask ourselves: </a:t>
            </a:r>
          </a:p>
          <a:p>
            <a:pPr>
              <a:defRPr sz="2000">
                <a:latin typeface="Impact"/>
                <a:ea typeface="Impact"/>
                <a:cs typeface="Impact"/>
                <a:sym typeface="Impact"/>
              </a:defRPr>
            </a:pPr>
            <a:r>
              <a:t>“How am I going to learn about this child/youth and their family?”</a:t>
            </a:r>
          </a:p>
        </p:txBody>
      </p:sp>
      <p:sp>
        <p:nvSpPr>
          <p:cNvPr id="1024" name="Shape 1024"/>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pic>
        <p:nvPicPr>
          <p:cNvPr id="1025" name="image19.png"/>
          <p:cNvPicPr>
            <a:picLocks noChangeAspect="1"/>
          </p:cNvPicPr>
          <p:nvPr/>
        </p:nvPicPr>
        <p:blipFill>
          <a:blip r:embed="rId2">
            <a:alphaModFix amt="22137"/>
            <a:extLst/>
          </a:blip>
          <a:stretch>
            <a:fillRect/>
          </a:stretch>
        </p:blipFill>
        <p:spPr>
          <a:xfrm>
            <a:off x="-133669" y="-11763"/>
            <a:ext cx="9537146" cy="5167026"/>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hape 1027"/>
          <p:cNvSpPr>
            <a:spLocks noGrp="1"/>
          </p:cNvSpPr>
          <p:nvPr>
            <p:ph type="title"/>
          </p:nvPr>
        </p:nvSpPr>
        <p:spPr>
          <a:xfrm>
            <a:off x="8883" y="-30401"/>
            <a:ext cx="9126234" cy="5204302"/>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uFill>
                  <a:solidFill>
                    <a:srgbClr val="F79646"/>
                  </a:solidFill>
                </a:uFill>
                <a:latin typeface="Impact"/>
                <a:ea typeface="Impact"/>
                <a:cs typeface="Impact"/>
                <a:sym typeface="Impact"/>
              </a:defRPr>
            </a:pPr>
            <a:r>
              <a:t>“ . . sharing of information, including pre- and post-interview debriefings . . . information about the child’s developmental history, cultural background, and special needs (e.g., a known disability) may be useful when planning a forensic interview for the purpose of tailoring interview questions, arranging an interpreter if necessary, and being sensitive to a child’s specific needs or vulnerabilities.” </a:t>
            </a:r>
            <a:r>
              <a:rPr sz="800">
                <a:latin typeface="Times New Roman"/>
                <a:ea typeface="Times New Roman"/>
                <a:cs typeface="Times New Roman"/>
                <a:sym typeface="Times New Roman"/>
              </a:rPr>
              <a:t>(Rivard &amp; Schreiber Compo, 2017, p. 254)</a:t>
            </a:r>
          </a:p>
        </p:txBody>
      </p:sp>
      <p:sp>
        <p:nvSpPr>
          <p:cNvPr id="1028" name="Shape 1028"/>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p:nvPr/>
        </p:nvSpPr>
        <p:spPr>
          <a:xfrm>
            <a:off x="468730" y="622038"/>
            <a:ext cx="8206537" cy="2240277"/>
          </a:xfrm>
          <a:prstGeom prst="rect">
            <a:avLst/>
          </a:prstGeom>
          <a:ln w="12700">
            <a:miter lim="400000"/>
          </a:ln>
          <a:extLst>
            <a:ext uri="{C572A759-6A51-4108-AA02-DFA0A04FC94B}">
              <ma14:wrappingTextBoxFlag xmlns:ma14="http://schemas.microsoft.com/office/mac/drawingml/2011/main" xmlns="" val="1"/>
            </a:ext>
          </a:extLst>
        </p:spPr>
        <p:txBody>
          <a:bodyPr wrap="none" lIns="34287" tIns="34287" rIns="34287" bIns="34287">
            <a:spAutoFit/>
          </a:bodyPr>
          <a:lstStyle/>
          <a:p>
            <a:pPr defTabSz="342900">
              <a:defRPr sz="900">
                <a:latin typeface="Times"/>
                <a:ea typeface="Times"/>
                <a:cs typeface="Times"/>
                <a:sym typeface="Times"/>
              </a:defRPr>
            </a:pPr>
            <a:endParaRPr/>
          </a:p>
          <a:p>
            <a:pPr defTabSz="342900">
              <a:spcBef>
                <a:spcPts val="900"/>
              </a:spcBef>
              <a:defRPr sz="1900">
                <a:latin typeface="Impact"/>
                <a:ea typeface="Impact"/>
                <a:cs typeface="Impact"/>
                <a:sym typeface="Impact"/>
              </a:defRPr>
            </a:pPr>
            <a:r>
              <a:t>Being Culturally Aware or Culturally Informed will help us be inclusive in practice. </a:t>
            </a:r>
          </a:p>
          <a:p>
            <a:pPr defTabSz="342900">
              <a:spcBef>
                <a:spcPts val="900"/>
              </a:spcBef>
              <a:defRPr sz="1900">
                <a:latin typeface="Impact"/>
                <a:ea typeface="Impact"/>
                <a:cs typeface="Impact"/>
                <a:sym typeface="Impact"/>
              </a:defRPr>
            </a:pPr>
            <a:endParaRPr/>
          </a:p>
          <a:p>
            <a:pPr defTabSz="342900">
              <a:spcBef>
                <a:spcPts val="900"/>
              </a:spcBef>
              <a:defRPr sz="1900">
                <a:latin typeface="Impact"/>
                <a:ea typeface="Impact"/>
                <a:cs typeface="Impact"/>
                <a:sym typeface="Impact"/>
              </a:defRPr>
            </a:pPr>
            <a:r>
              <a:t>‘Respectfully Curious’</a:t>
            </a:r>
          </a:p>
          <a:p>
            <a:pPr defTabSz="342900">
              <a:spcBef>
                <a:spcPts val="900"/>
              </a:spcBef>
              <a:defRPr sz="1900">
                <a:latin typeface="Impact"/>
                <a:ea typeface="Impact"/>
                <a:cs typeface="Impact"/>
                <a:sym typeface="Impact"/>
              </a:defRPr>
            </a:pPr>
            <a:endParaRPr/>
          </a:p>
          <a:p>
            <a:pPr defTabSz="342900">
              <a:spcBef>
                <a:spcPts val="900"/>
              </a:spcBef>
              <a:defRPr sz="1900">
                <a:latin typeface="Impact"/>
                <a:ea typeface="Impact"/>
                <a:cs typeface="Impact"/>
                <a:sym typeface="Impact"/>
              </a:defRPr>
            </a:pPr>
            <a:r>
              <a:t>i.e.: When we know…we will do</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Shape 1032"/>
          <p:cNvSpPr>
            <a:spLocks noGrp="1"/>
          </p:cNvSpPr>
          <p:nvPr>
            <p:ph type="title"/>
          </p:nvPr>
        </p:nvSpPr>
        <p:spPr>
          <a:xfrm>
            <a:off x="-14837" y="6162"/>
            <a:ext cx="9173675" cy="5131176"/>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defRPr sz="1400">
                <a:solidFill>
                  <a:srgbClr val="FFFFFF"/>
                </a:solidFill>
              </a:defRPr>
            </a:pPr>
            <a:endParaRPr/>
          </a:p>
          <a:p>
            <a:pPr>
              <a:defRPr sz="1400"/>
            </a:pPr>
            <a:endParaRPr/>
          </a:p>
          <a:p>
            <a:pPr>
              <a:defRPr sz="1400"/>
            </a:pPr>
            <a:endParaRPr/>
          </a:p>
          <a:p>
            <a:pPr>
              <a:defRPr sz="1400"/>
            </a:pPr>
            <a:endParaRPr/>
          </a:p>
          <a:p>
            <a:pPr>
              <a:defRPr sz="1400"/>
            </a:pPr>
            <a:endParaRPr/>
          </a:p>
          <a:p>
            <a:pPr>
              <a:defRPr sz="1400"/>
            </a:pPr>
            <a:endParaRPr/>
          </a:p>
          <a:p>
            <a:pPr>
              <a:defRPr sz="1400"/>
            </a:pPr>
            <a:r>
              <a:t>             </a:t>
            </a:r>
            <a:r>
              <a:rPr sz="1900">
                <a:latin typeface="Impact"/>
                <a:ea typeface="Impact"/>
                <a:cs typeface="Impact"/>
                <a:sym typeface="Impact"/>
              </a:rPr>
              <a:t>“Consultation with professionals who come from the culture in question” </a:t>
            </a:r>
            <a:r>
              <a:rPr sz="800">
                <a:latin typeface="Times New Roman"/>
                <a:ea typeface="Times New Roman"/>
                <a:cs typeface="Times New Roman"/>
                <a:sym typeface="Times New Roman"/>
              </a:rPr>
              <a:t>(Fontes, 2005, p. 71) </a:t>
            </a:r>
          </a:p>
        </p:txBody>
      </p:sp>
      <p:sp>
        <p:nvSpPr>
          <p:cNvPr id="1033" name="Shape 1033"/>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36</a:t>
            </a:fld>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Shape 1035"/>
          <p:cNvSpPr>
            <a:spLocks noGrp="1"/>
          </p:cNvSpPr>
          <p:nvPr>
            <p:ph type="title"/>
          </p:nvPr>
        </p:nvSpPr>
        <p:spPr>
          <a:xfrm>
            <a:off x="311699" y="241825"/>
            <a:ext cx="8520602" cy="4844663"/>
          </a:xfrm>
          <a:prstGeom prst="rect">
            <a:avLst/>
          </a:prstGeom>
        </p:spPr>
        <p:txBody>
          <a:bodyPr/>
          <a:lstStyle/>
          <a:p>
            <a:pPr defTabSz="850391">
              <a:defRPr sz="2600">
                <a:latin typeface="Impact"/>
                <a:ea typeface="Impact"/>
                <a:cs typeface="Impact"/>
                <a:sym typeface="Impact"/>
              </a:defRPr>
            </a:pPr>
            <a:r>
              <a:t>More research and a better understanding for best practices during child-abuse investigations is needed when working with children from various cultures. Specifically, cultural groups with higher prevalence of trauma in our society or those suffering the results of intergenerational trauma; factors that possibly add to the complexities within childhood traumatic experiences, disclosures of abuse, and investigations thereof. This is a difficult and challenging situation, one that may especially be true for Indigenous children &amp; youth.</a:t>
            </a:r>
          </a:p>
          <a:p>
            <a:pPr defTabSz="850391">
              <a:defRPr sz="2600">
                <a:latin typeface="Impact"/>
                <a:ea typeface="Impact"/>
                <a:cs typeface="Impact"/>
                <a:sym typeface="Impact"/>
              </a:defRPr>
            </a:pPr>
            <a:endParaRPr/>
          </a:p>
          <a:p>
            <a:pPr defTabSz="850391">
              <a:defRPr sz="700">
                <a:latin typeface="Times New Roman"/>
                <a:ea typeface="Times New Roman"/>
                <a:cs typeface="Times New Roman"/>
                <a:sym typeface="Times New Roman"/>
              </a:defRPr>
            </a:pPr>
            <a:r>
              <a:t>(Barber Roija &amp; Rosenfeld, 2018; Benuto &amp; Garric, 2016; DeSouza, 2008) </a:t>
            </a:r>
          </a:p>
        </p:txBody>
      </p:sp>
      <p:sp>
        <p:nvSpPr>
          <p:cNvPr id="1036" name="Shape 1036"/>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Shape 1038"/>
          <p:cNvSpPr>
            <a:spLocks noGrp="1"/>
          </p:cNvSpPr>
          <p:nvPr>
            <p:ph type="title"/>
          </p:nvPr>
        </p:nvSpPr>
        <p:spPr>
          <a:xfrm>
            <a:off x="77149" y="1437325"/>
            <a:ext cx="8795402" cy="3411600"/>
          </a:xfrm>
          <a:prstGeom prst="rect">
            <a:avLst/>
          </a:prstGeom>
        </p:spPr>
        <p:txBody>
          <a:bodyPr/>
          <a:lstStyle/>
          <a:p>
            <a:pPr>
              <a:defRPr sz="1100"/>
            </a:pPr>
            <a:r>
              <a:t>		 	 	 		</a:t>
            </a:r>
          </a:p>
          <a:p>
            <a:pPr>
              <a:defRPr sz="1100"/>
            </a:pPr>
            <a:r>
              <a:t>			</a:t>
            </a:r>
          </a:p>
          <a:p>
            <a:pPr>
              <a:defRPr sz="1100"/>
            </a:pPr>
            <a:r>
              <a:t>				</a:t>
            </a:r>
          </a:p>
          <a:p>
            <a:pPr>
              <a:defRPr sz="1100"/>
            </a:pPr>
            <a:r>
              <a:t>					</a:t>
            </a:r>
          </a:p>
          <a:p>
            <a:pPr>
              <a:defRPr sz="1100"/>
            </a:pPr>
            <a:endParaRPr/>
          </a:p>
          <a:p>
            <a:pPr>
              <a:defRPr sz="1100"/>
            </a:pPr>
            <a:r>
              <a:t>				</a:t>
            </a:r>
          </a:p>
          <a:p>
            <a:pPr>
              <a:defRPr sz="1100"/>
            </a:pPr>
            <a:r>
              <a:t>			</a:t>
            </a:r>
          </a:p>
          <a:p>
            <a:pPr>
              <a:defRPr sz="1100"/>
            </a:pPr>
            <a:r>
              <a:t>		</a:t>
            </a:r>
          </a:p>
        </p:txBody>
      </p:sp>
      <p:pic>
        <p:nvPicPr>
          <p:cNvPr id="1039" name="image20.png"/>
          <p:cNvPicPr>
            <a:picLocks noChangeAspect="1"/>
          </p:cNvPicPr>
          <p:nvPr/>
        </p:nvPicPr>
        <p:blipFill>
          <a:blip r:embed="rId2">
            <a:alphaModFix amt="12000"/>
            <a:extLst/>
          </a:blip>
          <a:stretch>
            <a:fillRect/>
          </a:stretch>
        </p:blipFill>
        <p:spPr>
          <a:xfrm>
            <a:off x="0" y="0"/>
            <a:ext cx="9144000" cy="5143499"/>
          </a:xfrm>
          <a:prstGeom prst="rect">
            <a:avLst/>
          </a:prstGeom>
          <a:ln w="12700">
            <a:miter lim="400000"/>
          </a:ln>
        </p:spPr>
      </p:pic>
      <p:sp>
        <p:nvSpPr>
          <p:cNvPr id="1040" name="Shape 1040"/>
          <p:cNvSpPr/>
          <p:nvPr/>
        </p:nvSpPr>
        <p:spPr>
          <a:xfrm>
            <a:off x="174299" y="101360"/>
            <a:ext cx="8795402" cy="7810978"/>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defRPr sz="1100"/>
            </a:pPr>
            <a:r>
              <a:t>						</a:t>
            </a:r>
          </a:p>
          <a:p>
            <a:pPr>
              <a:defRPr sz="1900">
                <a:latin typeface="Impact"/>
                <a:ea typeface="Impact"/>
                <a:cs typeface="Impact"/>
                <a:sym typeface="Impact"/>
              </a:defRPr>
            </a:pPr>
            <a:r>
              <a:t>Indigenous population has grown by 42.5 percent over the last decade, which is more than four times the growth rate for non-Indigenous population.</a:t>
            </a: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latin typeface="Impact"/>
                <a:ea typeface="Impact"/>
                <a:cs typeface="Impact"/>
                <a:sym typeface="Impact"/>
              </a:defRPr>
            </a:pPr>
            <a:r>
              <a:t>Disproportionate overrepresentation within the welfare system and child maltreatment investigations</a:t>
            </a:r>
          </a:p>
          <a:p>
            <a:pPr>
              <a:defRPr sz="1900">
                <a:latin typeface="Impact"/>
                <a:ea typeface="Impact"/>
                <a:cs typeface="Impact"/>
                <a:sym typeface="Impact"/>
              </a:defRPr>
            </a:pPr>
            <a:endParaRPr/>
          </a:p>
          <a:p>
            <a:pPr>
              <a:defRPr sz="1900">
                <a:latin typeface="Impact"/>
                <a:ea typeface="Impact"/>
                <a:cs typeface="Impact"/>
                <a:sym typeface="Impact"/>
              </a:defRPr>
            </a:pPr>
            <a:endParaRPr/>
          </a:p>
          <a:p>
            <a:pPr>
              <a:defRPr sz="1900">
                <a:latin typeface="Impact"/>
                <a:ea typeface="Impact"/>
                <a:cs typeface="Impact"/>
                <a:sym typeface="Impact"/>
              </a:defRPr>
            </a:pPr>
            <a:r>
              <a:t>40 % of Indigenous Canadians reported having experienced physical or sexual abuse as a child </a:t>
            </a:r>
          </a:p>
          <a:p>
            <a:pPr>
              <a:defRPr sz="1900">
                <a:latin typeface="Impact"/>
                <a:ea typeface="Impact"/>
                <a:cs typeface="Impact"/>
                <a:sym typeface="Impact"/>
              </a:defRPr>
            </a:pPr>
            <a:endParaRPr/>
          </a:p>
          <a:p>
            <a:pPr>
              <a:defRPr sz="1900">
                <a:latin typeface="Impact"/>
                <a:ea typeface="Impact"/>
                <a:cs typeface="Impact"/>
                <a:sym typeface="Impact"/>
              </a:defRPr>
            </a:pPr>
            <a:endParaRPr/>
          </a:p>
          <a:p>
            <a:pPr defTabSz="457200">
              <a:spcBef>
                <a:spcPts val="1200"/>
              </a:spcBef>
              <a:defRPr sz="1900">
                <a:latin typeface="Impact"/>
                <a:ea typeface="Impact"/>
                <a:cs typeface="Impact"/>
                <a:sym typeface="Impact"/>
              </a:defRPr>
            </a:pPr>
            <a:r>
              <a:t>Children/youth from Indigenous populations around the world have poorer out-comes in the criminal justice system than non-Indigenous children </a:t>
            </a:r>
          </a:p>
          <a:p>
            <a:pPr defTabSz="457200">
              <a:spcBef>
                <a:spcPts val="1200"/>
              </a:spcBef>
              <a:defRPr sz="800">
                <a:latin typeface="Times New Roman"/>
                <a:ea typeface="Times New Roman"/>
                <a:cs typeface="Times New Roman"/>
                <a:sym typeface="Times New Roman"/>
              </a:defRPr>
            </a:pPr>
            <a:r>
              <a:t>(Bailey et al., 2017; Blackstock et al., 2004; Bourassa et al., 2015; Indigenous Service Canada, 2018; Sinha et al. et al., 2013) </a:t>
            </a:r>
            <a:endParaRPr sz="1200">
              <a:latin typeface="Times"/>
              <a:ea typeface="Times"/>
              <a:cs typeface="Times"/>
              <a:sym typeface="Times"/>
            </a:endParaRPr>
          </a:p>
          <a:p>
            <a:pPr defTabSz="457200">
              <a:spcBef>
                <a:spcPts val="1200"/>
              </a:spcBef>
              <a:defRPr sz="2400">
                <a:latin typeface="Times New Roman"/>
                <a:ea typeface="Times New Roman"/>
                <a:cs typeface="Times New Roman"/>
                <a:sym typeface="Times New Roman"/>
              </a:defRPr>
            </a:pPr>
            <a:endParaRPr sz="1200">
              <a:latin typeface="Times"/>
              <a:ea typeface="Times"/>
              <a:cs typeface="Times"/>
              <a:sym typeface="Times"/>
            </a:endParaRPr>
          </a:p>
          <a:p>
            <a:pPr>
              <a:defRPr sz="2400" b="1"/>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1000"/>
            </a:pPr>
            <a:endParaRPr sz="1200">
              <a:latin typeface="Times"/>
              <a:ea typeface="Times"/>
              <a:cs typeface="Times"/>
              <a:sym typeface="Times"/>
            </a:endParaRPr>
          </a:p>
          <a:p>
            <a:pPr>
              <a:defRPr sz="800">
                <a:latin typeface="Times New Roman"/>
                <a:ea typeface="Times New Roman"/>
                <a:cs typeface="Times New Roman"/>
                <a:sym typeface="Times New Roman"/>
              </a:defRPr>
            </a:pPr>
            <a:r>
              <a:t>(Afifi, MacMillan, Boyle, Taillieu, et al., 2014; Statistics Canada, 2016). </a:t>
            </a:r>
            <a:r>
              <a:rPr sz="1000">
                <a:latin typeface="+mj-lt"/>
                <a:ea typeface="+mj-ea"/>
                <a:cs typeface="+mj-cs"/>
                <a:sym typeface="Arial"/>
              </a:rPr>
              <a:t>                                                                                    </a:t>
            </a:r>
            <a:r>
              <a:rPr sz="900">
                <a:latin typeface="+mj-lt"/>
                <a:ea typeface="+mj-ea"/>
                <a:cs typeface="+mj-cs"/>
                <a:sym typeface="Arial"/>
              </a:rPr>
              <a:t> </a:t>
            </a:r>
            <a:r>
              <a:rPr sz="1100">
                <a:latin typeface="+mj-lt"/>
                <a:ea typeface="+mj-ea"/>
                <a:cs typeface="+mj-cs"/>
                <a:sym typeface="Arial"/>
              </a:rPr>
              <a:t>					</a:t>
            </a:r>
          </a:p>
        </p:txBody>
      </p:sp>
      <p:sp>
        <p:nvSpPr>
          <p:cNvPr id="1041" name="Shape 1041"/>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38</a:t>
            </a:fld>
            <a:endParaRPr/>
          </a:p>
        </p:txBody>
      </p:sp>
      <p:sp>
        <p:nvSpPr>
          <p:cNvPr id="1042" name="Shape 1042"/>
          <p:cNvSpPr/>
          <p:nvPr/>
        </p:nvSpPr>
        <p:spPr>
          <a:xfrm>
            <a:off x="3532075" y="4848924"/>
            <a:ext cx="5257502" cy="256556"/>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lvl1pPr>
              <a:defRPr sz="600" u="sng">
                <a:solidFill>
                  <a:srgbClr val="0000FF"/>
                </a:solidFill>
                <a:uFill>
                  <a:solidFill>
                    <a:srgbClr val="0000FF"/>
                  </a:solidFill>
                </a:uFill>
                <a:hlinkClick r:id="rId3"/>
              </a:defRPr>
            </a:lvl1pPr>
          </a:lstStyle>
          <a:p>
            <a:pPr>
              <a:defRPr>
                <a:solidFill>
                  <a:schemeClr val="accent5"/>
                </a:solidFill>
                <a:uFill>
                  <a:solidFill>
                    <a:schemeClr val="accent5"/>
                  </a:solidFill>
                </a:uFill>
              </a:defRPr>
            </a:pPr>
            <a:r>
              <a:rPr>
                <a:solidFill>
                  <a:srgbClr val="0000FF"/>
                </a:solidFill>
                <a:uFill>
                  <a:solidFill>
                    <a:srgbClr val="0000FF"/>
                  </a:solidFill>
                </a:uFill>
                <a:hlinkClick r:id="rId3"/>
              </a:rPr>
              <a:t>https://www.google.com/search?as_st=y&amp;tbm=isch&amp;as_q=Canada+map&amp;as_epq=&amp;as_oq=&amp;as_eq=&amp;cr=&amp;as_sitesearch=&amp;safe=images&amp;tbs=sur:fmc</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1044" name="Shape 1044"/>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39</a:t>
            </a:fld>
            <a:endParaRPr/>
          </a:p>
        </p:txBody>
      </p:sp>
      <p:pic>
        <p:nvPicPr>
          <p:cNvPr id="1045" name="image5.jpeg"/>
          <p:cNvPicPr>
            <a:picLocks noChangeAspect="1"/>
          </p:cNvPicPr>
          <p:nvPr/>
        </p:nvPicPr>
        <p:blipFill>
          <a:blip r:embed="rId2">
            <a:alphaModFix amt="20872"/>
            <a:extLst/>
          </a:blip>
          <a:stretch>
            <a:fillRect/>
          </a:stretch>
        </p:blipFill>
        <p:spPr>
          <a:xfrm flipH="1">
            <a:off x="0" y="0"/>
            <a:ext cx="2434327" cy="5143500"/>
          </a:xfrm>
          <a:prstGeom prst="rect">
            <a:avLst/>
          </a:prstGeom>
          <a:ln w="12700">
            <a:miter lim="400000"/>
          </a:ln>
        </p:spPr>
      </p:pic>
      <p:pic>
        <p:nvPicPr>
          <p:cNvPr id="1046" name="image21.png"/>
          <p:cNvPicPr>
            <a:picLocks noChangeAspect="1"/>
          </p:cNvPicPr>
          <p:nvPr/>
        </p:nvPicPr>
        <p:blipFill>
          <a:blip r:embed="rId3">
            <a:alphaModFix amt="13600"/>
            <a:extLst/>
          </a:blip>
          <a:stretch>
            <a:fillRect/>
          </a:stretch>
        </p:blipFill>
        <p:spPr>
          <a:xfrm flipH="1">
            <a:off x="3389724" y="0"/>
            <a:ext cx="5754276" cy="5143500"/>
          </a:xfrm>
          <a:prstGeom prst="rect">
            <a:avLst/>
          </a:prstGeom>
          <a:ln w="12700">
            <a:miter lim="400000"/>
          </a:ln>
        </p:spPr>
      </p:pic>
      <p:sp>
        <p:nvSpPr>
          <p:cNvPr id="1047" name="Shape 1047"/>
          <p:cNvSpPr/>
          <p:nvPr/>
        </p:nvSpPr>
        <p:spPr>
          <a:xfrm>
            <a:off x="76199" y="4731737"/>
            <a:ext cx="7339501" cy="256557"/>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lvl1pPr>
              <a:defRPr sz="600" b="1" u="sng">
                <a:solidFill>
                  <a:srgbClr val="0000FF"/>
                </a:solidFill>
                <a:uFill>
                  <a:solidFill>
                    <a:srgbClr val="0000FF"/>
                  </a:solidFill>
                </a:uFill>
                <a:hlinkClick r:id="rId4"/>
              </a:defRPr>
            </a:lvl1pPr>
          </a:lstStyle>
          <a:p>
            <a:pPr>
              <a:defRPr>
                <a:solidFill>
                  <a:srgbClr val="000000"/>
                </a:solidFill>
                <a:uFill>
                  <a:solidFill>
                    <a:schemeClr val="accent5"/>
                  </a:solidFill>
                </a:uFill>
              </a:defRPr>
            </a:pPr>
            <a:r>
              <a:rPr>
                <a:solidFill>
                  <a:srgbClr val="0000FF"/>
                </a:solidFill>
                <a:uFill>
                  <a:solidFill>
                    <a:srgbClr val="0000FF"/>
                  </a:solidFill>
                </a:uFill>
                <a:hlinkClick r:id="rId4"/>
              </a:rPr>
              <a:t>https://www.google.com/search?as_st=y&amp;tbm=isch&amp;as_q=child+shadow+&amp;as_epq=&amp;as_oq=&amp;as_eq=&amp;cr=&amp;as_sitesearch=&amp;safe=images&amp;tbs=sur:fmcsur:fmc</a:t>
            </a:r>
          </a:p>
        </p:txBody>
      </p:sp>
      <p:sp>
        <p:nvSpPr>
          <p:cNvPr id="1048" name="Shape 1048"/>
          <p:cNvSpPr/>
          <p:nvPr/>
        </p:nvSpPr>
        <p:spPr>
          <a:xfrm>
            <a:off x="1" y="251868"/>
            <a:ext cx="9144000" cy="498597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defTabSz="457200">
              <a:spcBef>
                <a:spcPts val="1200"/>
              </a:spcBef>
              <a:defRPr sz="2800">
                <a:latin typeface="Impact"/>
                <a:ea typeface="Impact"/>
                <a:cs typeface="Impact"/>
                <a:sym typeface="Impact"/>
              </a:defRPr>
            </a:pPr>
            <a:r>
              <a:rPr dirty="0"/>
              <a:t>Over the years, Canada has implemented many changes to improve child-welfare approaches. However, more effort is needed to understand appropriate and safe approaches with Indigenous children during investigations of child abuse.</a:t>
            </a:r>
            <a:r>
              <a:rPr baseline="14284" dirty="0"/>
              <a:t> </a:t>
            </a:r>
            <a:r>
              <a:rPr dirty="0"/>
              <a:t>Recommendations have been made to gain relevant cultural perspectives, yet studies to better understand culturally safe, trauma-informed, inclusivity with Indigenous communities in investigations of child abuse are almost nonexistent.</a:t>
            </a:r>
          </a:p>
          <a:p>
            <a:pPr defTabSz="457200">
              <a:spcBef>
                <a:spcPts val="1200"/>
              </a:spcBef>
              <a:defRPr sz="2800">
                <a:latin typeface="Impact"/>
                <a:ea typeface="Impact"/>
                <a:cs typeface="Impact"/>
                <a:sym typeface="Impact"/>
              </a:defRPr>
            </a:pPr>
            <a:endParaRPr dirty="0"/>
          </a:p>
          <a:p>
            <a:pPr defTabSz="457200">
              <a:spcBef>
                <a:spcPts val="1200"/>
              </a:spcBef>
              <a:defRPr sz="2800">
                <a:latin typeface="Impact"/>
                <a:ea typeface="Impact"/>
                <a:cs typeface="Impact"/>
                <a:sym typeface="Impact"/>
              </a:defRPr>
            </a:pPr>
            <a:endParaRPr dirty="0"/>
          </a:p>
          <a:p>
            <a:pPr defTabSz="457200">
              <a:spcBef>
                <a:spcPts val="1200"/>
              </a:spcBef>
              <a:defRPr sz="800">
                <a:latin typeface="Times New Roman"/>
                <a:ea typeface="Times New Roman"/>
                <a:cs typeface="Times New Roman"/>
                <a:sym typeface="Times New Roman"/>
              </a:defRPr>
            </a:pPr>
            <a:r>
              <a:rPr dirty="0"/>
              <a:t>(</a:t>
            </a:r>
            <a:r>
              <a:rPr dirty="0" err="1"/>
              <a:t>Fontes</a:t>
            </a:r>
            <a:r>
              <a:rPr dirty="0"/>
              <a:t>, 2005; Government of Canada, Department of Justice, 2017; National Collaborating Centre for Aboriginal Health, 2009-2010)</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mage1.jpeg"/>
          <p:cNvPicPr>
            <a:picLocks noChangeAspect="1"/>
          </p:cNvPicPr>
          <p:nvPr/>
        </p:nvPicPr>
        <p:blipFill>
          <a:blip r:embed="rId2">
            <a:extLst/>
          </a:blip>
          <a:stretch>
            <a:fillRect/>
          </a:stretch>
        </p:blipFill>
        <p:spPr>
          <a:xfrm>
            <a:off x="-2" y="-14288"/>
            <a:ext cx="9144004" cy="5172077"/>
          </a:xfrm>
          <a:prstGeom prst="rect">
            <a:avLst/>
          </a:prstGeom>
          <a:ln w="12700">
            <a:miter lim="400000"/>
          </a:ln>
        </p:spPr>
      </p:pic>
      <p:sp>
        <p:nvSpPr>
          <p:cNvPr id="150" name="Shape 150"/>
          <p:cNvSpPr/>
          <p:nvPr/>
        </p:nvSpPr>
        <p:spPr>
          <a:xfrm>
            <a:off x="446073" y="156525"/>
            <a:ext cx="4748543" cy="5311109"/>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lnSpc>
                <a:spcPct val="115000"/>
              </a:lnSpc>
              <a:defRPr sz="1900">
                <a:latin typeface="Impact"/>
                <a:ea typeface="Impact"/>
                <a:cs typeface="Impact"/>
                <a:sym typeface="Impact"/>
              </a:defRPr>
            </a:pPr>
            <a:r>
              <a:t>We all need to express our experiences…</a:t>
            </a:r>
          </a:p>
          <a:p>
            <a:pPr>
              <a:lnSpc>
                <a:spcPct val="115000"/>
              </a:lnSpc>
              <a:defRPr sz="1900">
                <a:latin typeface="Impact"/>
                <a:ea typeface="Impact"/>
                <a:cs typeface="Impact"/>
                <a:sym typeface="Impact"/>
              </a:defRPr>
            </a:pPr>
            <a:endParaRPr/>
          </a:p>
          <a:p>
            <a:pPr>
              <a:lnSpc>
                <a:spcPct val="115000"/>
              </a:lnSpc>
              <a:defRPr sz="1900">
                <a:latin typeface="Impact"/>
                <a:ea typeface="Impact"/>
                <a:cs typeface="Impact"/>
                <a:sym typeface="Impact"/>
              </a:defRPr>
            </a:pPr>
            <a:r>
              <a:t> if our experiences are </a:t>
            </a:r>
            <a:r>
              <a:rPr>
                <a:solidFill>
                  <a:srgbClr val="434343"/>
                </a:solidFill>
              </a:rPr>
              <a:t>sad, scary</a:t>
            </a:r>
            <a:r>
              <a:t> or </a:t>
            </a:r>
            <a:r>
              <a:rPr>
                <a:solidFill>
                  <a:srgbClr val="434343"/>
                </a:solidFill>
              </a:rPr>
              <a:t>harmful</a:t>
            </a:r>
            <a:r>
              <a:t>… </a:t>
            </a:r>
          </a:p>
          <a:p>
            <a:pPr>
              <a:lnSpc>
                <a:spcPct val="115000"/>
              </a:lnSpc>
              <a:defRPr sz="1900">
                <a:latin typeface="Impact"/>
                <a:ea typeface="Impact"/>
                <a:cs typeface="Impact"/>
                <a:sym typeface="Impact"/>
              </a:defRPr>
            </a:pPr>
            <a:endParaRPr/>
          </a:p>
          <a:p>
            <a:pPr>
              <a:defRPr sz="1900">
                <a:latin typeface="Impact"/>
                <a:ea typeface="Impact"/>
                <a:cs typeface="Impact"/>
                <a:sym typeface="Impact"/>
              </a:defRPr>
            </a:pPr>
            <a:r>
              <a:t> telling them, is an attempt to release </a:t>
            </a:r>
          </a:p>
          <a:p>
            <a:pPr>
              <a:defRPr sz="1900">
                <a:latin typeface="Impact"/>
                <a:ea typeface="Impact"/>
                <a:cs typeface="Impact"/>
                <a:sym typeface="Impact"/>
              </a:defRPr>
            </a:pPr>
            <a:endParaRPr/>
          </a:p>
          <a:p>
            <a:pPr>
              <a:defRPr sz="1900">
                <a:latin typeface="Impact"/>
                <a:ea typeface="Impact"/>
                <a:cs typeface="Impact"/>
                <a:sym typeface="Impact"/>
              </a:defRPr>
            </a:pPr>
            <a:r>
              <a:t>ourselves from them. </a:t>
            </a:r>
          </a:p>
          <a:p>
            <a:pPr>
              <a:defRPr sz="1900">
                <a:latin typeface="Impact"/>
                <a:ea typeface="Impact"/>
                <a:cs typeface="Impact"/>
                <a:sym typeface="Impact"/>
              </a:defRPr>
            </a:pPr>
            <a:endParaRPr/>
          </a:p>
          <a:p>
            <a:pPr>
              <a:defRPr sz="1900">
                <a:latin typeface="Times New Roman"/>
                <a:ea typeface="Times New Roman"/>
                <a:cs typeface="Times New Roman"/>
                <a:sym typeface="Times New Roman"/>
              </a:defRPr>
            </a:pPr>
            <a:r>
              <a:t>                </a:t>
            </a:r>
            <a:endParaRPr>
              <a:latin typeface="Impact"/>
              <a:ea typeface="Impact"/>
              <a:cs typeface="Impact"/>
              <a:sym typeface="Impact"/>
            </a:endParaRPr>
          </a:p>
          <a:p>
            <a:pPr>
              <a:defRPr sz="1900">
                <a:latin typeface="Impact"/>
                <a:ea typeface="Impact"/>
                <a:cs typeface="Impact"/>
                <a:sym typeface="Impact"/>
              </a:defRPr>
            </a:pPr>
            <a:endParaRPr>
              <a:latin typeface="Impact"/>
              <a:ea typeface="Impact"/>
              <a:cs typeface="Impact"/>
              <a:sym typeface="Impact"/>
            </a:endParaRPr>
          </a:p>
          <a:p>
            <a:pPr>
              <a:defRPr sz="1900">
                <a:latin typeface="Impact"/>
                <a:ea typeface="Impact"/>
                <a:cs typeface="Impact"/>
                <a:sym typeface="Impact"/>
              </a:defRPr>
            </a:pPr>
            <a:endParaRPr>
              <a:latin typeface="Impact"/>
              <a:ea typeface="Impact"/>
              <a:cs typeface="Impact"/>
              <a:sym typeface="Impact"/>
            </a:endParaRPr>
          </a:p>
          <a:p>
            <a:pPr>
              <a:defRPr sz="1900">
                <a:latin typeface="Impact"/>
                <a:ea typeface="Impact"/>
                <a:cs typeface="Impact"/>
                <a:sym typeface="Impact"/>
              </a:defRPr>
            </a:pPr>
            <a:endParaRPr>
              <a:latin typeface="Impact"/>
              <a:ea typeface="Impact"/>
              <a:cs typeface="Impact"/>
              <a:sym typeface="Impact"/>
            </a:endParaRPr>
          </a:p>
          <a:p>
            <a:pPr>
              <a:defRPr sz="1900">
                <a:latin typeface="Impact"/>
                <a:ea typeface="Impact"/>
                <a:cs typeface="Impact"/>
                <a:sym typeface="Impact"/>
              </a:defRPr>
            </a:pPr>
            <a:endParaRPr>
              <a:latin typeface="Impact"/>
              <a:ea typeface="Impact"/>
              <a:cs typeface="Impact"/>
              <a:sym typeface="Impact"/>
            </a:endParaRPr>
          </a:p>
          <a:p>
            <a:pPr>
              <a:defRPr sz="1900">
                <a:latin typeface="Impact"/>
                <a:ea typeface="Impact"/>
                <a:cs typeface="Impact"/>
                <a:sym typeface="Impact"/>
              </a:defRPr>
            </a:pPr>
            <a:endParaRPr>
              <a:latin typeface="Impact"/>
              <a:ea typeface="Impact"/>
              <a:cs typeface="Impact"/>
              <a:sym typeface="Impact"/>
            </a:endParaRPr>
          </a:p>
          <a:p>
            <a:pPr>
              <a:defRPr sz="1900">
                <a:latin typeface="Impact"/>
                <a:ea typeface="Impact"/>
                <a:cs typeface="Impact"/>
                <a:sym typeface="Impact"/>
              </a:defRPr>
            </a:pPr>
            <a:endParaRPr>
              <a:latin typeface="Impact"/>
              <a:ea typeface="Impact"/>
              <a:cs typeface="Impact"/>
              <a:sym typeface="Impact"/>
            </a:endParaRPr>
          </a:p>
          <a:p>
            <a:pPr>
              <a:defRPr sz="1900">
                <a:latin typeface="Impact"/>
                <a:ea typeface="Impact"/>
                <a:cs typeface="Impact"/>
                <a:sym typeface="Impact"/>
              </a:defRPr>
            </a:pPr>
            <a:endParaRPr>
              <a:latin typeface="Impact"/>
              <a:ea typeface="Impact"/>
              <a:cs typeface="Impact"/>
              <a:sym typeface="Impact"/>
            </a:endParaRPr>
          </a:p>
        </p:txBody>
      </p:sp>
      <p:sp>
        <p:nvSpPr>
          <p:cNvPr id="151" name="Shape 151"/>
          <p:cNvSpPr>
            <a:spLocks noGrp="1"/>
          </p:cNvSpPr>
          <p:nvPr>
            <p:ph type="sldNum" sz="quarter" idx="4294967295"/>
          </p:nvPr>
        </p:nvSpPr>
        <p:spPr>
          <a:xfrm>
            <a:off x="8754975" y="4700818"/>
            <a:ext cx="26618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
        <p:nvSpPr>
          <p:cNvPr id="152" name="Shape 152"/>
          <p:cNvSpPr/>
          <p:nvPr/>
        </p:nvSpPr>
        <p:spPr>
          <a:xfrm>
            <a:off x="123700" y="4896825"/>
            <a:ext cx="7331100" cy="256556"/>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defRPr sz="600" b="1">
                <a:solidFill>
                  <a:srgbClr val="B7B7B7"/>
                </a:solidFill>
              </a:defRPr>
            </a:pPr>
            <a:r>
              <a:t>https://www.google.com/search?as_st=y&amp;tbm=isch&amp;as_q=child+shadow+&amp;as_epq=&amp;as_oq=&amp;as_eq=&amp;cr=&amp;as_sitesearch=&amp;safe=images&amp;tbs=sur:fmcsur:f</a:t>
            </a:r>
            <a:r>
              <a:rPr>
                <a:solidFill>
                  <a:srgbClr val="000000"/>
                </a:solidFill>
              </a:rPr>
              <a:t>mc</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Shape 1050"/>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40</a:t>
            </a:fld>
            <a:endParaRPr/>
          </a:p>
        </p:txBody>
      </p:sp>
      <p:pic>
        <p:nvPicPr>
          <p:cNvPr id="1051" name="image22.png"/>
          <p:cNvPicPr>
            <a:picLocks noChangeAspect="1"/>
          </p:cNvPicPr>
          <p:nvPr/>
        </p:nvPicPr>
        <p:blipFill>
          <a:blip r:embed="rId2">
            <a:extLst/>
          </a:blip>
          <a:stretch>
            <a:fillRect/>
          </a:stretch>
        </p:blipFill>
        <p:spPr>
          <a:xfrm>
            <a:off x="6995101" y="1389006"/>
            <a:ext cx="1197206" cy="1114014"/>
          </a:xfrm>
          <a:prstGeom prst="rect">
            <a:avLst/>
          </a:prstGeom>
          <a:ln w="12700">
            <a:miter lim="400000"/>
          </a:ln>
        </p:spPr>
      </p:pic>
      <p:sp>
        <p:nvSpPr>
          <p:cNvPr id="1052" name="Shape 1052"/>
          <p:cNvSpPr/>
          <p:nvPr/>
        </p:nvSpPr>
        <p:spPr>
          <a:xfrm>
            <a:off x="618599" y="4825999"/>
            <a:ext cx="5543403" cy="256557"/>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lvl1pPr>
              <a:defRPr sz="600" u="sng">
                <a:solidFill>
                  <a:srgbClr val="0000FF"/>
                </a:solidFill>
                <a:uFill>
                  <a:solidFill>
                    <a:srgbClr val="0000FF"/>
                  </a:solidFill>
                </a:uFill>
                <a:hlinkClick r:id="rId3"/>
              </a:defRPr>
            </a:lvl1pPr>
          </a:lstStyle>
          <a:p>
            <a:pPr>
              <a:defRPr>
                <a:solidFill>
                  <a:schemeClr val="accent5"/>
                </a:solidFill>
                <a:uFill>
                  <a:solidFill>
                    <a:schemeClr val="accent5"/>
                  </a:solidFill>
                </a:uFill>
              </a:defRPr>
            </a:pPr>
            <a:r>
              <a:rPr>
                <a:solidFill>
                  <a:srgbClr val="0000FF"/>
                </a:solidFill>
                <a:uFill>
                  <a:solidFill>
                    <a:srgbClr val="0000FF"/>
                  </a:solidFill>
                </a:uFill>
                <a:hlinkClick r:id="rId3"/>
              </a:rPr>
              <a:t>https://www.google.com/search?as_st=y&amp;tbm=isch&amp;as_q=british+Columbia+map&amp;as_epq=&amp;as_oq=&amp;as_eq=&amp;cr=&amp;as_sitesearch=&amp;safe=images&amp;tbs=sur:fmc</a:t>
            </a:r>
          </a:p>
        </p:txBody>
      </p:sp>
      <p:pic>
        <p:nvPicPr>
          <p:cNvPr id="1053" name="image23.png"/>
          <p:cNvPicPr>
            <a:picLocks noChangeAspect="1"/>
          </p:cNvPicPr>
          <p:nvPr/>
        </p:nvPicPr>
        <p:blipFill>
          <a:blip r:embed="rId4">
            <a:extLst/>
          </a:blip>
          <a:stretch>
            <a:fillRect/>
          </a:stretch>
        </p:blipFill>
        <p:spPr>
          <a:xfrm>
            <a:off x="5600986" y="126030"/>
            <a:ext cx="3425874" cy="3267463"/>
          </a:xfrm>
          <a:prstGeom prst="rect">
            <a:avLst/>
          </a:prstGeom>
          <a:ln w="12700">
            <a:miter lim="400000"/>
          </a:ln>
        </p:spPr>
      </p:pic>
      <p:sp>
        <p:nvSpPr>
          <p:cNvPr id="1054" name="Shape 1054"/>
          <p:cNvSpPr/>
          <p:nvPr/>
        </p:nvSpPr>
        <p:spPr>
          <a:xfrm>
            <a:off x="0" y="0"/>
            <a:ext cx="9144000" cy="4801310"/>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defTabSz="457200">
              <a:spcBef>
                <a:spcPts val="1200"/>
              </a:spcBef>
              <a:defRPr sz="1900">
                <a:latin typeface="Impact"/>
                <a:ea typeface="Impact"/>
                <a:cs typeface="Impact"/>
                <a:sym typeface="Impact"/>
              </a:defRPr>
            </a:pPr>
            <a:r>
              <a:rPr dirty="0"/>
              <a:t>Research: Gaining cultural knowledge from </a:t>
            </a:r>
            <a:r>
              <a:rPr dirty="0" smtClean="0"/>
              <a:t>Indigenous</a:t>
            </a:r>
            <a:r>
              <a:rPr lang="en-US" dirty="0" smtClean="0"/>
              <a:t> </a:t>
            </a:r>
            <a:br>
              <a:rPr lang="en-US" dirty="0" smtClean="0"/>
            </a:br>
            <a:r>
              <a:rPr dirty="0" smtClean="0"/>
              <a:t>professionals </a:t>
            </a:r>
            <a:r>
              <a:rPr dirty="0"/>
              <a:t>involved with Indigenous </a:t>
            </a:r>
            <a:r>
              <a:rPr dirty="0" smtClean="0"/>
              <a:t>children/youth</a:t>
            </a:r>
            <a:r>
              <a:rPr lang="en-US" dirty="0" smtClean="0"/>
              <a:t> </a:t>
            </a:r>
            <a:br>
              <a:rPr lang="en-US" dirty="0" smtClean="0"/>
            </a:br>
            <a:r>
              <a:rPr lang="en-US" dirty="0" smtClean="0"/>
              <a:t>du</a:t>
            </a:r>
            <a:r>
              <a:rPr dirty="0" smtClean="0"/>
              <a:t>ring </a:t>
            </a:r>
            <a:r>
              <a:rPr dirty="0"/>
              <a:t>investigations of abuse and disclosures. </a:t>
            </a:r>
          </a:p>
          <a:p>
            <a:pPr defTabSz="457200">
              <a:spcBef>
                <a:spcPts val="1200"/>
              </a:spcBef>
              <a:defRPr sz="1900">
                <a:latin typeface="Impact"/>
                <a:ea typeface="Impact"/>
                <a:cs typeface="Impact"/>
                <a:sym typeface="Impact"/>
              </a:defRPr>
            </a:pPr>
            <a:endParaRPr dirty="0"/>
          </a:p>
          <a:p>
            <a:pPr defTabSz="457200">
              <a:spcBef>
                <a:spcPts val="1200"/>
              </a:spcBef>
              <a:defRPr sz="1900">
                <a:latin typeface="Impact"/>
                <a:ea typeface="Impact"/>
                <a:cs typeface="Impact"/>
                <a:sym typeface="Impact"/>
              </a:defRPr>
            </a:pPr>
            <a:r>
              <a:rPr dirty="0"/>
              <a:t>A series of guided conversations conducted in British                                                                         Columbia with Indigenous community members, Elders,                                                                                 and/or professionals. </a:t>
            </a:r>
          </a:p>
          <a:p>
            <a:pPr defTabSz="457200">
              <a:spcBef>
                <a:spcPts val="1200"/>
              </a:spcBef>
              <a:defRPr sz="1900">
                <a:latin typeface="Impact"/>
                <a:ea typeface="Impact"/>
                <a:cs typeface="Impact"/>
                <a:sym typeface="Impact"/>
              </a:defRPr>
            </a:pPr>
            <a:endParaRPr dirty="0"/>
          </a:p>
          <a:p>
            <a:pPr defTabSz="457200">
              <a:spcBef>
                <a:spcPts val="1200"/>
              </a:spcBef>
              <a:defRPr sz="1900">
                <a:latin typeface="Impact"/>
                <a:ea typeface="Impact"/>
                <a:cs typeface="Impact"/>
                <a:sym typeface="Impact"/>
              </a:defRPr>
            </a:pPr>
            <a:r>
              <a:rPr dirty="0"/>
              <a:t>Themes summarized and expanded upon to enhance practice                                     considerations regarding Indigenous children and youth’s needs                                                         during their disclosures of abuse. Specifically Indigenous cultural                                                        aspects to consider when Indigenous children and youth are involved in the Canadian criminal justice system, due to suspicions of child abuse. Thus including, when they are involved in child forensic interviews and at Child and Youth Advocacy </a:t>
            </a:r>
            <a:r>
              <a:rPr dirty="0" err="1"/>
              <a:t>Centres</a:t>
            </a:r>
            <a:r>
              <a:rPr dirty="0"/>
              <a:t> (CYACs</a:t>
            </a:r>
            <a:r>
              <a:rPr dirty="0" smtClean="0"/>
              <a:t>).</a:t>
            </a:r>
            <a:endParaRPr dirty="0"/>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p:cNvSpPr>
          <p:nvPr>
            <p:ph type="title"/>
          </p:nvPr>
        </p:nvSpPr>
        <p:spPr>
          <a:xfrm>
            <a:off x="6205" y="-4338"/>
            <a:ext cx="9131590" cy="5133978"/>
          </a:xfrm>
          <a:prstGeom prst="rect">
            <a:avLst/>
          </a:prstGeom>
          <a:gradFill>
            <a:gsLst>
              <a:gs pos="0">
                <a:srgbClr val="007A87"/>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defTabSz="795527">
              <a:defRPr sz="2100">
                <a:solidFill>
                  <a:srgbClr val="FFFFFF"/>
                </a:solidFill>
                <a:latin typeface="Impact"/>
                <a:ea typeface="Impact"/>
                <a:cs typeface="Impact"/>
                <a:sym typeface="Impact"/>
              </a:defRPr>
            </a:pPr>
            <a:endParaRPr/>
          </a:p>
          <a:p>
            <a:pPr defTabSz="397763">
              <a:spcBef>
                <a:spcPts val="1000"/>
              </a:spcBef>
              <a:defRPr sz="2100">
                <a:latin typeface="Impact"/>
                <a:ea typeface="Impact"/>
                <a:cs typeface="Impact"/>
                <a:sym typeface="Impact"/>
              </a:defRPr>
            </a:pPr>
            <a:r>
              <a:t>-Imperative to have a decolonized agenda for moving past colonial lenses. </a:t>
            </a:r>
          </a:p>
          <a:p>
            <a:pPr defTabSz="397763">
              <a:spcBef>
                <a:spcPts val="1000"/>
              </a:spcBef>
              <a:defRPr sz="2100">
                <a:latin typeface="Impact"/>
                <a:ea typeface="Impact"/>
                <a:cs typeface="Impact"/>
                <a:sym typeface="Impact"/>
              </a:defRPr>
            </a:pPr>
            <a:r>
              <a:t>-Need to demonstrate respect and the value of human beings, ensuring the quality of the person’s experience, and making certain no harm will be created.</a:t>
            </a:r>
          </a:p>
          <a:p>
            <a:pPr defTabSz="397763">
              <a:spcBef>
                <a:spcPts val="1000"/>
              </a:spcBef>
              <a:defRPr sz="2100">
                <a:latin typeface="Impact"/>
                <a:ea typeface="Impact"/>
                <a:cs typeface="Impact"/>
                <a:sym typeface="Impact"/>
              </a:defRPr>
            </a:pPr>
            <a:r>
              <a:t>-Need to begin with recognizing Indigenous Peoples’ histories, identity, and knowledge systems. </a:t>
            </a:r>
          </a:p>
          <a:p>
            <a:pPr defTabSz="397763">
              <a:spcBef>
                <a:spcPts val="1000"/>
              </a:spcBef>
              <a:defRPr sz="2100">
                <a:latin typeface="Impact"/>
                <a:ea typeface="Impact"/>
                <a:cs typeface="Impact"/>
                <a:sym typeface="Impact"/>
              </a:defRPr>
            </a:pPr>
            <a:r>
              <a:t>-Understanding how to conduct research with Indigenous participants, especially about such a sensitive topic as child abuse, cannot simply be laid out as a procedure. Instead, created in partnership and as important as the outcomes of this research.. </a:t>
            </a:r>
          </a:p>
          <a:p>
            <a:pPr defTabSz="397763">
              <a:defRPr sz="1800">
                <a:solidFill>
                  <a:srgbClr val="FFFFFF"/>
                </a:solidFill>
              </a:defRPr>
            </a:pPr>
            <a:r>
              <a:t>       </a:t>
            </a:r>
            <a:endParaRPr sz="1000">
              <a:latin typeface="Times"/>
              <a:ea typeface="Times"/>
              <a:cs typeface="Times"/>
              <a:sym typeface="Times"/>
            </a:endParaRPr>
          </a:p>
          <a:p>
            <a:pPr defTabSz="397763">
              <a:spcBef>
                <a:spcPts val="1000"/>
              </a:spcBef>
              <a:defRPr sz="1000">
                <a:latin typeface="Times"/>
                <a:ea typeface="Times"/>
                <a:cs typeface="Times"/>
                <a:sym typeface="Times"/>
              </a:defRPr>
            </a:pPr>
            <a:endParaRPr sz="1000">
              <a:latin typeface="Times"/>
              <a:ea typeface="Times"/>
              <a:cs typeface="Times"/>
              <a:sym typeface="Times"/>
            </a:endParaRPr>
          </a:p>
          <a:p>
            <a:pPr defTabSz="397763">
              <a:spcBef>
                <a:spcPts val="1000"/>
              </a:spcBef>
              <a:defRPr sz="600">
                <a:latin typeface="Times"/>
                <a:ea typeface="Times"/>
                <a:cs typeface="Times"/>
                <a:sym typeface="Times"/>
              </a:defRPr>
            </a:pPr>
            <a:r>
              <a:t>(Coburn, 2013; Datta, 2018; Gillespie et al., 2020; Smith, 2013; Government of Canada, 2018). </a:t>
            </a:r>
          </a:p>
        </p:txBody>
      </p:sp>
      <p:sp>
        <p:nvSpPr>
          <p:cNvPr id="1057" name="Shape 1057"/>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41</a:t>
            </a:fld>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p:cNvSpPr>
          <p:nvPr>
            <p:ph type="title"/>
          </p:nvPr>
        </p:nvSpPr>
        <p:spPr>
          <a:xfrm>
            <a:off x="311699" y="286224"/>
            <a:ext cx="8520602" cy="4747331"/>
          </a:xfrm>
          <a:prstGeom prst="rect">
            <a:avLst/>
          </a:prstGeom>
        </p:spPr>
        <p:txBody>
          <a:bodyPr/>
          <a:lstStyle/>
          <a:p>
            <a:pPr defTabSz="850391">
              <a:defRPr sz="2600">
                <a:latin typeface="Impact"/>
                <a:ea typeface="Impact"/>
                <a:cs typeface="Impact"/>
                <a:sym typeface="Impact"/>
              </a:defRPr>
            </a:pPr>
            <a:r>
              <a:t>- Methodology development: Informal Indigenous Committee</a:t>
            </a:r>
          </a:p>
          <a:p>
            <a:pPr defTabSz="850391">
              <a:defRPr sz="2600">
                <a:latin typeface="Impact"/>
                <a:ea typeface="Impact"/>
                <a:cs typeface="Impact"/>
                <a:sym typeface="Impact"/>
              </a:defRPr>
            </a:pPr>
            <a:endParaRPr/>
          </a:p>
          <a:p>
            <a:pPr defTabSz="850391">
              <a:defRPr sz="2600">
                <a:latin typeface="Impact"/>
                <a:ea typeface="Impact"/>
                <a:cs typeface="Impact"/>
                <a:sym typeface="Impact"/>
              </a:defRPr>
            </a:pPr>
            <a:r>
              <a:t>- Research Method: Phenomenological qualitative research design, with a combination of Indigenous methodology using multi community-based and action approaches. </a:t>
            </a:r>
          </a:p>
          <a:p>
            <a:pPr defTabSz="850391">
              <a:defRPr sz="2600">
                <a:latin typeface="Impact"/>
                <a:ea typeface="Impact"/>
                <a:cs typeface="Impact"/>
                <a:sym typeface="Impact"/>
              </a:defRPr>
            </a:pPr>
            <a:endParaRPr/>
          </a:p>
          <a:p>
            <a:pPr defTabSz="850391">
              <a:defRPr sz="2600">
                <a:latin typeface="Impact"/>
                <a:ea typeface="Impact"/>
                <a:cs typeface="Impact"/>
                <a:sym typeface="Impact"/>
              </a:defRPr>
            </a:pPr>
            <a:r>
              <a:t>- Recruitment: Word-of-mouth method for recruiting participants (Blended method - i.e: invitations to participate extended by other Indigenous professionals/colleagues. Word-of-mouth method had a snowball effect) </a:t>
            </a:r>
          </a:p>
        </p:txBody>
      </p:sp>
      <p:sp>
        <p:nvSpPr>
          <p:cNvPr id="1060" name="Shape 1060"/>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42</a:t>
            </a:fld>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Shape 1062"/>
          <p:cNvSpPr>
            <a:spLocks noGrp="1"/>
          </p:cNvSpPr>
          <p:nvPr>
            <p:ph type="title"/>
          </p:nvPr>
        </p:nvSpPr>
        <p:spPr>
          <a:xfrm>
            <a:off x="42022" y="114559"/>
            <a:ext cx="8964508" cy="4914382"/>
          </a:xfrm>
          <a:prstGeom prst="rect">
            <a:avLst/>
          </a:prstGeom>
        </p:spPr>
        <p:txBody>
          <a:bodyPr/>
          <a:lstStyle/>
          <a:p>
            <a:pPr defTabSz="343814">
              <a:defRPr sz="1692">
                <a:latin typeface="Impact"/>
                <a:ea typeface="Impact"/>
                <a:cs typeface="Impact"/>
                <a:sym typeface="Impact"/>
              </a:defRPr>
            </a:pPr>
            <a:r>
              <a:t>Gathering Data: Guided Conversations vs. interviews</a:t>
            </a:r>
          </a:p>
          <a:p>
            <a:pPr defTabSz="171907">
              <a:spcBef>
                <a:spcPts val="300"/>
              </a:spcBef>
              <a:defRPr sz="1692">
                <a:latin typeface="Impact"/>
                <a:ea typeface="Impact"/>
                <a:cs typeface="Impact"/>
                <a:sym typeface="Impact"/>
              </a:defRPr>
            </a:pPr>
            <a:endParaRPr/>
          </a:p>
          <a:p>
            <a:pPr defTabSz="171907">
              <a:spcBef>
                <a:spcPts val="300"/>
              </a:spcBef>
              <a:defRPr sz="1692">
                <a:latin typeface="Impact"/>
                <a:ea typeface="Impact"/>
                <a:cs typeface="Impact"/>
                <a:sym typeface="Impact"/>
              </a:defRPr>
            </a:pPr>
            <a:r>
              <a:t>Study involved: several phone calls and face-to-face meetings with 15 participants, beginning in August 2021 to December 2022. (Follow up collaboration January-March 2023).</a:t>
            </a:r>
          </a:p>
          <a:p>
            <a:pPr defTabSz="171907">
              <a:spcBef>
                <a:spcPts val="300"/>
              </a:spcBef>
              <a:defRPr sz="1692">
                <a:latin typeface="Impact"/>
                <a:ea typeface="Impact"/>
                <a:cs typeface="Impact"/>
                <a:sym typeface="Impact"/>
              </a:defRPr>
            </a:pPr>
            <a:endParaRPr/>
          </a:p>
          <a:p>
            <a:pPr defTabSz="171907">
              <a:spcBef>
                <a:spcPts val="300"/>
              </a:spcBef>
              <a:defRPr sz="1692">
                <a:latin typeface="Impact"/>
                <a:ea typeface="Impact"/>
                <a:cs typeface="Impact"/>
                <a:sym typeface="Impact"/>
              </a:defRPr>
            </a:pPr>
            <a:r>
              <a:t>Findings/Themes: Not to generalize Indigenous perspectives, rather pull common themes together - reflective narratives at the end conversations to capture the main themes from the conversations.</a:t>
            </a:r>
          </a:p>
          <a:p>
            <a:pPr defTabSz="171907">
              <a:spcBef>
                <a:spcPts val="300"/>
              </a:spcBef>
              <a:defRPr sz="1692">
                <a:latin typeface="Impact"/>
                <a:ea typeface="Impact"/>
                <a:cs typeface="Impact"/>
                <a:sym typeface="Impact"/>
              </a:defRPr>
            </a:pPr>
            <a:endParaRPr/>
          </a:p>
          <a:p>
            <a:pPr defTabSz="171907">
              <a:spcBef>
                <a:spcPts val="300"/>
              </a:spcBef>
              <a:defRPr sz="1692">
                <a:latin typeface="Impact"/>
                <a:ea typeface="Impact"/>
                <a:cs typeface="Impact"/>
                <a:sym typeface="Impact"/>
              </a:defRPr>
            </a:pPr>
            <a:r>
              <a:t>Results: 9 Themes to consider in practice - Disseminated in partnership with Participants (BC CYAC, Big Bear CYAC Steering Advisory Committee)</a:t>
            </a:r>
          </a:p>
          <a:p>
            <a:pPr defTabSz="171907">
              <a:spcBef>
                <a:spcPts val="300"/>
              </a:spcBef>
              <a:defRPr sz="1692">
                <a:latin typeface="Impact"/>
                <a:ea typeface="Impact"/>
                <a:cs typeface="Impact"/>
                <a:sym typeface="Impact"/>
              </a:defRPr>
            </a:pPr>
            <a:r>
              <a:t>- Expanded upon through reflection, connection to existing literature, further discussion with Participants and reveal recommendations at micro, meso, and macro sociological viewpoints.</a:t>
            </a:r>
          </a:p>
          <a:p>
            <a:pPr defTabSz="171907">
              <a:spcBef>
                <a:spcPts val="300"/>
              </a:spcBef>
              <a:defRPr sz="1692">
                <a:latin typeface="Impact"/>
                <a:ea typeface="Impact"/>
                <a:cs typeface="Impact"/>
                <a:sym typeface="Impact"/>
              </a:defRPr>
            </a:pPr>
            <a:endParaRPr/>
          </a:p>
          <a:p>
            <a:pPr defTabSz="171907">
              <a:spcBef>
                <a:spcPts val="300"/>
              </a:spcBef>
              <a:defRPr sz="1034">
                <a:latin typeface="Impact"/>
                <a:ea typeface="Impact"/>
                <a:cs typeface="Impact"/>
                <a:sym typeface="Impact"/>
              </a:defRPr>
            </a:pPr>
            <a:endParaRPr/>
          </a:p>
          <a:p>
            <a:pPr defTabSz="171907">
              <a:spcBef>
                <a:spcPts val="300"/>
              </a:spcBef>
              <a:defRPr sz="1034">
                <a:latin typeface="Impact"/>
                <a:ea typeface="Impact"/>
                <a:cs typeface="Impact"/>
                <a:sym typeface="Impact"/>
              </a:defRPr>
            </a:pPr>
            <a:endParaRPr/>
          </a:p>
          <a:p>
            <a:pPr defTabSz="171907">
              <a:spcBef>
                <a:spcPts val="300"/>
              </a:spcBef>
              <a:defRPr sz="376">
                <a:latin typeface="Times"/>
                <a:ea typeface="Times"/>
                <a:cs typeface="Times"/>
                <a:sym typeface="Times"/>
              </a:defRPr>
            </a:pPr>
            <a:endParaRPr/>
          </a:p>
          <a:p>
            <a:pPr defTabSz="171907">
              <a:spcBef>
                <a:spcPts val="300"/>
              </a:spcBef>
              <a:defRPr sz="564">
                <a:latin typeface="Times New Roman"/>
                <a:ea typeface="Times New Roman"/>
                <a:cs typeface="Times New Roman"/>
                <a:sym typeface="Times New Roman"/>
              </a:defRPr>
            </a:pPr>
            <a:endParaRPr/>
          </a:p>
        </p:txBody>
      </p:sp>
      <p:sp>
        <p:nvSpPr>
          <p:cNvPr id="1063" name="Shape 1063"/>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43</a:t>
            </a:fld>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5" name="Shape 1065"/>
          <p:cNvSpPr/>
          <p:nvPr/>
        </p:nvSpPr>
        <p:spPr>
          <a:xfrm>
            <a:off x="-270445" y="608330"/>
            <a:ext cx="9184639" cy="440080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457200" indent="-457200" defTabSz="457200">
              <a:spcBef>
                <a:spcPts val="1200"/>
              </a:spcBef>
              <a:tabLst>
                <a:tab pos="139700" algn="l"/>
                <a:tab pos="457200" algn="l"/>
              </a:tabLst>
              <a:defRPr sz="2300">
                <a:latin typeface="Impact"/>
                <a:ea typeface="Impact"/>
                <a:cs typeface="Impact"/>
                <a:sym typeface="Impact"/>
              </a:defRPr>
            </a:pPr>
            <a:r>
              <a:t>     </a:t>
            </a:r>
            <a:r>
              <a:rPr>
                <a:solidFill>
                  <a:srgbClr val="F42D1D"/>
                </a:solidFill>
              </a:rPr>
              <a:t>  Such as: </a:t>
            </a:r>
            <a:r>
              <a:t> </a:t>
            </a:r>
          </a:p>
          <a:p>
            <a:pPr marL="457200" indent="-457200" defTabSz="457200">
              <a:spcBef>
                <a:spcPts val="1200"/>
              </a:spcBef>
              <a:tabLst>
                <a:tab pos="139700" algn="l"/>
                <a:tab pos="457200" algn="l"/>
              </a:tabLst>
              <a:defRPr sz="2300">
                <a:latin typeface="Impact"/>
                <a:ea typeface="Impact"/>
                <a:cs typeface="Impact"/>
                <a:sym typeface="Impact"/>
              </a:defRPr>
            </a:pPr>
            <a:r>
              <a:t>       MICRO (1-1 level)</a:t>
            </a:r>
          </a:p>
          <a:p>
            <a:pPr marL="457200" indent="-457200" defTabSz="457200">
              <a:spcBef>
                <a:spcPts val="1200"/>
              </a:spcBef>
              <a:tabLst>
                <a:tab pos="139700" algn="l"/>
                <a:tab pos="457200" algn="l"/>
              </a:tabLst>
              <a:defRPr sz="2300">
                <a:latin typeface="Impact"/>
                <a:ea typeface="Impact"/>
                <a:cs typeface="Impact"/>
                <a:sym typeface="Impact"/>
              </a:defRPr>
            </a:pPr>
            <a:endParaRPr/>
          </a:p>
          <a:p>
            <a:pPr marL="457200" indent="-457200" defTabSz="457200">
              <a:spcBef>
                <a:spcPts val="1200"/>
              </a:spcBef>
              <a:tabLst>
                <a:tab pos="139700" algn="l"/>
                <a:tab pos="457200" algn="l"/>
              </a:tabLst>
              <a:defRPr sz="2300">
                <a:latin typeface="Impact"/>
                <a:ea typeface="Impact"/>
                <a:cs typeface="Impact"/>
                <a:sym typeface="Impact"/>
              </a:defRPr>
            </a:pPr>
            <a:r>
              <a:t>		Recognizing/helping connect with supportive networks - family/community/Elders (to encourage belonging, connectedness, relationship, healing, safety, and trust within their environment) </a:t>
            </a:r>
          </a:p>
          <a:p>
            <a:pPr marL="457200" indent="-457200" defTabSz="457200">
              <a:spcBef>
                <a:spcPts val="1200"/>
              </a:spcBef>
              <a:tabLst>
                <a:tab pos="139700" algn="l"/>
                <a:tab pos="457200" algn="l"/>
              </a:tabLst>
              <a:defRPr sz="1600">
                <a:latin typeface="Times New Roman"/>
                <a:ea typeface="Times New Roman"/>
                <a:cs typeface="Times New Roman"/>
                <a:sym typeface="Times New Roman"/>
              </a:defRPr>
            </a:pPr>
            <a:r>
              <a:rPr sz="2300">
                <a:latin typeface="Impact"/>
                <a:ea typeface="Impact"/>
                <a:cs typeface="Impact"/>
                <a:sym typeface="Impact"/>
              </a:rPr>
              <a:t/>
            </a:r>
            <a:br>
              <a:rPr sz="2300">
                <a:latin typeface="Impact"/>
                <a:ea typeface="Impact"/>
                <a:cs typeface="Impact"/>
                <a:sym typeface="Impact"/>
              </a:rPr>
            </a:br>
            <a:endParaRPr sz="2300">
              <a:latin typeface="Impact"/>
              <a:ea typeface="Impact"/>
              <a:cs typeface="Impact"/>
              <a:sym typeface="Impact"/>
            </a:endParaRPr>
          </a:p>
          <a:p>
            <a:pPr marL="457200" indent="-457200" defTabSz="457200">
              <a:spcBef>
                <a:spcPts val="1200"/>
              </a:spcBef>
              <a:tabLst>
                <a:tab pos="139700" algn="l"/>
                <a:tab pos="457200" algn="l"/>
              </a:tabLst>
              <a:defRPr sz="1600">
                <a:latin typeface="Times New Roman"/>
                <a:ea typeface="Times New Roman"/>
                <a:cs typeface="Times New Roman"/>
                <a:sym typeface="Times New Roman"/>
              </a:defRPr>
            </a:pPr>
            <a:r>
              <a:t>		</a:t>
            </a:r>
          </a:p>
          <a:p>
            <a:pPr marL="457200" indent="-457200" defTabSz="457200">
              <a:spcBef>
                <a:spcPts val="1200"/>
              </a:spcBef>
              <a:tabLst>
                <a:tab pos="139700" algn="l"/>
                <a:tab pos="457200" algn="l"/>
              </a:tabLst>
              <a:defRPr sz="1200">
                <a:latin typeface="Times"/>
                <a:ea typeface="Times"/>
                <a:cs typeface="Times"/>
                <a:sym typeface="Times"/>
              </a:defRPr>
            </a:pPr>
            <a:r>
              <a:rPr sz="1600">
                <a:latin typeface="Times New Roman"/>
                <a:ea typeface="Times New Roman"/>
                <a:cs typeface="Times New Roman"/>
                <a:sym typeface="Times New Roman"/>
              </a:rPr>
              <a:t/>
            </a:r>
            <a:br>
              <a:rPr sz="1600">
                <a:latin typeface="Times New Roman"/>
                <a:ea typeface="Times New Roman"/>
                <a:cs typeface="Times New Roman"/>
                <a:sym typeface="Times New Roman"/>
              </a:rPr>
            </a:br>
            <a:endParaRPr sz="1600">
              <a:latin typeface="Times New Roman"/>
              <a:ea typeface="Times New Roman"/>
              <a:cs typeface="Times New Roman"/>
              <a:sym typeface="Times New Roman"/>
            </a:endParaRPr>
          </a:p>
        </p:txBody>
      </p:sp>
      <p:pic>
        <p:nvPicPr>
          <p:cNvPr id="1066" name="image24.png"/>
          <p:cNvPicPr>
            <a:picLocks noChangeAspect="1"/>
          </p:cNvPicPr>
          <p:nvPr/>
        </p:nvPicPr>
        <p:blipFill>
          <a:blip r:embed="rId2">
            <a:alphaModFix amt="6170"/>
            <a:extLst/>
          </a:blip>
          <a:stretch>
            <a:fillRect/>
          </a:stretch>
        </p:blipFill>
        <p:spPr>
          <a:xfrm>
            <a:off x="5950610" y="1002030"/>
            <a:ext cx="3922980" cy="4003041"/>
          </a:xfrm>
          <a:prstGeom prst="rect">
            <a:avLst/>
          </a:prstGeom>
          <a:ln w="12700">
            <a:miter lim="400000"/>
          </a:ln>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BC5CC"/>
        </a:solidFill>
        <a:effectLst/>
      </p:bgPr>
    </p:bg>
    <p:spTree>
      <p:nvGrpSpPr>
        <p:cNvPr id="1" name=""/>
        <p:cNvGrpSpPr/>
        <p:nvPr/>
      </p:nvGrpSpPr>
      <p:grpSpPr>
        <a:xfrm>
          <a:off x="0" y="0"/>
          <a:ext cx="0" cy="0"/>
          <a:chOff x="0" y="0"/>
          <a:chExt cx="0" cy="0"/>
        </a:xfrm>
      </p:grpSpPr>
      <p:sp>
        <p:nvSpPr>
          <p:cNvPr id="1068" name="Shape 1068"/>
          <p:cNvSpPr>
            <a:spLocks noGrp="1"/>
          </p:cNvSpPr>
          <p:nvPr>
            <p:ph type="title"/>
          </p:nvPr>
        </p:nvSpPr>
        <p:spPr>
          <a:xfrm>
            <a:off x="311699" y="116916"/>
            <a:ext cx="8520602" cy="5143503"/>
          </a:xfrm>
          <a:prstGeom prst="rect">
            <a:avLst/>
          </a:prstGeom>
        </p:spPr>
        <p:txBody>
          <a:bodyPr/>
          <a:lstStyle/>
          <a:p>
            <a:pPr defTabSz="379474">
              <a:spcBef>
                <a:spcPts val="900"/>
              </a:spcBef>
              <a:defRPr sz="1500" u="sng">
                <a:solidFill>
                  <a:srgbClr val="F52B02"/>
                </a:solidFill>
                <a:latin typeface="Impact"/>
                <a:ea typeface="Impact"/>
                <a:cs typeface="Impact"/>
                <a:sym typeface="Impact"/>
              </a:defRPr>
            </a:pPr>
            <a:r>
              <a:t>SIMILAR to what Slide #19 said regarding:</a:t>
            </a:r>
            <a:r>
              <a:rPr u="none"/>
              <a:t>  Needs within Family Dynamics </a:t>
            </a:r>
          </a:p>
          <a:p>
            <a:pPr defTabSz="379474">
              <a:spcBef>
                <a:spcPts val="900"/>
              </a:spcBef>
              <a:defRPr sz="1600">
                <a:latin typeface="Impact"/>
                <a:ea typeface="Impact"/>
                <a:cs typeface="Impact"/>
                <a:sym typeface="Impact"/>
              </a:defRPr>
            </a:pPr>
            <a:r>
              <a:t>- Children with non-offending caregivers who are supportive demonstrate an ability     to disclose much more than those that had non-supportive caregivers. </a:t>
            </a:r>
          </a:p>
          <a:p>
            <a:pPr defTabSz="379474">
              <a:spcBef>
                <a:spcPts val="900"/>
              </a:spcBef>
              <a:defRPr sz="1600">
                <a:latin typeface="Impact"/>
                <a:ea typeface="Impact"/>
                <a:cs typeface="Impact"/>
                <a:sym typeface="Impact"/>
              </a:defRPr>
            </a:pPr>
            <a:r>
              <a:t>- Therefore, helping caregivers to support their child may help facilitate disclosures. </a:t>
            </a:r>
          </a:p>
          <a:p>
            <a:pPr defTabSz="379474">
              <a:spcBef>
                <a:spcPts val="900"/>
              </a:spcBef>
              <a:defRPr sz="1600">
                <a:latin typeface="Impact"/>
                <a:ea typeface="Impact"/>
                <a:cs typeface="Impact"/>
                <a:sym typeface="Impact"/>
              </a:defRPr>
            </a:pPr>
            <a:r>
              <a:t>- Supporting the mother (or other primary caregiver), will also enhance their ability to support their child and increase opportunities for healthier outcomes. </a:t>
            </a:r>
          </a:p>
          <a:p>
            <a:pPr defTabSz="379474">
              <a:spcBef>
                <a:spcPts val="900"/>
              </a:spcBef>
              <a:defRPr sz="1500">
                <a:latin typeface="Impact"/>
                <a:ea typeface="Impact"/>
                <a:cs typeface="Impact"/>
                <a:sym typeface="Impact"/>
              </a:defRPr>
            </a:pPr>
            <a:endParaRPr/>
          </a:p>
          <a:p>
            <a:pPr defTabSz="379474">
              <a:spcBef>
                <a:spcPts val="900"/>
              </a:spcBef>
              <a:defRPr sz="900">
                <a:latin typeface="Times"/>
                <a:ea typeface="Times"/>
                <a:cs typeface="Times"/>
                <a:sym typeface="Times"/>
              </a:defRPr>
            </a:pPr>
            <a:endParaRPr/>
          </a:p>
          <a:p>
            <a:pPr defTabSz="379474">
              <a:spcBef>
                <a:spcPts val="900"/>
              </a:spcBef>
              <a:defRPr sz="1400">
                <a:latin typeface="Times"/>
                <a:ea typeface="Times"/>
                <a:cs typeface="Times"/>
                <a:sym typeface="Times"/>
              </a:defRPr>
            </a:pPr>
            <a:endParaRPr/>
          </a:p>
          <a:p>
            <a:pPr defTabSz="379474">
              <a:spcBef>
                <a:spcPts val="900"/>
              </a:spcBef>
              <a:defRPr sz="1400">
                <a:solidFill>
                  <a:srgbClr val="F62A25"/>
                </a:solidFill>
                <a:latin typeface="Impact"/>
                <a:ea typeface="Impact"/>
                <a:cs typeface="Impact"/>
                <a:sym typeface="Impact"/>
              </a:defRPr>
            </a:pPr>
            <a:r>
              <a:t>* Indigenous communities are collectivist cultures </a:t>
            </a:r>
          </a:p>
          <a:p>
            <a:pPr defTabSz="379474">
              <a:spcBef>
                <a:spcPts val="900"/>
              </a:spcBef>
              <a:defRPr sz="1400">
                <a:solidFill>
                  <a:srgbClr val="F62A25"/>
                </a:solidFill>
                <a:latin typeface="Impact"/>
                <a:ea typeface="Impact"/>
                <a:cs typeface="Impact"/>
                <a:sym typeface="Impact"/>
              </a:defRPr>
            </a:pPr>
            <a:r>
              <a:t>* Family cannot be defined from a Westernized lens</a:t>
            </a:r>
            <a:endParaRPr sz="900">
              <a:latin typeface="Times"/>
              <a:ea typeface="Times"/>
              <a:cs typeface="Times"/>
              <a:sym typeface="Times"/>
            </a:endParaRPr>
          </a:p>
          <a:p>
            <a:pPr defTabSz="379474">
              <a:spcBef>
                <a:spcPts val="900"/>
              </a:spcBef>
              <a:defRPr sz="900">
                <a:latin typeface="Times"/>
                <a:ea typeface="Times"/>
                <a:cs typeface="Times"/>
                <a:sym typeface="Times"/>
              </a:defRPr>
            </a:pPr>
            <a:endParaRPr sz="900">
              <a:latin typeface="Times"/>
              <a:ea typeface="Times"/>
              <a:cs typeface="Times"/>
              <a:sym typeface="Times"/>
            </a:endParaRPr>
          </a:p>
          <a:p>
            <a:pPr defTabSz="379474">
              <a:spcBef>
                <a:spcPts val="900"/>
              </a:spcBef>
              <a:defRPr sz="900">
                <a:latin typeface="Times"/>
                <a:ea typeface="Times"/>
                <a:cs typeface="Times"/>
                <a:sym typeface="Times"/>
              </a:defRPr>
            </a:pPr>
            <a:endParaRPr sz="900">
              <a:latin typeface="Times"/>
              <a:ea typeface="Times"/>
              <a:cs typeface="Times"/>
              <a:sym typeface="Times"/>
            </a:endParaRPr>
          </a:p>
          <a:p>
            <a:pPr defTabSz="379474">
              <a:spcBef>
                <a:spcPts val="900"/>
              </a:spcBef>
              <a:defRPr sz="900">
                <a:latin typeface="Times"/>
                <a:ea typeface="Times"/>
                <a:cs typeface="Times"/>
                <a:sym typeface="Times"/>
              </a:defRPr>
            </a:pPr>
            <a:endParaRPr sz="900">
              <a:latin typeface="Times"/>
              <a:ea typeface="Times"/>
              <a:cs typeface="Times"/>
              <a:sym typeface="Times"/>
            </a:endParaRPr>
          </a:p>
          <a:p>
            <a:pPr defTabSz="379474">
              <a:spcBef>
                <a:spcPts val="900"/>
              </a:spcBef>
              <a:defRPr sz="900">
                <a:latin typeface="Times"/>
                <a:ea typeface="Times"/>
                <a:cs typeface="Times"/>
                <a:sym typeface="Times"/>
              </a:defRPr>
            </a:pPr>
            <a:endParaRPr sz="900">
              <a:latin typeface="Times"/>
              <a:ea typeface="Times"/>
              <a:cs typeface="Times"/>
              <a:sym typeface="Times"/>
            </a:endParaRPr>
          </a:p>
          <a:p>
            <a:pPr defTabSz="379474">
              <a:spcBef>
                <a:spcPts val="900"/>
              </a:spcBef>
              <a:defRPr sz="600">
                <a:latin typeface="Times New Roman"/>
                <a:ea typeface="Times New Roman"/>
                <a:cs typeface="Times New Roman"/>
                <a:sym typeface="Times New Roman"/>
              </a:defRPr>
            </a:pPr>
            <a:r>
              <a:t>(Middleton, 2017; Paine &amp; Hansen, 2002; Schaeffer et al., 2011; Ungar et al., 2009)</a:t>
            </a:r>
          </a:p>
        </p:txBody>
      </p:sp>
      <p:sp>
        <p:nvSpPr>
          <p:cNvPr id="1069" name="Shape 1069"/>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45</a:t>
            </a:fld>
            <a:endParaRPr/>
          </a:p>
        </p:txBody>
      </p:sp>
      <p:pic>
        <p:nvPicPr>
          <p:cNvPr id="1070" name="image7.png"/>
          <p:cNvPicPr>
            <a:picLocks noChangeAspect="1"/>
          </p:cNvPicPr>
          <p:nvPr/>
        </p:nvPicPr>
        <p:blipFill>
          <a:blip r:embed="rId2">
            <a:extLst/>
          </a:blip>
          <a:stretch>
            <a:fillRect/>
          </a:stretch>
        </p:blipFill>
        <p:spPr>
          <a:xfrm>
            <a:off x="4258581" y="2847538"/>
            <a:ext cx="4378300" cy="2291110"/>
          </a:xfrm>
          <a:prstGeom prst="rect">
            <a:avLst/>
          </a:prstGeom>
          <a:ln w="12700">
            <a:miter lim="400000"/>
          </a:ln>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46</a:t>
            </a:fld>
            <a:endParaRPr/>
          </a:p>
        </p:txBody>
      </p:sp>
      <p:sp>
        <p:nvSpPr>
          <p:cNvPr id="1073" name="Shape 1073"/>
          <p:cNvSpPr/>
          <p:nvPr/>
        </p:nvSpPr>
        <p:spPr>
          <a:xfrm>
            <a:off x="138305" y="265430"/>
            <a:ext cx="9184639" cy="42824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defTabSz="457200">
              <a:spcBef>
                <a:spcPts val="1200"/>
              </a:spcBef>
              <a:defRPr sz="2500">
                <a:latin typeface="Impact"/>
                <a:ea typeface="Impact"/>
                <a:cs typeface="Impact"/>
                <a:sym typeface="Impact"/>
              </a:defRPr>
            </a:pPr>
            <a:r>
              <a:t>MESO (Agency level)</a:t>
            </a:r>
          </a:p>
          <a:p>
            <a:pPr defTabSz="457200">
              <a:spcBef>
                <a:spcPts val="1200"/>
              </a:spcBef>
              <a:defRPr sz="2500">
                <a:latin typeface="Impact"/>
                <a:ea typeface="Impact"/>
                <a:cs typeface="Impact"/>
                <a:sym typeface="Impact"/>
              </a:defRPr>
            </a:pPr>
            <a:endParaRPr/>
          </a:p>
          <a:p>
            <a:pPr marL="220578" indent="-220578" defTabSz="457200">
              <a:spcBef>
                <a:spcPts val="1200"/>
              </a:spcBef>
              <a:buSzPct val="100000"/>
              <a:buChar char="-"/>
              <a:defRPr sz="2500">
                <a:latin typeface="Impact"/>
                <a:ea typeface="Impact"/>
                <a:cs typeface="Impact"/>
                <a:sym typeface="Impact"/>
              </a:defRPr>
            </a:pPr>
            <a:r>
              <a:t>Develop partnerships, practice agreements, evaluation outcomes etc. with local Indigenous communities/agencies </a:t>
            </a:r>
          </a:p>
          <a:p>
            <a:pPr defTabSz="457200">
              <a:spcBef>
                <a:spcPts val="1200"/>
              </a:spcBef>
              <a:defRPr sz="2500">
                <a:latin typeface="Impact"/>
                <a:ea typeface="Impact"/>
                <a:cs typeface="Impact"/>
                <a:sym typeface="Impact"/>
              </a:defRPr>
            </a:pPr>
            <a:endParaRPr/>
          </a:p>
          <a:p>
            <a:pPr marL="220578" indent="-220578" defTabSz="457200">
              <a:spcBef>
                <a:spcPts val="1200"/>
              </a:spcBef>
              <a:buSzPct val="100000"/>
              <a:buChar char="-"/>
              <a:defRPr sz="2500">
                <a:latin typeface="Impact"/>
                <a:ea typeface="Impact"/>
                <a:cs typeface="Impact"/>
                <a:sym typeface="Impact"/>
              </a:defRPr>
            </a:pPr>
            <a:r>
              <a:t>Be committed to learning (every Indigenous community will have          its own norms)</a:t>
            </a:r>
          </a:p>
          <a:p>
            <a:pPr defTabSz="457200">
              <a:spcBef>
                <a:spcPts val="1200"/>
              </a:spcBef>
              <a:defRPr sz="2500">
                <a:latin typeface="Impact"/>
                <a:ea typeface="Impact"/>
                <a:cs typeface="Impact"/>
                <a:sym typeface="Impact"/>
              </a:defRPr>
            </a:pPr>
            <a:endParaRPr/>
          </a:p>
          <a:p>
            <a:pPr defTabSz="457200">
              <a:defRPr sz="2500">
                <a:solidFill>
                  <a:srgbClr val="1D52FF"/>
                </a:solidFill>
                <a:latin typeface="Impact"/>
                <a:ea typeface="Impact"/>
                <a:cs typeface="Impact"/>
                <a:sym typeface="Impact"/>
              </a:defRPr>
            </a:pPr>
            <a:r>
              <a:t>         “Do you want answers, or do you want to understand?”</a:t>
            </a:r>
          </a:p>
        </p:txBody>
      </p:sp>
      <p:pic>
        <p:nvPicPr>
          <p:cNvPr id="1074" name="image25.png"/>
          <p:cNvPicPr>
            <a:picLocks noChangeAspect="1"/>
          </p:cNvPicPr>
          <p:nvPr/>
        </p:nvPicPr>
        <p:blipFill>
          <a:blip r:embed="rId2">
            <a:alphaModFix amt="5435"/>
            <a:extLst/>
          </a:blip>
          <a:srcRect l="1662" b="35173"/>
          <a:stretch>
            <a:fillRect/>
          </a:stretch>
        </p:blipFill>
        <p:spPr>
          <a:xfrm>
            <a:off x="-4306957" y="460423"/>
            <a:ext cx="16369978" cy="3954172"/>
          </a:xfrm>
          <a:prstGeom prst="rect">
            <a:avLst/>
          </a:prstGeom>
          <a:ln w="12700">
            <a:miter lim="400000"/>
          </a:ln>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Shape 1076"/>
          <p:cNvSpPr>
            <a:spLocks noGrp="1"/>
          </p:cNvSpPr>
          <p:nvPr>
            <p:ph type="body" idx="4294967295"/>
          </p:nvPr>
        </p:nvSpPr>
        <p:spPr>
          <a:xfrm>
            <a:off x="695036" y="-1423078"/>
            <a:ext cx="8574155" cy="3285723"/>
          </a:xfrm>
          <a:prstGeom prst="rect">
            <a:avLst/>
          </a:prstGeom>
        </p:spPr>
        <p:txBody>
          <a:bodyPr lIns="34287" tIns="34287" rIns="34287" bIns="34287" anchor="ctr"/>
          <a:lstStyle/>
          <a:p>
            <a:pPr marL="0" indent="0" defTabSz="342900">
              <a:lnSpc>
                <a:spcPct val="100000"/>
              </a:lnSpc>
              <a:spcBef>
                <a:spcPts val="900"/>
              </a:spcBef>
              <a:buSzTx/>
              <a:buNone/>
              <a:defRPr sz="2600" u="sng">
                <a:solidFill>
                  <a:srgbClr val="000000"/>
                </a:solidFill>
                <a:latin typeface="Impact"/>
                <a:ea typeface="Impact"/>
                <a:cs typeface="Impact"/>
                <a:sym typeface="Impact"/>
              </a:defRPr>
            </a:pPr>
            <a:r>
              <a:t>Best Practices for Indigenous Engagement</a:t>
            </a:r>
            <a:r>
              <a:rPr b="1">
                <a:solidFill>
                  <a:srgbClr val="FFFFFF"/>
                </a:solidFill>
                <a:latin typeface="+mj-lt"/>
                <a:ea typeface="+mj-ea"/>
                <a:cs typeface="+mj-cs"/>
                <a:sym typeface="Arial"/>
              </a:rPr>
              <a:t> </a:t>
            </a:r>
          </a:p>
        </p:txBody>
      </p:sp>
      <p:sp>
        <p:nvSpPr>
          <p:cNvPr id="1077" name="Shape 1077"/>
          <p:cNvSpPr/>
          <p:nvPr/>
        </p:nvSpPr>
        <p:spPr>
          <a:xfrm>
            <a:off x="205277" y="777668"/>
            <a:ext cx="9553672" cy="3949922"/>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spAutoFit/>
          </a:bodyPr>
          <a:lstStyle/>
          <a:p>
            <a:pPr defTabSz="342900">
              <a:defRPr sz="2200">
                <a:latin typeface="Impact"/>
                <a:ea typeface="Impact"/>
                <a:cs typeface="Impact"/>
                <a:sym typeface="Impact"/>
              </a:defRPr>
            </a:pPr>
            <a:r>
              <a:t>Identify </a:t>
            </a:r>
          </a:p>
          <a:p>
            <a:pPr defTabSz="342900">
              <a:defRPr sz="2200">
                <a:latin typeface="Impact"/>
                <a:ea typeface="Impact"/>
                <a:cs typeface="Impact"/>
                <a:sym typeface="Impact"/>
              </a:defRPr>
            </a:pPr>
            <a:endParaRPr/>
          </a:p>
          <a:p>
            <a:pPr defTabSz="342900">
              <a:defRPr sz="2200">
                <a:latin typeface="Impact"/>
                <a:ea typeface="Impact"/>
                <a:cs typeface="Impact"/>
                <a:sym typeface="Impact"/>
              </a:defRPr>
            </a:pPr>
            <a:r>
              <a:t>Learn/Research </a:t>
            </a:r>
            <a:endParaRPr sz="1800"/>
          </a:p>
          <a:p>
            <a:pPr defTabSz="342900">
              <a:defRPr sz="1800">
                <a:latin typeface="Impact"/>
                <a:ea typeface="Impact"/>
                <a:cs typeface="Impact"/>
                <a:sym typeface="Impact"/>
              </a:defRPr>
            </a:pPr>
            <a:endParaRPr sz="1800"/>
          </a:p>
          <a:p>
            <a:pPr defTabSz="342900">
              <a:defRPr sz="2200">
                <a:latin typeface="Impact"/>
                <a:ea typeface="Impact"/>
                <a:cs typeface="Impact"/>
                <a:sym typeface="Impact"/>
              </a:defRPr>
            </a:pPr>
            <a:r>
              <a:t>Plan</a:t>
            </a:r>
            <a:endParaRPr sz="1800"/>
          </a:p>
          <a:p>
            <a:pPr defTabSz="342900">
              <a:defRPr sz="1800">
                <a:latin typeface="Impact"/>
                <a:ea typeface="Impact"/>
                <a:cs typeface="Impact"/>
                <a:sym typeface="Impact"/>
              </a:defRPr>
            </a:pPr>
            <a:endParaRPr sz="1800"/>
          </a:p>
          <a:p>
            <a:pPr defTabSz="342900">
              <a:defRPr sz="2200">
                <a:latin typeface="Impact"/>
                <a:ea typeface="Impact"/>
                <a:cs typeface="Impact"/>
                <a:sym typeface="Impact"/>
              </a:defRPr>
            </a:pPr>
            <a:r>
              <a:t>Engage</a:t>
            </a:r>
            <a:endParaRPr sz="1800"/>
          </a:p>
          <a:p>
            <a:pPr defTabSz="342900">
              <a:defRPr sz="1800">
                <a:latin typeface="Impact"/>
                <a:ea typeface="Impact"/>
                <a:cs typeface="Impact"/>
                <a:sym typeface="Impact"/>
              </a:defRPr>
            </a:pPr>
            <a:endParaRPr sz="1800"/>
          </a:p>
          <a:p>
            <a:pPr defTabSz="342900">
              <a:defRPr sz="2200">
                <a:latin typeface="Impact"/>
                <a:ea typeface="Impact"/>
                <a:cs typeface="Impact"/>
                <a:sym typeface="Impact"/>
              </a:defRPr>
            </a:pPr>
            <a:r>
              <a:t>Maintain</a:t>
            </a:r>
            <a:endParaRPr b="1">
              <a:solidFill>
                <a:srgbClr val="FFFFFF"/>
              </a:solidFill>
              <a:latin typeface="+mj-lt"/>
              <a:ea typeface="+mj-ea"/>
              <a:cs typeface="+mj-cs"/>
              <a:sym typeface="Arial"/>
            </a:endParaRPr>
          </a:p>
          <a:p>
            <a:pPr defTabSz="342900">
              <a:defRPr sz="2200" b="1">
                <a:solidFill>
                  <a:srgbClr val="FFFFFF"/>
                </a:solidFill>
              </a:defRPr>
            </a:pPr>
            <a:endParaRPr b="1">
              <a:solidFill>
                <a:srgbClr val="FFFFFF"/>
              </a:solidFill>
              <a:latin typeface="+mj-lt"/>
              <a:ea typeface="+mj-ea"/>
              <a:cs typeface="+mj-cs"/>
              <a:sym typeface="Arial"/>
            </a:endParaRPr>
          </a:p>
          <a:p>
            <a:pPr defTabSz="342900">
              <a:defRPr sz="1800" b="1">
                <a:solidFill>
                  <a:srgbClr val="FFFFFF"/>
                </a:solidFill>
              </a:defRPr>
            </a:pPr>
            <a:endParaRPr b="1">
              <a:solidFill>
                <a:srgbClr val="FFFFFF"/>
              </a:solidFill>
              <a:latin typeface="+mj-lt"/>
              <a:ea typeface="+mj-ea"/>
              <a:cs typeface="+mj-cs"/>
              <a:sym typeface="Arial"/>
            </a:endParaRPr>
          </a:p>
          <a:p>
            <a:pPr defTabSz="342900">
              <a:defRPr sz="1800" b="1">
                <a:solidFill>
                  <a:srgbClr val="FFFFFF"/>
                </a:solidFill>
              </a:defRPr>
            </a:pPr>
            <a:endParaRPr b="1">
              <a:solidFill>
                <a:srgbClr val="FFFFFF"/>
              </a:solidFill>
              <a:latin typeface="+mj-lt"/>
              <a:ea typeface="+mj-ea"/>
              <a:cs typeface="+mj-cs"/>
              <a:sym typeface="Arial"/>
            </a:endParaRPr>
          </a:p>
          <a:p>
            <a:pPr defTabSz="342900">
              <a:defRPr sz="700" b="1">
                <a:uFill>
                  <a:solidFill>
                    <a:srgbClr val="222222"/>
                  </a:solidFill>
                </a:uFill>
                <a:latin typeface="Times New Roman"/>
                <a:ea typeface="Times New Roman"/>
                <a:cs typeface="Times New Roman"/>
                <a:sym typeface="Times New Roman"/>
              </a:defRPr>
            </a:pPr>
            <a:r>
              <a:t>GAMBLE &amp; McQUEEN, 2019; </a:t>
            </a:r>
            <a:r>
              <a:rPr sz="900">
                <a:uFillTx/>
              </a:rPr>
              <a:t>Indigenous Corporate Training, 2022</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Shape 1079"/>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48</a:t>
            </a:fld>
            <a:endParaRPr/>
          </a:p>
        </p:txBody>
      </p:sp>
      <p:sp>
        <p:nvSpPr>
          <p:cNvPr id="1080" name="Shape 1080"/>
          <p:cNvSpPr/>
          <p:nvPr/>
        </p:nvSpPr>
        <p:spPr>
          <a:xfrm>
            <a:off x="204235" y="659128"/>
            <a:ext cx="8316678" cy="2834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200">
                <a:latin typeface="Impact"/>
                <a:ea typeface="Impact"/>
                <a:cs typeface="Impact"/>
                <a:sym typeface="Impact"/>
              </a:defRPr>
            </a:pPr>
            <a:r>
              <a:t>MACRO (Community/Government)</a:t>
            </a:r>
          </a:p>
          <a:p>
            <a:pPr>
              <a:defRPr sz="2200">
                <a:latin typeface="Impact"/>
                <a:ea typeface="Impact"/>
                <a:cs typeface="Impact"/>
                <a:sym typeface="Impact"/>
              </a:defRPr>
            </a:pPr>
            <a:endParaRPr/>
          </a:p>
          <a:p>
            <a:pPr>
              <a:defRPr sz="2200">
                <a:latin typeface="Impact"/>
                <a:ea typeface="Impact"/>
                <a:cs typeface="Impact"/>
                <a:sym typeface="Impact"/>
              </a:defRPr>
            </a:pPr>
            <a:endParaRPr/>
          </a:p>
          <a:p>
            <a:pPr>
              <a:defRPr sz="2200">
                <a:latin typeface="Impact"/>
                <a:ea typeface="Impact"/>
                <a:cs typeface="Impact"/>
                <a:sym typeface="Impact"/>
              </a:defRPr>
            </a:pPr>
            <a:r>
              <a:t>Hold meso groups, communities, or organizations accountable in acknowledging/addressing micro and meso level needs (i.e: demonstrate partnerships with local Indigenous communities in funding applications…letters of support, MOUs) </a:t>
            </a:r>
            <a:br/>
            <a:endParaRPr/>
          </a:p>
        </p:txBody>
      </p:sp>
      <p:pic>
        <p:nvPicPr>
          <p:cNvPr id="1081" name="image26.png"/>
          <p:cNvPicPr>
            <a:picLocks noChangeAspect="1"/>
          </p:cNvPicPr>
          <p:nvPr/>
        </p:nvPicPr>
        <p:blipFill>
          <a:blip r:embed="rId2">
            <a:alphaModFix amt="11344"/>
            <a:extLst/>
          </a:blip>
          <a:stretch>
            <a:fillRect/>
          </a:stretch>
        </p:blipFill>
        <p:spPr>
          <a:xfrm>
            <a:off x="-885611" y="-31677"/>
            <a:ext cx="11880423" cy="5206853"/>
          </a:xfrm>
          <a:prstGeom prst="rect">
            <a:avLst/>
          </a:prstGeom>
          <a:ln w="12700">
            <a:miter lim="400000"/>
          </a:ln>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Shape 1083"/>
          <p:cNvSpPr>
            <a:spLocks noGrp="1"/>
          </p:cNvSpPr>
          <p:nvPr>
            <p:ph type="title"/>
          </p:nvPr>
        </p:nvSpPr>
        <p:spPr>
          <a:xfrm>
            <a:off x="-8190" y="-32227"/>
            <a:ext cx="9160380" cy="5207954"/>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defTabSz="886967">
              <a:defRPr>
                <a:latin typeface="Impact"/>
                <a:ea typeface="Impact"/>
                <a:cs typeface="Impact"/>
                <a:sym typeface="Impact"/>
              </a:defRPr>
            </a:pPr>
            <a:r>
              <a:t>- </a:t>
            </a:r>
            <a:r>
              <a:rPr>
                <a:solidFill>
                  <a:srgbClr val="F42920"/>
                </a:solidFill>
              </a:rPr>
              <a:t>Trauma-informed </a:t>
            </a:r>
            <a:r>
              <a:t>approaches need to be implemented into all services and across all populations </a:t>
            </a:r>
          </a:p>
          <a:p>
            <a:pPr defTabSz="886967">
              <a:defRPr>
                <a:latin typeface="Impact"/>
                <a:ea typeface="Impact"/>
                <a:cs typeface="Impact"/>
                <a:sym typeface="Impact"/>
              </a:defRPr>
            </a:pPr>
            <a:endParaRPr/>
          </a:p>
          <a:p>
            <a:pPr defTabSz="886967">
              <a:defRPr>
                <a:latin typeface="Impact"/>
                <a:ea typeface="Impact"/>
                <a:cs typeface="Impact"/>
                <a:sym typeface="Impact"/>
              </a:defRPr>
            </a:pPr>
            <a:endParaRPr/>
          </a:p>
          <a:p>
            <a:pPr defTabSz="886967">
              <a:defRPr>
                <a:latin typeface="Impact"/>
                <a:ea typeface="Impact"/>
                <a:cs typeface="Impact"/>
                <a:sym typeface="Impact"/>
              </a:defRPr>
            </a:pPr>
            <a:r>
              <a:t>- The focus is on recognizing and prioritizing the “emotional vulnerability of trauma survivors, and most important, the worker avoids inadvertently repeating dynamics of abusive interactions in the helping relationship” </a:t>
            </a:r>
            <a:r>
              <a:rPr sz="700">
                <a:latin typeface="Times New Roman"/>
                <a:ea typeface="Times New Roman"/>
                <a:cs typeface="Times New Roman"/>
                <a:sym typeface="Times New Roman"/>
              </a:rPr>
              <a:t>(Levenson &amp; Levenson, 2017, p. 106). </a:t>
            </a:r>
          </a:p>
          <a:p>
            <a:pPr defTabSz="886967">
              <a:defRPr>
                <a:latin typeface="Impact"/>
                <a:ea typeface="Impact"/>
                <a:cs typeface="Impact"/>
                <a:sym typeface="Impact"/>
              </a:defRPr>
            </a:pPr>
            <a:endParaRPr sz="700">
              <a:latin typeface="Times New Roman"/>
              <a:ea typeface="Times New Roman"/>
              <a:cs typeface="Times New Roman"/>
              <a:sym typeface="Times New Roman"/>
            </a:endParaRPr>
          </a:p>
          <a:p>
            <a:pPr defTabSz="886967">
              <a:defRPr>
                <a:latin typeface="Impact"/>
                <a:ea typeface="Impact"/>
                <a:cs typeface="Impact"/>
                <a:sym typeface="Impact"/>
              </a:defRPr>
            </a:pPr>
            <a:endParaRPr sz="700">
              <a:latin typeface="Times New Roman"/>
              <a:ea typeface="Times New Roman"/>
              <a:cs typeface="Times New Roman"/>
              <a:sym typeface="Times New Roman"/>
            </a:endParaRPr>
          </a:p>
        </p:txBody>
      </p:sp>
      <p:sp>
        <p:nvSpPr>
          <p:cNvPr id="1084" name="Shape 1084"/>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49</a:t>
            </a:fld>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161325" y="4503875"/>
            <a:ext cx="6288000" cy="21602"/>
          </a:xfrm>
          <a:prstGeom prst="rect">
            <a:avLst/>
          </a:prstGeom>
        </p:spPr>
        <p:txBody>
          <a:bodyPr>
            <a:normAutofit fontScale="90000"/>
          </a:bodyPr>
          <a:lstStyle>
            <a:lvl1pPr defTabSz="299923">
              <a:defRPr sz="164"/>
            </a:lvl1pPr>
          </a:lstStyle>
          <a:p>
            <a:r>
              <a:t>.</a:t>
            </a:r>
          </a:p>
        </p:txBody>
      </p:sp>
      <p:sp>
        <p:nvSpPr>
          <p:cNvPr id="155" name="Shape 155"/>
          <p:cNvSpPr/>
          <p:nvPr/>
        </p:nvSpPr>
        <p:spPr>
          <a:xfrm>
            <a:off x="-23251" y="-460376"/>
            <a:ext cx="9190502" cy="6363178"/>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r>
              <a:t> </a:t>
            </a:r>
            <a:r>
              <a:rPr sz="1100"/>
              <a:t>		 	 	 		</a:t>
            </a:r>
          </a:p>
          <a:p>
            <a:pPr>
              <a:defRPr sz="1900">
                <a:latin typeface="Times New Roman"/>
                <a:ea typeface="Times New Roman"/>
                <a:cs typeface="Times New Roman"/>
                <a:sym typeface="Times New Roman"/>
              </a:defRPr>
            </a:pPr>
            <a:r>
              <a:t>			</a:t>
            </a:r>
          </a:p>
          <a:p>
            <a:pPr>
              <a:defRPr sz="1900">
                <a:latin typeface="Impact"/>
                <a:ea typeface="Impact"/>
                <a:cs typeface="Impact"/>
                <a:sym typeface="Impact"/>
              </a:defRPr>
            </a:pPr>
            <a:r>
              <a:t>Telling about an experience and being heard are essential ingredients in a healing </a:t>
            </a:r>
          </a:p>
          <a:p>
            <a:pPr>
              <a:defRPr sz="1900">
                <a:latin typeface="Impact"/>
                <a:ea typeface="Impact"/>
                <a:cs typeface="Impact"/>
                <a:sym typeface="Impact"/>
              </a:defRPr>
            </a:pPr>
            <a:endParaRPr/>
          </a:p>
          <a:p>
            <a:pPr>
              <a:defRPr sz="1900">
                <a:latin typeface="Impact"/>
                <a:ea typeface="Impact"/>
                <a:cs typeface="Impact"/>
                <a:sym typeface="Impact"/>
              </a:defRPr>
            </a:pPr>
            <a:r>
              <a:t>journey… </a:t>
            </a:r>
          </a:p>
          <a:p>
            <a:pPr>
              <a:defRPr sz="1900">
                <a:latin typeface="Impact"/>
                <a:ea typeface="Impact"/>
                <a:cs typeface="Impact"/>
                <a:sym typeface="Impact"/>
              </a:defRPr>
            </a:pPr>
            <a:endParaRPr/>
          </a:p>
          <a:p>
            <a:pPr>
              <a:defRPr sz="1900">
                <a:latin typeface="Impact"/>
                <a:ea typeface="Impact"/>
                <a:cs typeface="Impact"/>
                <a:sym typeface="Impact"/>
              </a:defRPr>
            </a:pPr>
            <a:r>
              <a:t>A formal disclosure given during a </a:t>
            </a:r>
          </a:p>
          <a:p>
            <a:pPr>
              <a:defRPr sz="1900">
                <a:latin typeface="Impact"/>
                <a:ea typeface="Impact"/>
                <a:cs typeface="Impact"/>
                <a:sym typeface="Impact"/>
              </a:defRPr>
            </a:pPr>
            <a:endParaRPr/>
          </a:p>
          <a:p>
            <a:pPr>
              <a:defRPr sz="1900">
                <a:latin typeface="Impact"/>
                <a:ea typeface="Impact"/>
                <a:cs typeface="Impact"/>
                <a:sym typeface="Impact"/>
              </a:defRPr>
            </a:pPr>
            <a:r>
              <a:t>forensic interview  can provide </a:t>
            </a:r>
          </a:p>
          <a:p>
            <a:pPr>
              <a:defRPr sz="1900">
                <a:latin typeface="Impact"/>
                <a:ea typeface="Impact"/>
                <a:cs typeface="Impact"/>
                <a:sym typeface="Impact"/>
              </a:defRPr>
            </a:pPr>
            <a:endParaRPr/>
          </a:p>
          <a:p>
            <a:pPr>
              <a:defRPr sz="1900">
                <a:latin typeface="Impact"/>
                <a:ea typeface="Impact"/>
                <a:cs typeface="Impact"/>
                <a:sym typeface="Impact"/>
              </a:defRPr>
            </a:pPr>
            <a:r>
              <a:t>these opportunities for children </a:t>
            </a:r>
          </a:p>
          <a:p>
            <a:pPr>
              <a:defRPr sz="1900">
                <a:latin typeface="Impact"/>
                <a:ea typeface="Impact"/>
                <a:cs typeface="Impact"/>
                <a:sym typeface="Impact"/>
              </a:defRPr>
            </a:pPr>
            <a:endParaRPr/>
          </a:p>
          <a:p>
            <a:pPr>
              <a:defRPr sz="1900">
                <a:latin typeface="Impact"/>
                <a:ea typeface="Impact"/>
                <a:cs typeface="Impact"/>
                <a:sym typeface="Impact"/>
              </a:defRPr>
            </a:pPr>
            <a:r>
              <a:t>and youth. </a:t>
            </a:r>
          </a:p>
          <a:p>
            <a:pPr>
              <a:defRPr sz="1900">
                <a:latin typeface="Times New Roman"/>
                <a:ea typeface="Times New Roman"/>
                <a:cs typeface="Times New Roman"/>
                <a:sym typeface="Times New Roman"/>
              </a:defRPr>
            </a:pPr>
            <a:r>
              <a:t>				</a:t>
            </a:r>
            <a:endParaRPr sz="1100"/>
          </a:p>
          <a:p>
            <a:pPr>
              <a:defRPr sz="3600" b="1"/>
            </a:pPr>
            <a:endParaRPr sz="1100"/>
          </a:p>
          <a:p>
            <a:pPr>
              <a:defRPr sz="3600" b="1"/>
            </a:pPr>
            <a:endParaRPr sz="1100"/>
          </a:p>
          <a:p>
            <a:pPr>
              <a:defRPr sz="3600"/>
            </a:pPr>
            <a:endParaRPr sz="1100"/>
          </a:p>
          <a:p>
            <a:pPr>
              <a:defRPr sz="1100"/>
            </a:pPr>
            <a:r>
              <a:t>					</a:t>
            </a:r>
          </a:p>
          <a:p>
            <a:pPr>
              <a:defRPr sz="1100"/>
            </a:pPr>
            <a:r>
              <a:t>				</a:t>
            </a:r>
          </a:p>
          <a:p>
            <a:pPr>
              <a:defRPr sz="1100"/>
            </a:pPr>
            <a:r>
              <a:t>			</a:t>
            </a:r>
          </a:p>
          <a:p>
            <a:pPr>
              <a:defRPr sz="1100"/>
            </a:pPr>
            <a:r>
              <a:t>		                                                                                                                                                            </a:t>
            </a:r>
          </a:p>
        </p:txBody>
      </p:sp>
      <p:pic>
        <p:nvPicPr>
          <p:cNvPr id="156" name="image2.jpeg"/>
          <p:cNvPicPr>
            <a:picLocks noChangeAspect="1"/>
          </p:cNvPicPr>
          <p:nvPr/>
        </p:nvPicPr>
        <p:blipFill>
          <a:blip r:embed="rId2">
            <a:alphaModFix amt="21000"/>
            <a:extLst/>
          </a:blip>
          <a:stretch>
            <a:fillRect/>
          </a:stretch>
        </p:blipFill>
        <p:spPr>
          <a:xfrm>
            <a:off x="-28837" y="-494931"/>
            <a:ext cx="9201673" cy="5745635"/>
          </a:xfrm>
          <a:prstGeom prst="rect">
            <a:avLst/>
          </a:prstGeom>
          <a:ln w="12700">
            <a:miter lim="400000"/>
          </a:ln>
        </p:spPr>
      </p:pic>
      <p:sp>
        <p:nvSpPr>
          <p:cNvPr id="157" name="Shape 157"/>
          <p:cNvSpPr>
            <a:spLocks noGrp="1"/>
          </p:cNvSpPr>
          <p:nvPr>
            <p:ph type="sldNum" sz="quarter" idx="4294967295"/>
          </p:nvPr>
        </p:nvSpPr>
        <p:spPr>
          <a:xfrm>
            <a:off x="8754975" y="4700818"/>
            <a:ext cx="26618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158" name="Shape 158"/>
          <p:cNvSpPr/>
          <p:nvPr/>
        </p:nvSpPr>
        <p:spPr>
          <a:xfrm>
            <a:off x="3519349" y="4920050"/>
            <a:ext cx="5308202" cy="256556"/>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lvl1pPr>
              <a:defRPr sz="600">
                <a:solidFill>
                  <a:srgbClr val="666666"/>
                </a:solidFill>
              </a:defRPr>
            </a:lvl1pPr>
          </a:lstStyle>
          <a:p>
            <a:r>
              <a:t>https://www.google.com/search?as_st=y&amp;tbm=isch&amp;as_q=youth+street&amp;as_epq=&amp;as_oq=&amp;as_eq=&amp;cr=&amp;as_sitesearch=&amp;safe=images&amp;tbs=sur:fmc</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p:cNvSpPr>
          <p:nvPr>
            <p:ph type="title"/>
          </p:nvPr>
        </p:nvSpPr>
        <p:spPr>
          <a:xfrm>
            <a:off x="6899" y="8973"/>
            <a:ext cx="9130201" cy="5125554"/>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defTabSz="841247">
              <a:defRPr sz="2200">
                <a:latin typeface="Impact"/>
                <a:ea typeface="Impact"/>
                <a:cs typeface="Impact"/>
                <a:sym typeface="Impact"/>
              </a:defRPr>
            </a:pPr>
            <a:r>
              <a:t>- Study of adult children of Holocaust survivors. Their parents, numb or desensitized from extremely painful and horrific experiences, may not have been able to provide the emotional connectivity the children needed</a:t>
            </a:r>
            <a:r>
              <a:rPr sz="700">
                <a:latin typeface="Times New Roman"/>
                <a:ea typeface="Times New Roman"/>
                <a:cs typeface="Times New Roman"/>
                <a:sym typeface="Times New Roman"/>
              </a:rPr>
              <a:t> (Yehudaet al.,2001)</a:t>
            </a:r>
            <a:r>
              <a:t>.</a:t>
            </a:r>
          </a:p>
          <a:p>
            <a:pPr defTabSz="841247">
              <a:defRPr sz="2200">
                <a:latin typeface="Impact"/>
                <a:ea typeface="Impact"/>
                <a:cs typeface="Impact"/>
                <a:sym typeface="Impact"/>
              </a:defRPr>
            </a:pPr>
            <a:endParaRPr/>
          </a:p>
          <a:p>
            <a:pPr defTabSz="841247">
              <a:defRPr sz="2200">
                <a:latin typeface="Impact"/>
                <a:ea typeface="Impact"/>
                <a:cs typeface="Impact"/>
                <a:sym typeface="Impact"/>
              </a:defRPr>
            </a:pPr>
            <a:r>
              <a:t>-Trauma has shaped Indigenous communities and the lack of healing for one generation can create problems for the next, having an effect on every Indigenous person </a:t>
            </a:r>
            <a:r>
              <a:rPr sz="700">
                <a:latin typeface="Times New Roman"/>
                <a:ea typeface="Times New Roman"/>
                <a:cs typeface="Times New Roman"/>
                <a:sym typeface="Times New Roman"/>
              </a:rPr>
              <a:t>(Brokenleg, 2012)</a:t>
            </a:r>
            <a:r>
              <a:t> </a:t>
            </a:r>
          </a:p>
          <a:p>
            <a:pPr defTabSz="841247">
              <a:defRPr sz="2200">
                <a:latin typeface="Impact"/>
                <a:ea typeface="Impact"/>
                <a:cs typeface="Impact"/>
                <a:sym typeface="Impact"/>
              </a:defRPr>
            </a:pPr>
            <a:endParaRPr/>
          </a:p>
          <a:p>
            <a:pPr defTabSz="841247">
              <a:defRPr sz="2200">
                <a:latin typeface="Impact"/>
                <a:ea typeface="Impact"/>
                <a:cs typeface="Impact"/>
                <a:sym typeface="Impact"/>
              </a:defRPr>
            </a:pPr>
            <a:r>
              <a:t>-As a result, many individuals continue to experience adversities. Suicide, depression, and addiction are only some of the consequences attributed to the intergenerational trauma that Indigenous people experience to this day </a:t>
            </a:r>
            <a:r>
              <a:rPr sz="700">
                <a:latin typeface="Times New Roman"/>
                <a:ea typeface="Times New Roman"/>
                <a:cs typeface="Times New Roman"/>
                <a:sym typeface="Times New Roman"/>
              </a:rPr>
              <a:t>(Hackett et al., 2016)</a:t>
            </a:r>
            <a:r>
              <a:t>.</a:t>
            </a:r>
          </a:p>
          <a:p>
            <a:pPr defTabSz="841247">
              <a:defRPr sz="1200">
                <a:solidFill>
                  <a:srgbClr val="FFFFFF"/>
                </a:solidFill>
              </a:defRPr>
            </a:pPr>
            <a:endParaRPr/>
          </a:p>
          <a:p>
            <a:pPr defTabSz="841247">
              <a:defRPr sz="1100">
                <a:solidFill>
                  <a:srgbClr val="FFFFFF"/>
                </a:solidFill>
                <a:latin typeface="Times"/>
                <a:ea typeface="Times"/>
                <a:cs typeface="Times"/>
                <a:sym typeface="Times"/>
              </a:defRPr>
            </a:pPr>
            <a:endParaRPr/>
          </a:p>
        </p:txBody>
      </p:sp>
      <p:sp>
        <p:nvSpPr>
          <p:cNvPr id="1087" name="Shape 1087"/>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50</a:t>
            </a:fld>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Shape 1089"/>
          <p:cNvSpPr/>
          <p:nvPr/>
        </p:nvSpPr>
        <p:spPr>
          <a:xfrm>
            <a:off x="-20320" y="538354"/>
            <a:ext cx="9184639" cy="406678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defRPr sz="2000">
                <a:latin typeface="Impact"/>
                <a:ea typeface="Impact"/>
                <a:cs typeface="Impact"/>
                <a:sym typeface="Impact"/>
              </a:defRPr>
            </a:pPr>
            <a:r>
              <a:t>- Intense experiences send neurobiological, neurone-doctrine, and neuropsychological responses to the brain, possibly initiating fight-or-flight survival strategies</a:t>
            </a:r>
            <a:r>
              <a:rPr sz="800">
                <a:latin typeface="Times New Roman"/>
                <a:ea typeface="Times New Roman"/>
                <a:cs typeface="Times New Roman"/>
                <a:sym typeface="Times New Roman"/>
              </a:rPr>
              <a:t> (Perry, 2003)</a:t>
            </a:r>
            <a:r>
              <a:t>. Biologically proven that mothers who have suffered childhood trauma can pass this memory down to utero.</a:t>
            </a:r>
          </a:p>
          <a:p>
            <a:pPr>
              <a:defRPr sz="2000">
                <a:latin typeface="Impact"/>
                <a:ea typeface="Impact"/>
                <a:cs typeface="Impact"/>
                <a:sym typeface="Impact"/>
              </a:defRPr>
            </a:pPr>
            <a:endParaRPr/>
          </a:p>
          <a:p>
            <a:pPr>
              <a:defRPr sz="2000">
                <a:latin typeface="Impact"/>
                <a:ea typeface="Impact"/>
                <a:cs typeface="Impact"/>
                <a:sym typeface="Impact"/>
              </a:defRPr>
            </a:pPr>
            <a:endParaRPr/>
          </a:p>
          <a:p>
            <a:pPr marL="176463" indent="-176463">
              <a:buSzPct val="100000"/>
              <a:buChar char="-"/>
              <a:defRPr sz="2000">
                <a:latin typeface="Impact"/>
                <a:ea typeface="Impact"/>
                <a:cs typeface="Impact"/>
                <a:sym typeface="Impact"/>
              </a:defRPr>
            </a:pPr>
            <a:r>
              <a:t>Continually being in the presence of repeated adversities during childhood can lead  to a child to internalize those events, contributing to the continuation of this intergenerational cycle </a:t>
            </a:r>
            <a:r>
              <a:rPr sz="800">
                <a:latin typeface="Times New Roman"/>
                <a:ea typeface="Times New Roman"/>
                <a:cs typeface="Times New Roman"/>
                <a:sym typeface="Times New Roman"/>
              </a:rPr>
              <a:t>(Bombay et al., 2009)</a:t>
            </a:r>
            <a:r>
              <a:t>. </a:t>
            </a:r>
          </a:p>
          <a:p>
            <a:pPr marL="176463" indent="-176463">
              <a:buSzPct val="100000"/>
              <a:buChar char="-"/>
              <a:defRPr sz="2000">
                <a:latin typeface="Impact"/>
                <a:ea typeface="Impact"/>
                <a:cs typeface="Impact"/>
                <a:sym typeface="Impact"/>
              </a:defRPr>
            </a:pPr>
            <a:endParaRPr/>
          </a:p>
          <a:p>
            <a:pPr marL="176463" indent="-176463">
              <a:buSzPct val="100000"/>
              <a:buChar char="-"/>
              <a:defRPr sz="2000">
                <a:latin typeface="Impact"/>
                <a:ea typeface="Impact"/>
                <a:cs typeface="Impact"/>
                <a:sym typeface="Impact"/>
              </a:defRPr>
            </a:pPr>
            <a:r>
              <a:t>The effects of intergenerational trauma can have deep impacts on many aspects of a child’s life, from how they view themselves to how they communicate with others </a:t>
            </a:r>
            <a:r>
              <a:rPr sz="800">
                <a:latin typeface="Times New Roman"/>
                <a:ea typeface="Times New Roman"/>
                <a:cs typeface="Times New Roman"/>
                <a:sym typeface="Times New Roman"/>
              </a:rPr>
              <a:t>(PsychCentral, 2022)</a:t>
            </a:r>
            <a:r>
              <a:t>.</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Shape 1091"/>
          <p:cNvSpPr/>
          <p:nvPr/>
        </p:nvSpPr>
        <p:spPr>
          <a:xfrm>
            <a:off x="-3794" y="830578"/>
            <a:ext cx="9151586" cy="27584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defRPr sz="2900">
                <a:solidFill>
                  <a:srgbClr val="FA2C18"/>
                </a:solidFill>
                <a:latin typeface="Impact"/>
                <a:ea typeface="Impact"/>
                <a:cs typeface="Impact"/>
                <a:sym typeface="Impact"/>
              </a:defRPr>
            </a:pPr>
            <a:r>
              <a:t>Trauma-informed</a:t>
            </a:r>
            <a:r>
              <a:rPr>
                <a:solidFill>
                  <a:srgbClr val="000000"/>
                </a:solidFill>
              </a:rPr>
              <a:t> approaches appear to be key in being able to create </a:t>
            </a:r>
            <a:r>
              <a:rPr>
                <a:solidFill>
                  <a:srgbClr val="FF2D1A"/>
                </a:solidFill>
              </a:rPr>
              <a:t>inclusive</a:t>
            </a:r>
            <a:r>
              <a:rPr>
                <a:solidFill>
                  <a:srgbClr val="000000"/>
                </a:solidFill>
              </a:rPr>
              <a:t> and </a:t>
            </a:r>
            <a:r>
              <a:rPr>
                <a:solidFill>
                  <a:srgbClr val="FF4620"/>
                </a:solidFill>
              </a:rPr>
              <a:t>culturally</a:t>
            </a:r>
            <a:r>
              <a:rPr>
                <a:solidFill>
                  <a:srgbClr val="000000"/>
                </a:solidFill>
              </a:rPr>
              <a:t> </a:t>
            </a:r>
            <a:r>
              <a:rPr>
                <a:solidFill>
                  <a:srgbClr val="FF2A0F"/>
                </a:solidFill>
              </a:rPr>
              <a:t>safe</a:t>
            </a:r>
            <a:r>
              <a:rPr>
                <a:solidFill>
                  <a:srgbClr val="000000"/>
                </a:solidFill>
              </a:rPr>
              <a:t> work. In order to practice trauma-informed, one must have an understanding for the cultural needs. </a:t>
            </a:r>
          </a:p>
          <a:p>
            <a:pPr>
              <a:defRPr sz="2900">
                <a:latin typeface="Impact"/>
                <a:ea typeface="Impact"/>
                <a:cs typeface="Impact"/>
                <a:sym typeface="Impact"/>
              </a:defRPr>
            </a:pPr>
            <a:endParaRPr>
              <a:solidFill>
                <a:srgbClr val="000000"/>
              </a:solidFill>
            </a:endParaRPr>
          </a:p>
          <a:p>
            <a:pPr>
              <a:defRPr sz="2900">
                <a:latin typeface="Impact"/>
                <a:ea typeface="Impact"/>
                <a:cs typeface="Impact"/>
                <a:sym typeface="Impact"/>
              </a:defRPr>
            </a:pPr>
            <a:r>
              <a:t>“It can be harmful to ignore </a:t>
            </a:r>
            <a:r>
              <a:rPr>
                <a:solidFill>
                  <a:srgbClr val="FB322C"/>
                </a:solidFill>
              </a:rPr>
              <a:t>culture</a:t>
            </a:r>
            <a:r>
              <a:t>” </a:t>
            </a:r>
            <a:r>
              <a:rPr sz="800">
                <a:latin typeface="Times New Roman"/>
                <a:ea typeface="Times New Roman"/>
                <a:cs typeface="Times New Roman"/>
                <a:sym typeface="Times New Roman"/>
              </a:rPr>
              <a:t>(Goelitz, 2021, p. 22)</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p:cNvSpPr>
          <p:nvPr>
            <p:ph type="title"/>
          </p:nvPr>
        </p:nvSpPr>
        <p:spPr>
          <a:xfrm>
            <a:off x="-16765" y="-8446"/>
            <a:ext cx="9177530" cy="5160392"/>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defRPr sz="2100">
                <a:latin typeface="Impact"/>
                <a:ea typeface="Impact"/>
                <a:cs typeface="Impact"/>
                <a:sym typeface="Impact"/>
              </a:defRPr>
            </a:pPr>
            <a:endParaRPr/>
          </a:p>
          <a:p>
            <a:pPr>
              <a:defRPr sz="2700">
                <a:latin typeface="Impact"/>
                <a:ea typeface="Impact"/>
                <a:cs typeface="Impact"/>
                <a:sym typeface="Impact"/>
              </a:defRPr>
            </a:pPr>
            <a:r>
              <a:t>- Working in partnership and being respectfully curious can help one understand another’s </a:t>
            </a:r>
            <a:r>
              <a:rPr>
                <a:solidFill>
                  <a:srgbClr val="FF3B12"/>
                </a:solidFill>
              </a:rPr>
              <a:t>culture </a:t>
            </a:r>
            <a:r>
              <a:t>and to find ways to incorporate cultural aspects into services - this is </a:t>
            </a:r>
            <a:r>
              <a:rPr>
                <a:solidFill>
                  <a:srgbClr val="F72B00"/>
                </a:solidFill>
              </a:rPr>
              <a:t>inclusivity</a:t>
            </a:r>
            <a:r>
              <a:t> in practice. </a:t>
            </a:r>
          </a:p>
          <a:p>
            <a:pPr>
              <a:defRPr sz="2700">
                <a:latin typeface="Impact"/>
                <a:ea typeface="Impact"/>
                <a:cs typeface="Impact"/>
                <a:sym typeface="Impact"/>
              </a:defRPr>
            </a:pPr>
            <a:endParaRPr/>
          </a:p>
          <a:p>
            <a:pPr>
              <a:defRPr sz="2700">
                <a:latin typeface="Impact"/>
                <a:ea typeface="Impact"/>
                <a:cs typeface="Impact"/>
                <a:sym typeface="Impact"/>
              </a:defRPr>
            </a:pPr>
            <a:r>
              <a:t>- Asking questions to explore and gain knowledge about who a person is, while “appreciating the attributes found there” </a:t>
            </a:r>
            <a:r>
              <a:rPr sz="800">
                <a:latin typeface="Times New Roman"/>
                <a:ea typeface="Times New Roman"/>
                <a:cs typeface="Times New Roman"/>
                <a:sym typeface="Times New Roman"/>
              </a:rPr>
              <a:t>(Goelitz, 2021, p. 22) </a:t>
            </a:r>
            <a:r>
              <a:t>are elements in being </a:t>
            </a:r>
            <a:r>
              <a:rPr>
                <a:solidFill>
                  <a:srgbClr val="FA2C1C"/>
                </a:solidFill>
              </a:rPr>
              <a:t>trauma-informed</a:t>
            </a:r>
            <a:r>
              <a:t>.</a:t>
            </a:r>
          </a:p>
        </p:txBody>
      </p:sp>
      <p:sp>
        <p:nvSpPr>
          <p:cNvPr id="1094" name="Shape 1094"/>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53</a:t>
            </a:fld>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Shape 1096"/>
          <p:cNvSpPr>
            <a:spLocks noGrp="1"/>
          </p:cNvSpPr>
          <p:nvPr>
            <p:ph type="title"/>
          </p:nvPr>
        </p:nvSpPr>
        <p:spPr>
          <a:xfrm>
            <a:off x="-21974" y="-21918"/>
            <a:ext cx="9187948" cy="5187336"/>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defRPr sz="2400">
                <a:latin typeface="Impact"/>
                <a:ea typeface="Impact"/>
                <a:cs typeface="Impact"/>
                <a:sym typeface="Impact"/>
              </a:defRPr>
            </a:pPr>
            <a:r>
              <a:t>- Being trauma-informed can strengthen the professional-client relationship and encourage post-traumatic healing because the principles of this practice are to create a safe environment for clients that prioritize the need for </a:t>
            </a:r>
            <a:r>
              <a:rPr>
                <a:solidFill>
                  <a:srgbClr val="FF382C"/>
                </a:solidFill>
              </a:rPr>
              <a:t>safety, trust, collaboration, choice, and empowerment </a:t>
            </a:r>
            <a:r>
              <a:t>at the forefront of service delivery </a:t>
            </a:r>
            <a:r>
              <a:rPr sz="800">
                <a:latin typeface="Times New Roman"/>
                <a:ea typeface="Times New Roman"/>
                <a:cs typeface="Times New Roman"/>
                <a:sym typeface="Times New Roman"/>
              </a:rPr>
              <a:t>(Levenson &amp; Levenson, 2017). </a:t>
            </a:r>
          </a:p>
          <a:p>
            <a:pPr>
              <a:defRPr sz="2400">
                <a:latin typeface="Impact"/>
                <a:ea typeface="Impact"/>
                <a:cs typeface="Impact"/>
                <a:sym typeface="Impact"/>
              </a:defRPr>
            </a:pPr>
            <a:endParaRPr sz="800">
              <a:latin typeface="Times New Roman"/>
              <a:ea typeface="Times New Roman"/>
              <a:cs typeface="Times New Roman"/>
              <a:sym typeface="Times New Roman"/>
            </a:endParaRPr>
          </a:p>
          <a:p>
            <a:pPr>
              <a:defRPr sz="2400">
                <a:latin typeface="Impact"/>
                <a:ea typeface="Impact"/>
                <a:cs typeface="Impact"/>
                <a:sym typeface="Impact"/>
              </a:defRPr>
            </a:pPr>
            <a:endParaRPr sz="800">
              <a:latin typeface="Times New Roman"/>
              <a:ea typeface="Times New Roman"/>
              <a:cs typeface="Times New Roman"/>
              <a:sym typeface="Times New Roman"/>
            </a:endParaRPr>
          </a:p>
          <a:p>
            <a:pPr>
              <a:defRPr sz="2400">
                <a:latin typeface="Impact"/>
                <a:ea typeface="Impact"/>
                <a:cs typeface="Impact"/>
                <a:sym typeface="Impact"/>
              </a:defRPr>
            </a:pPr>
            <a:r>
              <a:t>- Interestingly, these are the same principles all the Indigenous participants indicated as what Indigenous children and youth need within services and during their disclosures of abuse, specifically in the forensic interviews and CYAC settings. </a:t>
            </a:r>
          </a:p>
        </p:txBody>
      </p:sp>
      <p:sp>
        <p:nvSpPr>
          <p:cNvPr id="1097" name="Shape 1097"/>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54</a:t>
            </a:fld>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Shape 1099"/>
          <p:cNvSpPr>
            <a:spLocks noGrp="1"/>
          </p:cNvSpPr>
          <p:nvPr>
            <p:ph type="title"/>
          </p:nvPr>
        </p:nvSpPr>
        <p:spPr>
          <a:xfrm>
            <a:off x="-11456" y="-22016"/>
            <a:ext cx="9166912" cy="5187532"/>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defTabSz="365759">
              <a:defRPr sz="2100">
                <a:latin typeface="Impact"/>
                <a:ea typeface="Impact"/>
                <a:cs typeface="Impact"/>
                <a:sym typeface="Impact"/>
              </a:defRPr>
            </a:pPr>
            <a:r>
              <a:t>- Also interesting, Indigenous scholars and communities have been demonstrating and requesting these needs in service delivery with Indigenous people for years. </a:t>
            </a:r>
          </a:p>
          <a:p>
            <a:pPr defTabSz="365759">
              <a:defRPr sz="2100">
                <a:latin typeface="Impact"/>
                <a:ea typeface="Impact"/>
                <a:cs typeface="Impact"/>
                <a:sym typeface="Impact"/>
              </a:defRPr>
            </a:pPr>
            <a:endParaRPr/>
          </a:p>
          <a:p>
            <a:pPr defTabSz="365759">
              <a:defRPr sz="2100">
                <a:latin typeface="Impact"/>
                <a:ea typeface="Impact"/>
                <a:cs typeface="Impact"/>
                <a:sym typeface="Impact"/>
              </a:defRPr>
            </a:pPr>
            <a:endParaRPr/>
          </a:p>
          <a:p>
            <a:pPr defTabSz="365759">
              <a:defRPr sz="2100">
                <a:latin typeface="Impact"/>
                <a:ea typeface="Impact"/>
                <a:cs typeface="Impact"/>
                <a:sym typeface="Impact"/>
              </a:defRPr>
            </a:pPr>
            <a:r>
              <a:t>-Improvements in practice are slowly occurring. However, the term </a:t>
            </a:r>
            <a:r>
              <a:rPr b="1" i="1">
                <a:latin typeface="Times New Roman"/>
                <a:ea typeface="Times New Roman"/>
                <a:cs typeface="Times New Roman"/>
                <a:sym typeface="Times New Roman"/>
              </a:rPr>
              <a:t>it takes a whole village to raise a child</a:t>
            </a:r>
            <a:r>
              <a:t>, relates to the message this research indicates regarding the need for a commitment in working together and providing Indigenous children and youth the service delivery they need. </a:t>
            </a:r>
          </a:p>
          <a:p>
            <a:pPr defTabSz="365759">
              <a:defRPr sz="2100">
                <a:latin typeface="Impact"/>
                <a:ea typeface="Impact"/>
                <a:cs typeface="Impact"/>
                <a:sym typeface="Impact"/>
              </a:defRPr>
            </a:pPr>
            <a:endParaRPr/>
          </a:p>
          <a:p>
            <a:pPr defTabSz="365759">
              <a:defRPr sz="2100">
                <a:latin typeface="Impact"/>
                <a:ea typeface="Impact"/>
                <a:cs typeface="Impact"/>
                <a:sym typeface="Impact"/>
              </a:defRPr>
            </a:pPr>
            <a:endParaRPr/>
          </a:p>
          <a:p>
            <a:pPr defTabSz="365759">
              <a:defRPr sz="2100">
                <a:solidFill>
                  <a:schemeClr val="accent2">
                    <a:lumOff val="-2588"/>
                  </a:schemeClr>
                </a:solidFill>
                <a:latin typeface="Impact"/>
                <a:ea typeface="Impact"/>
                <a:cs typeface="Impact"/>
                <a:sym typeface="Impact"/>
              </a:defRPr>
            </a:pPr>
            <a:r>
              <a:t>-These ethical and reconciliation efforts are only as good as the commitment in deciding to follow through on them, and all people who reside in Canada have an obligation to do their part.</a:t>
            </a:r>
          </a:p>
          <a:p>
            <a:pPr defTabSz="365759">
              <a:defRPr sz="500">
                <a:solidFill>
                  <a:srgbClr val="FFFFFF"/>
                </a:solidFill>
              </a:defRPr>
            </a:pPr>
            <a:endParaRPr/>
          </a:p>
          <a:p>
            <a:pPr defTabSz="365759">
              <a:defRPr sz="500">
                <a:solidFill>
                  <a:srgbClr val="FFFFFF"/>
                </a:solidFill>
              </a:defRPr>
            </a:pPr>
            <a:endParaRPr/>
          </a:p>
          <a:p>
            <a:pPr defTabSz="365759">
              <a:defRPr sz="500">
                <a:solidFill>
                  <a:srgbClr val="FFFFFF"/>
                </a:solidFill>
              </a:defRPr>
            </a:pPr>
            <a:endParaRPr/>
          </a:p>
          <a:p>
            <a:pPr defTabSz="365759">
              <a:defRPr sz="500">
                <a:solidFill>
                  <a:srgbClr val="FFFFFF"/>
                </a:solidFill>
              </a:defRPr>
            </a:pPr>
            <a:endParaRPr/>
          </a:p>
          <a:p>
            <a:pPr defTabSz="365759">
              <a:defRPr sz="300"/>
            </a:pPr>
            <a:endParaRPr/>
          </a:p>
          <a:p>
            <a:pPr defTabSz="365759">
              <a:defRPr sz="400">
                <a:latin typeface="Times New Roman"/>
                <a:ea typeface="Times New Roman"/>
                <a:cs typeface="Times New Roman"/>
                <a:sym typeface="Times New Roman"/>
              </a:defRPr>
            </a:pPr>
            <a:r>
              <a:t> (traditionally an African proverb, now adopted by many North Ameri- can Indigenous communities, Pence, 1999)</a:t>
            </a:r>
          </a:p>
        </p:txBody>
      </p:sp>
      <p:sp>
        <p:nvSpPr>
          <p:cNvPr id="1100" name="Shape 1100"/>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55</a:t>
            </a:fld>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Shape 1102"/>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56</a:t>
            </a:fld>
            <a:endParaRPr/>
          </a:p>
        </p:txBody>
      </p:sp>
      <p:sp>
        <p:nvSpPr>
          <p:cNvPr id="1103" name="Shape 1103"/>
          <p:cNvSpPr/>
          <p:nvPr/>
        </p:nvSpPr>
        <p:spPr>
          <a:xfrm>
            <a:off x="3469587" y="2183129"/>
            <a:ext cx="2204823" cy="7772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4400">
                <a:latin typeface="Brush Script MT"/>
                <a:ea typeface="Brush Script MT"/>
                <a:cs typeface="Brush Script MT"/>
                <a:sym typeface="Brush Script MT"/>
              </a:defRPr>
            </a:lvl1pPr>
          </a:lstStyle>
          <a:p>
            <a:r>
              <a:t>Thank you!</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Shape 1105"/>
          <p:cNvSpPr/>
          <p:nvPr/>
        </p:nvSpPr>
        <p:spPr>
          <a:xfrm>
            <a:off x="215116" y="11522"/>
            <a:ext cx="8983503" cy="6604479"/>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r>
              <a:t>                                                                         </a:t>
            </a:r>
            <a:r>
              <a:rPr>
                <a:solidFill>
                  <a:schemeClr val="accent3">
                    <a:lumOff val="11470"/>
                  </a:schemeClr>
                </a:solidFill>
              </a:rPr>
              <a:t>   </a:t>
            </a:r>
            <a:r>
              <a:rPr u="sng">
                <a:solidFill>
                  <a:schemeClr val="accent3">
                    <a:lumOff val="11470"/>
                  </a:schemeClr>
                </a:solidFill>
              </a:rPr>
              <a:t> References </a:t>
            </a:r>
          </a:p>
          <a:p>
            <a:pPr indent="457200">
              <a:defRPr sz="1000">
                <a:solidFill>
                  <a:schemeClr val="accent3">
                    <a:lumOff val="11470"/>
                  </a:schemeClr>
                </a:solidFill>
              </a:defRPr>
            </a:pPr>
            <a:r>
              <a:t>Alaggia, R. (2010, February). An ecological analysis of child sexual abuse disclosure: Considerations for child and adolescent mental health. Journal of the Canadian Academy of Child and Adolescent Psychiatry/Journal de l'Académie canadienne de psychiatrie de l'enfant et de l'adolescent, 19(1), 32–39.</a:t>
            </a:r>
          </a:p>
          <a:p>
            <a:pPr indent="457200">
              <a:defRPr sz="1000">
                <a:solidFill>
                  <a:schemeClr val="accent3">
                    <a:lumOff val="11470"/>
                  </a:schemeClr>
                </a:solidFill>
              </a:defRPr>
            </a:pPr>
            <a:endParaRPr/>
          </a:p>
          <a:p>
            <a:pPr indent="457200">
              <a:defRPr sz="1000">
                <a:solidFill>
                  <a:schemeClr val="accent3">
                    <a:lumOff val="11470"/>
                  </a:schemeClr>
                </a:solidFill>
              </a:defRPr>
            </a:pPr>
            <a:r>
              <a:t>Bailey, C., Powell, M., &amp; Brubacher, S. P. (2017). The attrition of indigenous and non-indigenous child sexual abuse cases in two Australian jurisdictions. Psychology, Public Policy, and Law, 23(2), 178.</a:t>
            </a:r>
          </a:p>
          <a:p>
            <a:pPr indent="457200">
              <a:defRPr sz="1000">
                <a:solidFill>
                  <a:schemeClr val="accent3">
                    <a:lumOff val="11470"/>
                  </a:schemeClr>
                </a:solidFill>
              </a:defRPr>
            </a:pPr>
            <a:endParaRPr/>
          </a:p>
          <a:p>
            <a:pPr indent="457200">
              <a:defRPr sz="1000">
                <a:solidFill>
                  <a:schemeClr val="accent3">
                    <a:lumOff val="11470"/>
                  </a:schemeClr>
                </a:solidFill>
              </a:defRPr>
            </a:pPr>
            <a:r>
              <a:t>Barber Rioja, V., &amp; Rosenfeld, B. (2018). Addressing linguistic and cultural differences in the forensic interview. International Journal of Forensic Mental Health, 17(4), 377-386.</a:t>
            </a:r>
          </a:p>
          <a:p>
            <a:pPr indent="457200">
              <a:defRPr sz="1000">
                <a:solidFill>
                  <a:schemeClr val="accent3">
                    <a:lumOff val="11470"/>
                  </a:schemeClr>
                </a:solidFill>
              </a:defRPr>
            </a:pPr>
            <a:endParaRPr/>
          </a:p>
          <a:p>
            <a:pPr indent="457200">
              <a:defRPr sz="1000">
                <a:solidFill>
                  <a:schemeClr val="accent3">
                    <a:lumOff val="11470"/>
                  </a:schemeClr>
                </a:solidFill>
              </a:defRPr>
            </a:pPr>
            <a:r>
              <a:t>Benuto, L. T., &amp; Garrick, J. (2016). Cultural considerations in forensic interviewing of children. In Forensic interviews regarding child sexual abuse (pp. 351-364). Springer, Cham.</a:t>
            </a:r>
          </a:p>
          <a:p>
            <a:pPr>
              <a:defRPr sz="1000"/>
            </a:pPr>
            <a:endParaRPr/>
          </a:p>
          <a:p>
            <a:pPr>
              <a:defRPr sz="1000">
                <a:solidFill>
                  <a:schemeClr val="accent3">
                    <a:lumOff val="11470"/>
                  </a:schemeClr>
                </a:solidFill>
              </a:defRPr>
            </a:pPr>
            <a:r>
              <a:t>Blackstock, C., Trocmé, N., &amp; Bennett, M. (2004). Child maltreatment investigations among Aboriginal and non-Aboriginal families in Canada. Violence against women, 10(8), 901–916.</a:t>
            </a:r>
          </a:p>
          <a:p>
            <a:pPr>
              <a:defRPr sz="1000">
                <a:solidFill>
                  <a:schemeClr val="accent3">
                    <a:lumOff val="11470"/>
                  </a:schemeClr>
                </a:solidFill>
              </a:defRPr>
            </a:pPr>
            <a:endParaRPr/>
          </a:p>
          <a:p>
            <a:pPr>
              <a:defRPr sz="1000">
                <a:solidFill>
                  <a:schemeClr val="accent3">
                    <a:lumOff val="11470"/>
                  </a:schemeClr>
                </a:solidFill>
              </a:defRPr>
            </a:pPr>
            <a:r>
              <a:t>Bombay, A., Matheson, K., &amp; Anisman, H. (2009). Intergenerational trauma: Convergence of multiple processes among First Nations peoples in Canada. International Journal of Indigenous Health, 5(3), 6-47.</a:t>
            </a:r>
          </a:p>
          <a:p>
            <a:pPr indent="457200">
              <a:defRPr sz="1000"/>
            </a:pPr>
            <a:endParaRPr/>
          </a:p>
          <a:p>
            <a:pPr indent="457200">
              <a:defRPr sz="1000">
                <a:solidFill>
                  <a:schemeClr val="accent3">
                    <a:lumOff val="11470"/>
                  </a:schemeClr>
                </a:solidFill>
              </a:defRPr>
            </a:pPr>
            <a:r>
              <a:t>Brokenleg, M. (2012). Transforming cultural trauma into resilience. Reclaiming children and youth, 21(3), 9.</a:t>
            </a:r>
          </a:p>
          <a:p>
            <a:pPr indent="457200">
              <a:defRPr sz="1000">
                <a:solidFill>
                  <a:schemeClr val="accent3">
                    <a:lumOff val="11470"/>
                  </a:schemeClr>
                </a:solidFill>
              </a:defRPr>
            </a:pPr>
            <a:endParaRPr/>
          </a:p>
          <a:p>
            <a:pPr indent="457200">
              <a:defRPr sz="1000">
                <a:solidFill>
                  <a:schemeClr val="accent3">
                    <a:lumOff val="11470"/>
                  </a:schemeClr>
                </a:solidFill>
              </a:defRPr>
            </a:pPr>
            <a:r>
              <a:t>Brown, D., Walker, D., &amp; Godden, E. (2021). Tele-forensic interviewing to elicit children’s evidence—Benefits, risks, and practical considerations. Psychology, Public Policy, and Law, 27(1), 17.</a:t>
            </a:r>
          </a:p>
          <a:p>
            <a:pPr>
              <a:defRPr sz="1000"/>
            </a:pPr>
            <a:endParaRPr/>
          </a:p>
          <a:p>
            <a:pPr>
              <a:defRPr sz="1000">
                <a:solidFill>
                  <a:schemeClr val="accent3">
                    <a:lumOff val="11470"/>
                  </a:schemeClr>
                </a:solidFill>
              </a:defRPr>
            </a:pPr>
            <a:r>
              <a:t>Davies, G. M., &amp; Westcott, H. L. (1999). Interviewing child witnesses under the Memorandum of Good Practice: A research review (Police Research Series, Paper 115). Retrieved from </a:t>
            </a:r>
            <a:r>
              <a:rPr u="sng">
                <a:uFill>
                  <a:solidFill>
                    <a:srgbClr val="0000FF"/>
                  </a:solidFill>
                </a:uFill>
                <a:hlinkClick r:id="rId2"/>
              </a:rPr>
              <a:t>http://lx.iriss.org.uk/sites/default/files/resources/040.%20Research%20Review%20of%20the%20Memorandum%20of%20Good%20Practice.pdf</a:t>
            </a:r>
          </a:p>
          <a:p>
            <a:pPr>
              <a:defRPr sz="1000">
                <a:solidFill>
                  <a:schemeClr val="accent3">
                    <a:lumOff val="11470"/>
                  </a:schemeClr>
                </a:solidFill>
              </a:defRPr>
            </a:pPr>
            <a:endParaRPr u="sng">
              <a:uFill>
                <a:solidFill>
                  <a:srgbClr val="0000FF"/>
                </a:solidFill>
              </a:uFill>
              <a:hlinkClick r:id="rId2"/>
            </a:endParaRPr>
          </a:p>
          <a:p>
            <a:pPr>
              <a:defRPr sz="1000">
                <a:solidFill>
                  <a:schemeClr val="accent3">
                    <a:lumOff val="11470"/>
                  </a:schemeClr>
                </a:solidFill>
              </a:defRPr>
            </a:pPr>
            <a:r>
              <a:t>DeSouza, R. (2008). Wellness for all: the possibilities of cultural safety and cultural competence in New Zealand. Journal of Research in Nursing, 13(2), 125–135.</a:t>
            </a:r>
          </a:p>
          <a:p>
            <a:pPr>
              <a:defRPr sz="1000">
                <a:solidFill>
                  <a:schemeClr val="accent3">
                    <a:lumOff val="11470"/>
                  </a:schemeClr>
                </a:solidFill>
              </a:defRPr>
            </a:pPr>
            <a:endParaRPr/>
          </a:p>
          <a:p>
            <a:pPr>
              <a:defRPr sz="1000">
                <a:solidFill>
                  <a:schemeClr val="accent3">
                    <a:lumOff val="11470"/>
                  </a:schemeClr>
                </a:solidFill>
              </a:defRPr>
            </a:pPr>
            <a:r>
              <a:t>Encyclopedia of Arkansas. (2020). James Albert Banks (1941-). Retrieved from https://encyclopediaofarkansas.net/entries/james-albert-banks-4682/  </a:t>
            </a:r>
          </a:p>
          <a:p>
            <a:pPr>
              <a:defRPr sz="1000">
                <a:solidFill>
                  <a:schemeClr val="accent3">
                    <a:lumOff val="11470"/>
                  </a:schemeClr>
                </a:solidFill>
              </a:defRPr>
            </a:pPr>
            <a:endParaRPr/>
          </a:p>
          <a:p>
            <a:pPr>
              <a:defRPr sz="1000">
                <a:solidFill>
                  <a:schemeClr val="accent3">
                    <a:lumOff val="11470"/>
                  </a:schemeClr>
                </a:solidFill>
              </a:defRPr>
            </a:pPr>
            <a:r>
              <a:t>Fontes, L. A. (2005). Child abuse and culture: Working with diverse families. New York, NY: The Guilford Press.</a:t>
            </a:r>
          </a:p>
          <a:p>
            <a:pPr>
              <a:defRPr sz="1000">
                <a:solidFill>
                  <a:schemeClr val="accent3">
                    <a:lumOff val="11470"/>
                  </a:schemeClr>
                </a:solidFill>
              </a:defRPr>
            </a:pPr>
            <a:endParaRPr/>
          </a:p>
          <a:p>
            <a:pPr>
              <a:defRPr sz="1000"/>
            </a:pPr>
            <a:endParaRPr/>
          </a:p>
          <a:p>
            <a:pPr>
              <a:defRPr sz="1000"/>
            </a:pPr>
            <a:endParaRPr/>
          </a:p>
          <a:p>
            <a:pPr>
              <a:defRPr sz="1000"/>
            </a:pPr>
            <a:endParaRPr/>
          </a:p>
          <a:p>
            <a:pPr>
              <a:defRPr sz="1000"/>
            </a:pPr>
            <a:endParaRPr/>
          </a:p>
          <a:p>
            <a:pPr>
              <a:defRPr sz="1100"/>
            </a:pPr>
            <a:r>
              <a:t>				</a:t>
            </a:r>
          </a:p>
          <a:p>
            <a:pPr>
              <a:defRPr sz="1100"/>
            </a:pPr>
            <a:r>
              <a:t>			</a:t>
            </a:r>
          </a:p>
          <a:p>
            <a:pPr>
              <a:defRPr sz="1100"/>
            </a:pPr>
            <a:r>
              <a:t>		</a:t>
            </a:r>
          </a:p>
          <a:p>
            <a:pPr>
              <a:defRPr sz="1100"/>
            </a:pPr>
            <a:r>
              <a:t>				</a:t>
            </a:r>
          </a:p>
          <a:p>
            <a:pPr>
              <a:defRPr sz="1100"/>
            </a:pPr>
            <a:r>
              <a:t>			</a:t>
            </a:r>
          </a:p>
          <a:p>
            <a:pPr>
              <a:defRPr sz="1100"/>
            </a:pPr>
            <a:r>
              <a:t>		</a:t>
            </a:r>
          </a:p>
        </p:txBody>
      </p:sp>
      <p:sp>
        <p:nvSpPr>
          <p:cNvPr id="1106" name="Shape 1106"/>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57</a:t>
            </a:fld>
            <a:endParaRP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Shape 1108"/>
          <p:cNvSpPr>
            <a:spLocks noGrp="1"/>
          </p:cNvSpPr>
          <p:nvPr>
            <p:ph type="title"/>
          </p:nvPr>
        </p:nvSpPr>
        <p:spPr>
          <a:xfrm>
            <a:off x="311699" y="445025"/>
            <a:ext cx="8520602" cy="4496547"/>
          </a:xfrm>
          <a:prstGeom prst="rect">
            <a:avLst/>
          </a:prstGeom>
        </p:spPr>
        <p:txBody>
          <a:bodyPr/>
          <a:lstStyle/>
          <a:p>
            <a:pPr>
              <a:defRPr sz="1000">
                <a:solidFill>
                  <a:schemeClr val="accent3">
                    <a:lumOff val="11470"/>
                  </a:schemeClr>
                </a:solidFill>
              </a:defRPr>
            </a:pPr>
            <a:r>
              <a:t>Fontes, L. A., &amp; Plummer, C. (2010). Cultural issues in disclosures of child sexual abuse. Journal of Child Sexual Abuse, 19(5), 491–518.</a:t>
            </a:r>
          </a:p>
          <a:p>
            <a:pPr>
              <a:defRPr sz="1000">
                <a:solidFill>
                  <a:schemeClr val="accent3">
                    <a:lumOff val="11470"/>
                  </a:schemeClr>
                </a:solidFill>
              </a:defRPr>
            </a:pPr>
            <a:endParaRPr/>
          </a:p>
          <a:p>
            <a:pPr>
              <a:defRPr sz="1000">
                <a:solidFill>
                  <a:schemeClr val="accent3">
                    <a:lumOff val="11470"/>
                  </a:schemeClr>
                </a:solidFill>
              </a:defRPr>
            </a:pPr>
            <a:r>
              <a:t>Indigenous Corportate Training Inc. (2022a). Working effectively with indigenous peoples. Retrieved from https://www.ictinc.ca/blog/first-nation-talking-stick-protocol  </a:t>
            </a:r>
          </a:p>
          <a:p>
            <a:pPr>
              <a:defRPr sz="1000">
                <a:solidFill>
                  <a:schemeClr val="accent3">
                    <a:lumOff val="11470"/>
                  </a:schemeClr>
                </a:solidFill>
              </a:defRPr>
            </a:pPr>
            <a:endParaRPr/>
          </a:p>
          <a:p>
            <a:pPr>
              <a:defRPr sz="1000">
                <a:solidFill>
                  <a:schemeClr val="accent3">
                    <a:lumOff val="11470"/>
                  </a:schemeClr>
                </a:solidFill>
              </a:defRPr>
            </a:pPr>
            <a:r>
              <a:t>Indigenous Services Canada. (2018). Government of Canada, with First Nations, Inuit and Métis Nation leaders, announce co-developed legislation will be introduced on Indigenous child and family services in early 2019 [News release]. Retreived from https://www.canada.ca/en/indigenous-services-canada/news/2018/11/government-of-canada-with-first-nations-inuit-and-metis-nation-leaders-announce-co-developed-legislation-will-be-introduced-on-indigenous-child-and.html</a:t>
            </a:r>
          </a:p>
          <a:p>
            <a:pPr>
              <a:defRPr sz="1000">
                <a:solidFill>
                  <a:schemeClr val="accent3">
                    <a:lumOff val="11470"/>
                  </a:schemeClr>
                </a:solidFill>
              </a:defRPr>
            </a:pPr>
            <a:endParaRPr/>
          </a:p>
          <a:p>
            <a:pPr>
              <a:defRPr sz="1000">
                <a:solidFill>
                  <a:schemeClr val="accent3">
                    <a:lumOff val="11470"/>
                  </a:schemeClr>
                </a:solidFill>
              </a:defRPr>
            </a:pPr>
            <a:r>
              <a:t>Korbin, J. E. (2002). Culture and child maltreatment: Cultural competence and beyond. Child Abuse &amp; Neglect, 26(6–7), 637–644.</a:t>
            </a:r>
          </a:p>
          <a:p>
            <a:pPr>
              <a:defRPr sz="1000">
                <a:solidFill>
                  <a:schemeClr val="accent3">
                    <a:lumOff val="11470"/>
                  </a:schemeClr>
                </a:solidFill>
              </a:defRPr>
            </a:pPr>
            <a:endParaRPr/>
          </a:p>
          <a:p>
            <a:pPr>
              <a:defRPr sz="1000">
                <a:solidFill>
                  <a:schemeClr val="accent3">
                    <a:lumOff val="11470"/>
                  </a:schemeClr>
                </a:solidFill>
              </a:defRPr>
            </a:pPr>
            <a:r>
              <a:t>Levenson, J., &amp; Levenson, J. (2017). Social Work (New York): Trauma-informed social work practice. National Association of Social Workers. doi:10.1093 </a:t>
            </a:r>
          </a:p>
          <a:p>
            <a:pPr>
              <a:defRPr sz="1000">
                <a:solidFill>
                  <a:schemeClr val="accent3">
                    <a:lumOff val="11470"/>
                  </a:schemeClr>
                </a:solidFill>
              </a:defRPr>
            </a:pPr>
            <a:endParaRPr/>
          </a:p>
          <a:p>
            <a:pPr>
              <a:defRPr sz="1000">
                <a:solidFill>
                  <a:schemeClr val="accent3">
                    <a:lumOff val="11470"/>
                  </a:schemeClr>
                </a:solidFill>
              </a:defRPr>
            </a:pPr>
            <a:r>
              <a:t>Goelitz,A. (2020). From Trauma to Healing: A Social Worker’s Guide to Working with Survivors. 2nd Edi- tion. New York, Routledge. </a:t>
            </a:r>
          </a:p>
          <a:p>
            <a:pPr>
              <a:defRPr sz="1000">
                <a:solidFill>
                  <a:schemeClr val="accent3">
                    <a:lumOff val="11470"/>
                  </a:schemeClr>
                </a:solidFill>
              </a:defRPr>
            </a:pPr>
            <a:endParaRPr/>
          </a:p>
          <a:p>
            <a:pPr>
              <a:defRPr sz="1000">
                <a:solidFill>
                  <a:schemeClr val="accent3">
                    <a:lumOff val="11470"/>
                  </a:schemeClr>
                </a:solidFill>
              </a:defRPr>
            </a:pPr>
            <a:r>
              <a:t>Government of Canada. (2017). Draft national guidelines for child advocacy centres/child and youth advocacy centres in Canada.</a:t>
            </a:r>
          </a:p>
          <a:p>
            <a:pPr>
              <a:defRPr sz="1000">
                <a:solidFill>
                  <a:schemeClr val="accent3">
                    <a:lumOff val="11470"/>
                  </a:schemeClr>
                </a:solidFill>
              </a:defRPr>
            </a:pPr>
            <a:endParaRPr/>
          </a:p>
          <a:p>
            <a:pPr>
              <a:defRPr sz="1000">
                <a:solidFill>
                  <a:schemeClr val="accent3">
                    <a:lumOff val="11470"/>
                  </a:schemeClr>
                </a:solidFill>
              </a:defRPr>
            </a:pPr>
            <a:r>
              <a:t>Government of Canada. (2018). Government of Canada, with First Nations, Inuit and Métis Nation leaders, announce co-developed legislation will be introduced on Indigenous child and family services in early 2019. Retrieved from </a:t>
            </a:r>
            <a:r>
              <a:rPr u="sng">
                <a:uFill>
                  <a:solidFill>
                    <a:srgbClr val="0000FF"/>
                  </a:solidFill>
                </a:uFill>
                <a:hlinkClick r:id="rId2"/>
              </a:rPr>
              <a:t>https://www.canada.ca/en/indigenous-services-canada/news/2018/11/government-of-canada-with-first-nations-inuit-and-metis-nation-leaders-announce-co-developed-legislation-will-be-introduced-on-indigenous-child-and.html</a:t>
            </a:r>
          </a:p>
          <a:p>
            <a:pPr>
              <a:defRPr sz="1000">
                <a:solidFill>
                  <a:schemeClr val="accent3">
                    <a:lumOff val="11470"/>
                  </a:schemeClr>
                </a:solidFill>
              </a:defRPr>
            </a:pPr>
            <a:endParaRPr u="sng">
              <a:uFill>
                <a:solidFill>
                  <a:srgbClr val="0000FF"/>
                </a:solidFill>
              </a:uFill>
              <a:hlinkClick r:id="rId2"/>
            </a:endParaRPr>
          </a:p>
          <a:p>
            <a:pPr>
              <a:defRPr sz="1000">
                <a:solidFill>
                  <a:schemeClr val="accent3">
                    <a:lumOff val="11470"/>
                  </a:schemeClr>
                </a:solidFill>
              </a:defRPr>
            </a:pPr>
            <a:r>
              <a:t>Google Advanced Images Search (2018). Usage rights: free to use, share or modify, even commercially. Retrieved from:</a:t>
            </a:r>
          </a:p>
          <a:p>
            <a:pPr>
              <a:defRPr sz="1000">
                <a:solidFill>
                  <a:schemeClr val="accent3">
                    <a:lumOff val="11470"/>
                  </a:schemeClr>
                </a:solidFill>
              </a:defRPr>
            </a:pPr>
            <a:endParaRPr/>
          </a:p>
          <a:p>
            <a:pPr>
              <a:defRPr sz="900">
                <a:solidFill>
                  <a:schemeClr val="accent3">
                    <a:lumOff val="11470"/>
                  </a:schemeClr>
                </a:solidFill>
              </a:defRPr>
            </a:pPr>
            <a:r>
              <a:rPr u="sng">
                <a:uFill>
                  <a:solidFill>
                    <a:srgbClr val="0000FF"/>
                  </a:solidFill>
                </a:uFill>
                <a:hlinkClick r:id="rId3"/>
              </a:rPr>
              <a:t>https://www.google.com/search?as_st=y&amp;tbm=isch&amp;as_q=boy+girl+image&amp;as_epq=&amp;as_oq=&amp;as_eq=&amp;cr=&amp;as_sitesearch=&amp;safe=images&amp;tbs=sur:fmc</a:t>
            </a:r>
          </a:p>
        </p:txBody>
      </p:sp>
      <p:sp>
        <p:nvSpPr>
          <p:cNvPr id="1109" name="Shape 1109"/>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58</a:t>
            </a:fld>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Shape 1111"/>
          <p:cNvSpPr>
            <a:spLocks noGrp="1"/>
          </p:cNvSpPr>
          <p:nvPr>
            <p:ph type="title"/>
          </p:nvPr>
        </p:nvSpPr>
        <p:spPr>
          <a:xfrm>
            <a:off x="311699" y="445025"/>
            <a:ext cx="8520602" cy="4441441"/>
          </a:xfrm>
          <a:prstGeom prst="rect">
            <a:avLst/>
          </a:prstGeom>
        </p:spPr>
        <p:txBody>
          <a:bodyPr/>
          <a:lstStyle/>
          <a:p>
            <a:pPr defTabSz="850391">
              <a:defRPr sz="800">
                <a:solidFill>
                  <a:schemeClr val="accent3">
                    <a:lumOff val="11470"/>
                  </a:schemeClr>
                </a:solidFill>
              </a:defRPr>
            </a:pPr>
            <a:endParaRPr/>
          </a:p>
          <a:p>
            <a:pPr defTabSz="850391">
              <a:defRPr sz="800">
                <a:solidFill>
                  <a:schemeClr val="accent3">
                    <a:lumOff val="11470"/>
                  </a:schemeClr>
                </a:solidFill>
              </a:defRPr>
            </a:pPr>
            <a:r>
              <a:t>https://www.google.com/search?as_st=y&amp;tbm=isch&amp;as_q=british+columbi+map&amp;as_epq=&amp;as_oq=&amp;as_eq=&amp;cr=&amp;as_sitesearch=&amp;safe=images&amp;tbs=sur:fmc</a:t>
            </a:r>
          </a:p>
          <a:p>
            <a:pPr defTabSz="850391">
              <a:defRPr sz="800">
                <a:solidFill>
                  <a:schemeClr val="accent3">
                    <a:lumOff val="11470"/>
                  </a:schemeClr>
                </a:solidFill>
              </a:defRPr>
            </a:pPr>
            <a:endParaRPr/>
          </a:p>
          <a:p>
            <a:pPr defTabSz="850391">
              <a:defRPr sz="800">
                <a:solidFill>
                  <a:schemeClr val="accent3">
                    <a:lumOff val="11470"/>
                  </a:schemeClr>
                </a:solidFill>
              </a:defRPr>
            </a:pPr>
            <a:r>
              <a:t>https://www.google.com/search?as_st=y&amp;tbm=isch&amp;as_q=canada+map&amp;as_epq=&amp;as_oq=&amp;as_eq=&amp;cr=&amp;as_sitesearch=&amp;safe=images&amp;tbs=sur:fmc</a:t>
            </a:r>
          </a:p>
          <a:p>
            <a:pPr defTabSz="850391">
              <a:defRPr sz="800">
                <a:solidFill>
                  <a:schemeClr val="accent3">
                    <a:lumOff val="11470"/>
                  </a:schemeClr>
                </a:solidFill>
              </a:defRPr>
            </a:pPr>
            <a:endParaRPr/>
          </a:p>
          <a:p>
            <a:pPr defTabSz="850391">
              <a:defRPr sz="800" u="sng">
                <a:solidFill>
                  <a:schemeClr val="accent3">
                    <a:lumOff val="11470"/>
                  </a:schemeClr>
                </a:solidFill>
                <a:uFill>
                  <a:solidFill>
                    <a:schemeClr val="accent5"/>
                  </a:solidFill>
                </a:uFill>
                <a:latin typeface="Times New Roman"/>
                <a:ea typeface="Times New Roman"/>
                <a:cs typeface="Times New Roman"/>
                <a:sym typeface="Times New Roman"/>
              </a:defRPr>
            </a:pPr>
            <a:r>
              <a:rPr>
                <a:uFill>
                  <a:solidFill>
                    <a:srgbClr val="0000FF"/>
                  </a:solidFill>
                </a:uFill>
                <a:hlinkClick r:id="rId2"/>
              </a:rPr>
              <a:t>https://www.google.com/search?as_st=y&amp;tbm=isch&amp;as_q=support+child&amp;as_epq=&amp;as_oq=&amp;as_eq=&amp;cr=&amp;as_sitesearch=&amp;safe=images&amp;tbs=sur:fmc</a:t>
            </a:r>
          </a:p>
          <a:p>
            <a:pPr defTabSz="850391">
              <a:defRPr sz="800">
                <a:solidFill>
                  <a:schemeClr val="accent3">
                    <a:lumOff val="11470"/>
                  </a:schemeClr>
                </a:solidFill>
                <a:latin typeface="Times New Roman"/>
                <a:ea typeface="Times New Roman"/>
                <a:cs typeface="Times New Roman"/>
                <a:sym typeface="Times New Roman"/>
              </a:defRPr>
            </a:pPr>
            <a:endParaRPr>
              <a:uFill>
                <a:solidFill>
                  <a:srgbClr val="0000FF"/>
                </a:solidFill>
              </a:uFill>
              <a:hlinkClick r:id="rId2"/>
            </a:endParaRPr>
          </a:p>
          <a:p>
            <a:pPr defTabSz="850391">
              <a:defRPr sz="800">
                <a:solidFill>
                  <a:schemeClr val="accent3">
                    <a:lumOff val="11470"/>
                  </a:schemeClr>
                </a:solidFill>
                <a:latin typeface="Times New Roman"/>
                <a:ea typeface="Times New Roman"/>
                <a:cs typeface="Times New Roman"/>
                <a:sym typeface="Times New Roman"/>
              </a:defRPr>
            </a:pPr>
            <a:r>
              <a:t>Image retrieved from: https://www.continued.com/early-childhood-education/ask-the-experts/what-is-culture-23709</a:t>
            </a:r>
          </a:p>
          <a:p>
            <a:pPr defTabSz="850391">
              <a:defRPr sz="800">
                <a:solidFill>
                  <a:schemeClr val="accent3">
                    <a:lumOff val="11470"/>
                  </a:schemeClr>
                </a:solidFill>
              </a:defRPr>
            </a:pPr>
            <a:endParaRPr/>
          </a:p>
          <a:p>
            <a:pPr defTabSz="850391">
              <a:defRPr sz="800">
                <a:solidFill>
                  <a:schemeClr val="accent3">
                    <a:lumOff val="11470"/>
                  </a:schemeClr>
                </a:solidFill>
              </a:defRPr>
            </a:pPr>
            <a:r>
              <a:t>https://www.google.com/search?as_st=y&amp;tbm=isch&amp;as_q=culture&amp;as_epq=&amp;as_oq=&amp;as_eq=&amp;cr=&amp;as_sitesearch=&amp;safe=images&amp;tbs=sur:fmc</a:t>
            </a:r>
          </a:p>
          <a:p>
            <a:pPr defTabSz="850391">
              <a:defRPr sz="800">
                <a:solidFill>
                  <a:schemeClr val="accent3">
                    <a:lumOff val="11470"/>
                  </a:schemeClr>
                </a:solidFill>
              </a:defRPr>
            </a:pPr>
            <a:endParaRPr/>
          </a:p>
          <a:p>
            <a:pPr defTabSz="850391">
              <a:defRPr sz="800">
                <a:solidFill>
                  <a:schemeClr val="accent3">
                    <a:lumOff val="11470"/>
                  </a:schemeClr>
                </a:solidFill>
              </a:defRPr>
            </a:pPr>
            <a:r>
              <a:t>https://www.google.com/search?as_st=y&amp;tbm=isch&amp;as_q=holding+hands&amp;as_epq=&amp;as_oq=&amp;as_eq=&amp;cr=&amp;as_sitesearch=&amp;safe=images&amp;tbs=sur:fmc</a:t>
            </a:r>
          </a:p>
          <a:p>
            <a:pPr defTabSz="850391">
              <a:defRPr sz="800">
                <a:solidFill>
                  <a:schemeClr val="accent3">
                    <a:lumOff val="11470"/>
                  </a:schemeClr>
                </a:solidFill>
              </a:defRPr>
            </a:pPr>
            <a:endParaRPr/>
          </a:p>
          <a:p>
            <a:pPr defTabSz="850391">
              <a:defRPr sz="800" u="sng">
                <a:solidFill>
                  <a:schemeClr val="accent3">
                    <a:lumOff val="11470"/>
                  </a:schemeClr>
                </a:solidFill>
                <a:uFill>
                  <a:solidFill>
                    <a:schemeClr val="accent5"/>
                  </a:solidFill>
                </a:uFill>
              </a:defRPr>
            </a:pPr>
            <a:r>
              <a:rPr>
                <a:uFill>
                  <a:solidFill>
                    <a:srgbClr val="0000FF"/>
                  </a:solidFill>
                </a:uFill>
                <a:hlinkClick r:id="rId3"/>
              </a:rPr>
              <a:t>https://www.google.com/search?as_st=y&amp;tbm=isch&amp;as_q=police+officer&amp;as_epq=&amp;as_oq=&amp;as_eq=&amp;cr=&amp;as_sitesearch=&amp;safe=images&amp;tbs=sur:fmc</a:t>
            </a:r>
          </a:p>
          <a:p>
            <a:pPr defTabSz="850391">
              <a:defRPr sz="800">
                <a:solidFill>
                  <a:schemeClr val="accent3">
                    <a:lumOff val="11470"/>
                  </a:schemeClr>
                </a:solidFill>
              </a:defRPr>
            </a:pPr>
            <a:endParaRPr>
              <a:uFill>
                <a:solidFill>
                  <a:srgbClr val="0000FF"/>
                </a:solidFill>
              </a:uFill>
              <a:hlinkClick r:id="rId3"/>
            </a:endParaRPr>
          </a:p>
          <a:p>
            <a:pPr defTabSz="850391">
              <a:defRPr sz="800">
                <a:solidFill>
                  <a:schemeClr val="accent3">
                    <a:lumOff val="11470"/>
                  </a:schemeClr>
                </a:solidFill>
              </a:defRPr>
            </a:pPr>
            <a:r>
              <a:t>https://www.google.com/search?as_st=y&amp;tbm=isch&amp;as_q=rcmp&amp;as_epq=&amp;as_oq=&amp;as_eq=&amp;cr=&amp;as_sitesearch=&amp;safe=images&amp;tbs=sur:fmc</a:t>
            </a:r>
          </a:p>
          <a:p>
            <a:pPr defTabSz="850391">
              <a:defRPr sz="800">
                <a:solidFill>
                  <a:schemeClr val="accent3">
                    <a:lumOff val="11470"/>
                  </a:schemeClr>
                </a:solidFill>
              </a:defRPr>
            </a:pPr>
            <a:endParaRPr/>
          </a:p>
          <a:p>
            <a:pPr defTabSz="850391">
              <a:defRPr sz="800">
                <a:solidFill>
                  <a:schemeClr val="accent3">
                    <a:lumOff val="11470"/>
                  </a:schemeClr>
                </a:solidFill>
              </a:defRPr>
            </a:pPr>
            <a:r>
              <a:t>https://www.google.com/search?as_st=y&amp;tbm=isch&amp;as_q=child+shadow+&amp;as_epq=&amp;as_oq=&amp;as_eq=&amp;cr=&amp;as_sitesearch=&amp;safe=images&amp;tbs=sur:fmcsur:fmc</a:t>
            </a:r>
          </a:p>
          <a:p>
            <a:pPr defTabSz="850391">
              <a:defRPr sz="800">
                <a:solidFill>
                  <a:schemeClr val="accent3">
                    <a:lumOff val="11470"/>
                  </a:schemeClr>
                </a:solidFill>
              </a:defRPr>
            </a:pPr>
            <a:endParaRPr/>
          </a:p>
          <a:p>
            <a:pPr defTabSz="850391">
              <a:defRPr sz="800">
                <a:solidFill>
                  <a:schemeClr val="accent3">
                    <a:lumOff val="11470"/>
                  </a:schemeClr>
                </a:solidFill>
              </a:defRPr>
            </a:pPr>
            <a:r>
              <a:t>https://www.google.com/search?as_st=y&amp;tbm=isch&amp;as_q=support+child&amp;as_epq=&amp;as_oq=&amp;as_eq=&amp;cr=&amp;as_sitesearch=&amp;safe=images&amp;tbs=sur:fmc</a:t>
            </a:r>
          </a:p>
          <a:p>
            <a:pPr defTabSz="850391">
              <a:defRPr sz="800">
                <a:solidFill>
                  <a:schemeClr val="accent3">
                    <a:lumOff val="11470"/>
                  </a:schemeClr>
                </a:solidFill>
              </a:defRPr>
            </a:pPr>
            <a:endParaRPr/>
          </a:p>
          <a:p>
            <a:pPr defTabSz="850391">
              <a:defRPr sz="800">
                <a:solidFill>
                  <a:schemeClr val="accent3">
                    <a:lumOff val="11470"/>
                  </a:schemeClr>
                </a:solidFill>
              </a:defRPr>
            </a:pPr>
            <a:r>
              <a:t>https://www.google.com/search?as_st=y&amp;tbm=isch&amp;as_q=turmoil&amp;as_epq=&amp;as_oq=&amp;as_eq=&amp;cr=&amp;as_sitesearch=&amp;safe=images&amp;tbs=sur:fmc</a:t>
            </a:r>
          </a:p>
          <a:p>
            <a:pPr defTabSz="850391">
              <a:defRPr sz="800">
                <a:solidFill>
                  <a:schemeClr val="accent3">
                    <a:lumOff val="11470"/>
                  </a:schemeClr>
                </a:solidFill>
              </a:defRPr>
            </a:pPr>
            <a:endParaRPr/>
          </a:p>
          <a:p>
            <a:pPr defTabSz="850391">
              <a:defRPr sz="800" u="sng">
                <a:solidFill>
                  <a:schemeClr val="accent3">
                    <a:lumOff val="11470"/>
                  </a:schemeClr>
                </a:solidFill>
                <a:uFill>
                  <a:solidFill>
                    <a:schemeClr val="accent5"/>
                  </a:solidFill>
                </a:uFill>
              </a:defRPr>
            </a:pPr>
            <a:r>
              <a:rPr>
                <a:uFill>
                  <a:solidFill>
                    <a:srgbClr val="0000FF"/>
                  </a:solidFill>
                </a:uFill>
                <a:hlinkClick r:id="rId4"/>
              </a:rPr>
              <a:t>https://www.google.com/search?as_st=y&amp;tbm=isch&amp;as_q=youth+street&amp;as_epq=&amp;as_oq=&amp;as_eq=&amp;cr=&amp;as_sitesearch=&amp;safe=images&amp;tbs=sur:fmc</a:t>
            </a:r>
          </a:p>
          <a:p>
            <a:pPr defTabSz="850391">
              <a:defRPr sz="900">
                <a:solidFill>
                  <a:schemeClr val="accent3">
                    <a:lumOff val="11470"/>
                  </a:schemeClr>
                </a:solidFill>
              </a:defRPr>
            </a:pPr>
            <a:endParaRPr>
              <a:uFill>
                <a:solidFill>
                  <a:srgbClr val="0000FF"/>
                </a:solidFill>
              </a:uFill>
              <a:hlinkClick r:id="rId4"/>
            </a:endParaRPr>
          </a:p>
          <a:p>
            <a:pPr defTabSz="850391">
              <a:defRPr sz="900">
                <a:solidFill>
                  <a:schemeClr val="accent3">
                    <a:lumOff val="11470"/>
                  </a:schemeClr>
                </a:solidFill>
              </a:defRPr>
            </a:pPr>
            <a:r>
              <a:t>Magnusson, M., Ernberg, E., Landström, S., &amp; Akehurst, L. (2020). Forensic interviewers’ experiences of interviewing children of different ages. Psychology, Crime &amp; Law, 26(10), 967-989.</a:t>
            </a:r>
          </a:p>
          <a:p>
            <a:pPr defTabSz="850391">
              <a:defRPr sz="900">
                <a:solidFill>
                  <a:schemeClr val="accent3">
                    <a:lumOff val="11470"/>
                  </a:schemeClr>
                </a:solidFill>
              </a:defRPr>
            </a:pPr>
            <a:endParaRPr/>
          </a:p>
          <a:p>
            <a:pPr defTabSz="850391">
              <a:defRPr sz="900">
                <a:solidFill>
                  <a:schemeClr val="accent3">
                    <a:lumOff val="11470"/>
                  </a:schemeClr>
                </a:solidFill>
              </a:defRPr>
            </a:pPr>
            <a:r>
              <a:t>Malatzky, C., Nixon, R., Mitchell, O., &amp; Bourke, L. (2018). Prioritising the cultural inclusivity of a rural mainstream health service for first nations australians: An analysis of discourse and power. Health Sociology Review, 27(3), 248–262. doi:10.1080/14461242.2018.1474720</a:t>
            </a:r>
          </a:p>
          <a:p>
            <a:pPr defTabSz="850391">
              <a:defRPr sz="900">
                <a:solidFill>
                  <a:schemeClr val="accent3">
                    <a:lumOff val="11470"/>
                  </a:schemeClr>
                </a:solidFill>
              </a:defRPr>
            </a:pPr>
            <a:endParaRPr/>
          </a:p>
          <a:p>
            <a:pPr defTabSz="850391">
              <a:defRPr sz="900">
                <a:solidFill>
                  <a:schemeClr val="accent3">
                    <a:lumOff val="11470"/>
                  </a:schemeClr>
                </a:solidFill>
              </a:defRPr>
            </a:pPr>
            <a:r>
              <a:t>Middleton J. (2017). Memory development and trauma in preschool children: Implications for forensic interviewing professionals - A Review of the Literature. Forensic Res Criminol Int J.;4(1):21-25. DOI: 10.15406/frcij.2017.04.00100</a:t>
            </a:r>
          </a:p>
        </p:txBody>
      </p:sp>
      <p:sp>
        <p:nvSpPr>
          <p:cNvPr id="1112" name="Shape 1112"/>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59</a:t>
            </a:fld>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p:cNvGrpSpPr/>
        <p:nvPr/>
      </p:nvGrpSpPr>
      <p:grpSpPr>
        <a:xfrm>
          <a:off x="0" y="0"/>
          <a:ext cx="0" cy="0"/>
          <a:chOff x="0" y="0"/>
          <a:chExt cx="0" cy="0"/>
        </a:xfrm>
      </p:grpSpPr>
      <p:sp>
        <p:nvSpPr>
          <p:cNvPr id="160" name="Shape 160"/>
          <p:cNvSpPr/>
          <p:nvPr/>
        </p:nvSpPr>
        <p:spPr>
          <a:xfrm>
            <a:off x="-262601" y="20299"/>
            <a:ext cx="9259072" cy="4216878"/>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marL="657725" indent="-200525" defTabSz="457200">
              <a:lnSpc>
                <a:spcPct val="200000"/>
              </a:lnSpc>
              <a:buSzPct val="100000"/>
              <a:buChar char="-"/>
              <a:defRPr sz="1900">
                <a:uFill>
                  <a:solidFill>
                    <a:srgbClr val="000000"/>
                  </a:solidFill>
                </a:uFill>
                <a:latin typeface="Impact"/>
                <a:ea typeface="Impact"/>
                <a:cs typeface="Impact"/>
                <a:sym typeface="Impact"/>
              </a:defRPr>
            </a:pPr>
            <a:r>
              <a:t>A formal </a:t>
            </a:r>
            <a:r>
              <a:rPr>
                <a:uFill>
                  <a:solidFill>
                    <a:srgbClr val="A7A7A7"/>
                  </a:solidFill>
                </a:uFill>
              </a:rPr>
              <a:t>disclosure can indicate strategies  regarding the child’s safety and physical/mental health needs</a:t>
            </a:r>
          </a:p>
          <a:p>
            <a:pPr marL="657725" indent="-200525" defTabSz="457200">
              <a:lnSpc>
                <a:spcPct val="200000"/>
              </a:lnSpc>
              <a:buSzPct val="100000"/>
              <a:buChar char="-"/>
              <a:defRPr sz="1900">
                <a:uFill>
                  <a:solidFill>
                    <a:srgbClr val="A7A7A7"/>
                  </a:solidFill>
                </a:uFill>
                <a:latin typeface="Impact"/>
                <a:ea typeface="Impact"/>
                <a:cs typeface="Impact"/>
                <a:sym typeface="Impact"/>
              </a:defRPr>
            </a:pPr>
            <a:r>
              <a:t>No disclosure may result in more long-term or repeated abuse; identifying a possible offender becomes less likely.</a:t>
            </a:r>
          </a:p>
          <a:p>
            <a:pPr marL="657725" indent="-200525" defTabSz="457200">
              <a:lnSpc>
                <a:spcPct val="200000"/>
              </a:lnSpc>
              <a:buSzPct val="100000"/>
              <a:buChar char="-"/>
              <a:defRPr sz="2400">
                <a:uFill>
                  <a:solidFill>
                    <a:srgbClr val="000000"/>
                  </a:solidFill>
                </a:uFill>
                <a:latin typeface="Impact"/>
                <a:ea typeface="Impact"/>
                <a:cs typeface="Impact"/>
                <a:sym typeface="Impact"/>
              </a:defRPr>
            </a:pPr>
            <a:endParaRPr/>
          </a:p>
          <a:p>
            <a:pPr>
              <a:defRPr sz="2400"/>
            </a:pPr>
            <a:endParaRPr/>
          </a:p>
          <a:p>
            <a:pPr>
              <a:defRPr sz="1100"/>
            </a:pPr>
            <a:r>
              <a:t>					</a:t>
            </a:r>
          </a:p>
          <a:p>
            <a:pPr>
              <a:defRPr sz="1100"/>
            </a:pPr>
            <a:r>
              <a:t>				</a:t>
            </a:r>
          </a:p>
          <a:p>
            <a:pPr>
              <a:defRPr sz="1100"/>
            </a:pPr>
            <a:r>
              <a:t>			</a:t>
            </a:r>
          </a:p>
          <a:p>
            <a:pPr>
              <a:defRPr sz="1100"/>
            </a:pPr>
            <a:r>
              <a:t>		</a:t>
            </a:r>
          </a:p>
        </p:txBody>
      </p:sp>
      <p:sp>
        <p:nvSpPr>
          <p:cNvPr id="161" name="Shape 161"/>
          <p:cNvSpPr>
            <a:spLocks noGrp="1"/>
          </p:cNvSpPr>
          <p:nvPr>
            <p:ph type="sldNum" sz="quarter" idx="4294967295"/>
          </p:nvPr>
        </p:nvSpPr>
        <p:spPr>
          <a:xfrm>
            <a:off x="8754975" y="4700818"/>
            <a:ext cx="26618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pic>
        <p:nvPicPr>
          <p:cNvPr id="162" name="image2.png"/>
          <p:cNvPicPr>
            <a:picLocks noChangeAspect="1"/>
          </p:cNvPicPr>
          <p:nvPr/>
        </p:nvPicPr>
        <p:blipFill>
          <a:blip r:embed="rId2">
            <a:alphaModFix amt="15286"/>
            <a:extLst/>
          </a:blip>
          <a:srcRect t="356" b="5498"/>
          <a:stretch>
            <a:fillRect/>
          </a:stretch>
        </p:blipFill>
        <p:spPr>
          <a:xfrm>
            <a:off x="-12503" y="-19717"/>
            <a:ext cx="9168987" cy="5870771"/>
          </a:xfrm>
          <a:prstGeom prst="rect">
            <a:avLst/>
          </a:prstGeom>
          <a:ln w="12700">
            <a:miter lim="400000"/>
          </a:ln>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p:cNvSpPr>
          <p:nvPr>
            <p:ph type="title"/>
          </p:nvPr>
        </p:nvSpPr>
        <p:spPr>
          <a:xfrm>
            <a:off x="460053" y="592252"/>
            <a:ext cx="8520602" cy="3958996"/>
          </a:xfrm>
          <a:prstGeom prst="rect">
            <a:avLst/>
          </a:prstGeom>
        </p:spPr>
        <p:txBody>
          <a:bodyPr/>
          <a:lstStyle/>
          <a:p>
            <a:pPr>
              <a:defRPr sz="900">
                <a:solidFill>
                  <a:schemeClr val="accent3">
                    <a:lumOff val="11470"/>
                  </a:schemeClr>
                </a:solidFill>
              </a:defRPr>
            </a:pPr>
            <a:endParaRPr/>
          </a:p>
          <a:p>
            <a:pPr>
              <a:defRPr sz="900">
                <a:solidFill>
                  <a:schemeClr val="accent3">
                    <a:lumOff val="11470"/>
                  </a:schemeClr>
                </a:solidFill>
              </a:defRPr>
            </a:pPr>
            <a:r>
              <a:t>Milam, M., Borrello, N., &amp; Pooler, J. (2017). The survivor-centered, trauma-informed approach. US Att'ys Bull., 65, 39.</a:t>
            </a:r>
          </a:p>
          <a:p>
            <a:pPr>
              <a:defRPr sz="900">
                <a:solidFill>
                  <a:schemeClr val="accent3">
                    <a:lumOff val="11470"/>
                  </a:schemeClr>
                </a:solidFill>
              </a:defRPr>
            </a:pPr>
            <a:endParaRPr/>
          </a:p>
          <a:p>
            <a:pPr>
              <a:defRPr sz="900">
                <a:solidFill>
                  <a:schemeClr val="accent3">
                    <a:lumOff val="11470"/>
                  </a:schemeClr>
                </a:solidFill>
              </a:defRPr>
            </a:pPr>
            <a:r>
              <a:t>McElvaney, R. (2008). How children tell: Containing the secret of child sexual abuse (Unpublished doctoral disser- tation). Trinity College, Dublin. Retrieved from http://www.tara.tcd.ie/bitstream/handle/2262/77577/McElvaney%2C%20Rosaleen_thesis.pdf?sequence=1&amp;isAllowed=y   </a:t>
            </a:r>
          </a:p>
          <a:p>
            <a:pPr>
              <a:defRPr sz="900">
                <a:solidFill>
                  <a:schemeClr val="accent3">
                    <a:lumOff val="11470"/>
                  </a:schemeClr>
                </a:solidFill>
              </a:defRPr>
            </a:pPr>
            <a:endParaRPr/>
          </a:p>
          <a:p>
            <a:pPr>
              <a:defRPr sz="900">
                <a:solidFill>
                  <a:schemeClr val="accent3">
                    <a:lumOff val="11470"/>
                  </a:schemeClr>
                </a:solidFill>
              </a:defRPr>
            </a:pPr>
            <a:r>
              <a:t>Paine, M. L., &amp; Hansen, D. J. (2002). Factors influencing children to self-disclose sexual abuse. Clinical Psychology Review, 22(2), 271–295. doi:10.1016/S0272-7358(01)00091-5</a:t>
            </a:r>
          </a:p>
          <a:p>
            <a:pPr>
              <a:defRPr sz="900">
                <a:solidFill>
                  <a:schemeClr val="accent3">
                    <a:lumOff val="11470"/>
                  </a:schemeClr>
                </a:solidFill>
              </a:defRPr>
            </a:pPr>
            <a:endParaRPr/>
          </a:p>
          <a:p>
            <a:pPr>
              <a:defRPr sz="900">
                <a:solidFill>
                  <a:schemeClr val="accent3">
                    <a:lumOff val="11470"/>
                  </a:schemeClr>
                </a:solidFill>
              </a:defRPr>
            </a:pPr>
            <a:r>
              <a:t>Perry, B. D. (2003). Effects of traumatic events on children. The child trauma academy, 1-21.</a:t>
            </a:r>
          </a:p>
          <a:p>
            <a:pPr>
              <a:defRPr sz="900">
                <a:solidFill>
                  <a:schemeClr val="accent3">
                    <a:lumOff val="11470"/>
                  </a:schemeClr>
                </a:solidFill>
              </a:defRPr>
            </a:pPr>
            <a:endParaRPr/>
          </a:p>
          <a:p>
            <a:pPr>
              <a:defRPr sz="900">
                <a:solidFill>
                  <a:schemeClr val="accent3">
                    <a:lumOff val="11470"/>
                  </a:schemeClr>
                </a:solidFill>
              </a:defRPr>
            </a:pPr>
            <a:r>
              <a:t>PsychCentral. (2022). How to break the cycle of intergenerational trauma. Retrieved from https://psychcentral.com/ptsd/stopping-the-cycle-of-trauma-parents-need-help-for-trauma-too#trauma-cycle-causes</a:t>
            </a:r>
          </a:p>
          <a:p>
            <a:pPr>
              <a:defRPr sz="900">
                <a:solidFill>
                  <a:schemeClr val="accent3">
                    <a:lumOff val="11470"/>
                  </a:schemeClr>
                </a:solidFill>
              </a:defRPr>
            </a:pPr>
            <a:endParaRPr/>
          </a:p>
          <a:p>
            <a:pPr>
              <a:defRPr sz="900">
                <a:solidFill>
                  <a:schemeClr val="accent3">
                    <a:lumOff val="11470"/>
                  </a:schemeClr>
                </a:solidFill>
              </a:defRPr>
            </a:pPr>
            <a:r>
              <a:t>Gilligan, P., &amp; Akhtar, S. (2005, October). Cultural barriers to the disclosure of child sexual abuse in Asian commu- nities: Listening to what women say. The British Journal of Social Work, 36(8), 1361–1377. doi:10.1093/ bjsw/bch309</a:t>
            </a:r>
          </a:p>
          <a:p>
            <a:pPr>
              <a:defRPr sz="900"/>
            </a:pPr>
            <a:endParaRPr/>
          </a:p>
          <a:p>
            <a:pPr>
              <a:defRPr sz="900"/>
            </a:pPr>
            <a:endParaRPr/>
          </a:p>
          <a:p>
            <a:pPr>
              <a:defRPr sz="900">
                <a:solidFill>
                  <a:schemeClr val="accent3">
                    <a:lumOff val="11470"/>
                  </a:schemeClr>
                </a:solidFill>
              </a:defRPr>
            </a:pPr>
            <a:r>
              <a:t>Hetherington, R. (2002, June). Learning from difference: Comparing child welfare systems. Keynote address at the Positive systems of Child Welfare Conference, Waterloo, ON. Retrieved from https://scholars.wlu.ca/pcfp/12/	</a:t>
            </a:r>
          </a:p>
          <a:p>
            <a:pPr>
              <a:defRPr sz="900">
                <a:solidFill>
                  <a:schemeClr val="accent3">
                    <a:lumOff val="11470"/>
                  </a:schemeClr>
                </a:solidFill>
              </a:defRPr>
            </a:pPr>
            <a:endParaRPr/>
          </a:p>
          <a:p>
            <a:pPr>
              <a:defRPr sz="900">
                <a:solidFill>
                  <a:schemeClr val="accent3">
                    <a:lumOff val="11470"/>
                  </a:schemeClr>
                </a:solidFill>
              </a:defRPr>
            </a:pPr>
            <a:r>
              <a:t>Hritz, A. C., Royer, C. E., Helm, R. K., Burd, K. A., Ojeda, K., Ceci, S. J. (2015). Children's suggestibility research: Things to know before interviewing a child. Anuario de Psicología Jurídica, 25, 3–12. Retrieved from http://www.sciencedirect.com/science/article/pii/S1133074015000124  </a:t>
            </a:r>
            <a:r>
              <a:rPr>
                <a:solidFill>
                  <a:srgbClr val="000000"/>
                </a:solidFill>
              </a:rPr>
              <a:t>	</a:t>
            </a:r>
          </a:p>
          <a:p>
            <a:pPr>
              <a:defRPr sz="900"/>
            </a:pPr>
            <a:endParaRPr>
              <a:solidFill>
                <a:srgbClr val="000000"/>
              </a:solidFill>
            </a:endParaRPr>
          </a:p>
          <a:p>
            <a:pPr>
              <a:defRPr sz="900">
                <a:solidFill>
                  <a:schemeClr val="accent3">
                    <a:lumOff val="11470"/>
                  </a:schemeClr>
                </a:solidFill>
              </a:defRPr>
            </a:pPr>
            <a:r>
              <a:t>King, D. N., &amp; Drost, M. (2011). Recantation and false allegations of child abuse: Selected bibliography (Updated ed., M. K. Wells, Ed.). Huntsville, AL: National </a:t>
            </a:r>
          </a:p>
          <a:p>
            <a:pPr indent="457200">
              <a:defRPr sz="900">
                <a:solidFill>
                  <a:schemeClr val="accent3">
                    <a:lumOff val="11470"/>
                  </a:schemeClr>
                </a:solidFill>
              </a:defRPr>
            </a:pPr>
            <a:r>
              <a:t>Children’s Advocacy Center. Retrieved from https://www.icmec.org/wp-content/uploads/2015/10/ Recantations-and-False-Allegations-Bibliography.pdf </a:t>
            </a:r>
          </a:p>
          <a:p>
            <a:pPr indent="457200">
              <a:defRPr sz="900">
                <a:solidFill>
                  <a:schemeClr val="accent3">
                    <a:lumOff val="11470"/>
                  </a:schemeClr>
                </a:solidFill>
              </a:defRPr>
            </a:pPr>
            <a:r>
              <a:t>(Original work published 2005) </a:t>
            </a:r>
          </a:p>
        </p:txBody>
      </p:sp>
      <p:sp>
        <p:nvSpPr>
          <p:cNvPr id="1115" name="Shape 1115"/>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60</a:t>
            </a:fld>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Shape 1117"/>
          <p:cNvSpPr>
            <a:spLocks noGrp="1"/>
          </p:cNvSpPr>
          <p:nvPr>
            <p:ph type="sldNum" sz="quarter" idx="4294967295"/>
          </p:nvPr>
        </p:nvSpPr>
        <p:spPr>
          <a:xfrm>
            <a:off x="8684345" y="4700818"/>
            <a:ext cx="33681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61</a:t>
            </a:fld>
            <a:endParaRPr/>
          </a:p>
        </p:txBody>
      </p:sp>
      <p:sp>
        <p:nvSpPr>
          <p:cNvPr id="1118" name="Shape 1118"/>
          <p:cNvSpPr/>
          <p:nvPr/>
        </p:nvSpPr>
        <p:spPr>
          <a:xfrm>
            <a:off x="39299" y="-7023"/>
            <a:ext cx="9065402" cy="5128474"/>
          </a:xfrm>
          <a:prstGeom prst="rect">
            <a:avLst/>
          </a:prstGeom>
          <a:ln w="12700">
            <a:miter lim="400000"/>
          </a:ln>
          <a:extLst>
            <a:ext uri="{C572A759-6A51-4108-AA02-DFA0A04FC94B}">
              <ma14:wrappingTextBoxFlag xmlns:ma14="http://schemas.microsoft.com/office/mac/drawingml/2011/main" xmlns="" val="1"/>
            </a:ext>
          </a:extLst>
        </p:spPr>
        <p:txBody>
          <a:bodyPr lIns="139700" tIns="139700" rIns="139700" bIns="139700">
            <a:spAutoFit/>
          </a:bodyPr>
          <a:lstStyle/>
          <a:p>
            <a:pPr>
              <a:defRPr>
                <a:solidFill>
                  <a:schemeClr val="accent3">
                    <a:lumOff val="11470"/>
                  </a:schemeClr>
                </a:solidFill>
              </a:defRPr>
            </a:pPr>
            <a:r>
              <a:t>                                                                       </a:t>
            </a:r>
            <a:r>
              <a:rPr u="sng"/>
              <a:t> References Con’t</a:t>
            </a:r>
          </a:p>
          <a:p>
            <a:pPr>
              <a:defRPr sz="900">
                <a:solidFill>
                  <a:schemeClr val="accent3">
                    <a:lumOff val="11470"/>
                  </a:schemeClr>
                </a:solidFill>
              </a:defRPr>
            </a:pPr>
            <a:endParaRPr u="sng"/>
          </a:p>
          <a:p>
            <a:pPr indent="457200">
              <a:lnSpc>
                <a:spcPct val="90000"/>
              </a:lnSpc>
              <a:defRPr sz="900"/>
            </a:pPr>
            <a:endParaRPr u="sng"/>
          </a:p>
          <a:p>
            <a:pPr indent="457200">
              <a:lnSpc>
                <a:spcPct val="90000"/>
              </a:lnSpc>
              <a:defRPr sz="900">
                <a:solidFill>
                  <a:schemeClr val="accent3">
                    <a:lumOff val="11470"/>
                  </a:schemeClr>
                </a:solidFill>
              </a:defRPr>
            </a:pPr>
            <a:r>
              <a:t>Newlin, C., Cordisco Steele, L., Chamberlin, A., Anderson, J., Kenniston, J., Russell, A., . . . Vaughan-Eden, V. (2015). Child forensic interviewing: Best practices. Retrieved from https://www.ojjdp.gov/pubs/248749.pdf </a:t>
            </a:r>
          </a:p>
          <a:p>
            <a:pPr indent="457200">
              <a:lnSpc>
                <a:spcPct val="90000"/>
              </a:lnSpc>
              <a:defRPr sz="900">
                <a:solidFill>
                  <a:schemeClr val="accent3">
                    <a:lumOff val="11470"/>
                  </a:schemeClr>
                </a:solidFill>
              </a:defRPr>
            </a:pPr>
            <a:endParaRPr/>
          </a:p>
          <a:p>
            <a:pPr indent="457200">
              <a:lnSpc>
                <a:spcPct val="90000"/>
              </a:lnSpc>
              <a:defRPr sz="900">
                <a:solidFill>
                  <a:schemeClr val="accent3">
                    <a:lumOff val="11470"/>
                  </a:schemeClr>
                </a:solidFill>
              </a:defRPr>
            </a:pPr>
            <a:r>
              <a:t>Rohrabaugh, M., London, K., &amp; Hall, A. K. (2016). Planning the forensic interview. In Forensic Interviews Regarding Child Sexual Abuse (pp. 197-218). Springer, Cham.</a:t>
            </a:r>
          </a:p>
          <a:p>
            <a:pPr>
              <a:defRPr sz="900">
                <a:solidFill>
                  <a:schemeClr val="accent3">
                    <a:lumOff val="11470"/>
                  </a:schemeClr>
                </a:solidFill>
              </a:defRPr>
            </a:pPr>
            <a:endParaRPr/>
          </a:p>
          <a:p>
            <a:pPr>
              <a:defRPr sz="900">
                <a:solidFill>
                  <a:schemeClr val="accent3">
                    <a:lumOff val="11470"/>
                  </a:schemeClr>
                </a:solidFill>
              </a:defRPr>
            </a:pPr>
            <a:r>
              <a:t>Sinclair, R. (2016). The Indigenous child removal system in Canada: An examination of legal decision-making and racial bias. First Peoples Child &amp; Family Review: An Interdisciplinary Journal Honouring the Voices, Perspectives, and Knowledges of First Peoples through Research, Critical Analyses, Stories, Standpoints and Media Reviews, 11(2), 8-18.</a:t>
            </a:r>
          </a:p>
          <a:p>
            <a:pPr>
              <a:defRPr sz="900">
                <a:solidFill>
                  <a:schemeClr val="accent3">
                    <a:lumOff val="11470"/>
                  </a:schemeClr>
                </a:solidFill>
              </a:defRPr>
            </a:pPr>
            <a:endParaRPr/>
          </a:p>
          <a:p>
            <a:pPr>
              <a:defRPr sz="900">
                <a:solidFill>
                  <a:schemeClr val="accent3">
                    <a:lumOff val="11470"/>
                  </a:schemeClr>
                </a:solidFill>
              </a:defRPr>
            </a:pPr>
            <a:r>
              <a:t>Schaeffer, P., Leventhal, J. M., &amp; Asnes, A. G. (2011). Children’s disclosures of sexual abuse: Learning from direct inquiry. Child Abuse &amp; Neglect, 35, 343–352.</a:t>
            </a:r>
          </a:p>
          <a:p>
            <a:pPr>
              <a:defRPr sz="900">
                <a:solidFill>
                  <a:schemeClr val="accent3">
                    <a:lumOff val="11470"/>
                  </a:schemeClr>
                </a:solidFill>
              </a:defRPr>
            </a:pPr>
            <a:endParaRPr/>
          </a:p>
          <a:p>
            <a:pPr>
              <a:defRPr sz="900">
                <a:solidFill>
                  <a:schemeClr val="accent3">
                    <a:lumOff val="11470"/>
                  </a:schemeClr>
                </a:solidFill>
              </a:defRPr>
            </a:pPr>
            <a:r>
              <a:t>Smedley, A., &amp; Smedley, B. D. (2005). Race as biology is fiction, racism as a social problem is real: Anthropological and historical perspectives on the social construction of race. American Psychologist, 60(1), 16.</a:t>
            </a:r>
          </a:p>
          <a:p>
            <a:pPr>
              <a:defRPr sz="900">
                <a:solidFill>
                  <a:schemeClr val="accent3">
                    <a:lumOff val="11470"/>
                  </a:schemeClr>
                </a:solidFill>
              </a:defRPr>
            </a:pPr>
            <a:endParaRPr/>
          </a:p>
          <a:p>
            <a:pPr>
              <a:defRPr sz="900">
                <a:solidFill>
                  <a:schemeClr val="accent3">
                    <a:lumOff val="11470"/>
                  </a:schemeClr>
                </a:solidFill>
              </a:defRPr>
            </a:pPr>
            <a:r>
              <a:t>Sinha, V., Trocmé, N., Fallon, B., &amp; MacLaurin, B. (2013, October). Understanding the investigation- stage overrepresentation of First Nations children in the child welfare system: An analysis of the First Nations component of the Canadian incidence study of reported child abuse and neglect 2008. Child Abuse &amp; Neglect, 37(10), 821–831. doi:10.1016/j.chiabu.2012.11.010</a:t>
            </a:r>
          </a:p>
          <a:p>
            <a:pPr>
              <a:defRPr sz="900">
                <a:solidFill>
                  <a:schemeClr val="accent3">
                    <a:lumOff val="11470"/>
                  </a:schemeClr>
                </a:solidFill>
              </a:defRPr>
            </a:pPr>
            <a:endParaRPr/>
          </a:p>
          <a:p>
            <a:pPr>
              <a:defRPr sz="900">
                <a:solidFill>
                  <a:schemeClr val="accent3">
                    <a:lumOff val="11470"/>
                  </a:schemeClr>
                </a:solidFill>
              </a:defRPr>
            </a:pPr>
            <a:r>
              <a:t>Statistics Canada. (2016). Aboriginal Peoples in Canada: First Nations people, Métis and  Inuit. Retrieved from </a:t>
            </a:r>
          </a:p>
          <a:p>
            <a:pPr>
              <a:defRPr sz="900">
                <a:solidFill>
                  <a:schemeClr val="accent3">
                    <a:lumOff val="11470"/>
                  </a:schemeClr>
                </a:solidFill>
              </a:defRPr>
            </a:pPr>
            <a:r>
              <a:t>             http://www12.statcan.gc.ca/nhs-enm/2011/as-sa/99-011-x/99-011-x2011001-eng.cfm</a:t>
            </a:r>
          </a:p>
          <a:p>
            <a:pPr>
              <a:defRPr sz="900">
                <a:solidFill>
                  <a:schemeClr val="accent3">
                    <a:lumOff val="11470"/>
                  </a:schemeClr>
                </a:solidFill>
              </a:defRPr>
            </a:pPr>
            <a:endParaRPr/>
          </a:p>
          <a:p>
            <a:pPr>
              <a:defRPr sz="900">
                <a:solidFill>
                  <a:schemeClr val="accent3">
                    <a:lumOff val="11470"/>
                  </a:schemeClr>
                </a:solidFill>
              </a:defRPr>
            </a:pPr>
            <a:r>
              <a:t>Townsend, C. (2016). Child sexual abuse disclosure: What practitioners need to know. Retrieved from </a:t>
            </a:r>
          </a:p>
          <a:p>
            <a:pPr indent="457200">
              <a:defRPr sz="900">
                <a:solidFill>
                  <a:schemeClr val="accent3">
                    <a:lumOff val="11470"/>
                  </a:schemeClr>
                </a:solidFill>
              </a:defRPr>
            </a:pPr>
            <a:r>
              <a:t>http://www.d2l.org/atf/cf/%7B64AF78C4-5EB8-45AA-BC28- F7EE2B581919%7D/ChildSexualAbuseDisclosurePaper_20160217_v.1.pdf </a:t>
            </a:r>
          </a:p>
          <a:p>
            <a:pPr indent="457200">
              <a:defRPr sz="900"/>
            </a:pPr>
            <a:endParaRPr/>
          </a:p>
          <a:p>
            <a:pPr indent="457200">
              <a:defRPr sz="900">
                <a:solidFill>
                  <a:schemeClr val="accent3">
                    <a:lumOff val="11470"/>
                  </a:schemeClr>
                </a:solidFill>
              </a:defRPr>
            </a:pPr>
            <a:r>
              <a:t>Ungar, M., Tutty, L. M., McConnell, S., Barter, K., &amp; Fairholm, J. (2009). What Canadian youth tell us about disclosing abuse. Child Abuse &amp; Neglect, 33(10), 699–708. doi:10.1016/j.chiabu.2009.05.002</a:t>
            </a:r>
          </a:p>
          <a:p>
            <a:pPr indent="457200">
              <a:defRPr sz="900"/>
            </a:pPr>
            <a:endParaRPr/>
          </a:p>
          <a:p>
            <a:pPr indent="457200">
              <a:defRPr sz="900">
                <a:solidFill>
                  <a:schemeClr val="accent3">
                    <a:lumOff val="11470"/>
                  </a:schemeClr>
                </a:solidFill>
              </a:defRPr>
            </a:pPr>
            <a:r>
              <a:t>Themeli, O., &amp; Panagiotaki, M. (2014). Forensic interviews with children victims of sexual abuse: the role of the counselling psychologist.</a:t>
            </a:r>
          </a:p>
          <a:p>
            <a:pPr indent="457200">
              <a:defRPr sz="900"/>
            </a:pPr>
            <a:endParaRPr/>
          </a:p>
          <a:p>
            <a:pPr indent="457200">
              <a:defRPr sz="900">
                <a:solidFill>
                  <a:schemeClr val="accent3">
                    <a:lumOff val="11470"/>
                  </a:schemeClr>
                </a:solidFill>
              </a:defRPr>
            </a:pPr>
            <a:r>
              <a:t>Wilson, A. (2014). Addressing uncomfortable issues: Reflexivity as a tool for culturally safe practice in Aboriginal and Torres Strait Islander health. The Australian Journal of Indigenous Education, 43(2), 218–230.</a:t>
            </a:r>
          </a:p>
          <a:p>
            <a:pPr indent="457200">
              <a:defRPr sz="900">
                <a:solidFill>
                  <a:schemeClr val="accent3">
                    <a:lumOff val="11470"/>
                  </a:schemeClr>
                </a:solidFill>
              </a:defRPr>
            </a:pPr>
            <a:endParaRPr/>
          </a:p>
          <a:p>
            <a:pPr indent="457200">
              <a:defRPr sz="900">
                <a:solidFill>
                  <a:schemeClr val="accent3">
                    <a:lumOff val="11470"/>
                  </a:schemeClr>
                </a:solidFill>
              </a:defRPr>
            </a:pPr>
            <a:r>
              <a:t>Winkworth, G., &amp; McArthur, M. (2006). Being “child centred” in child protection: What does it mean? Children Australia, 31(4), 13–21. </a:t>
            </a:r>
          </a:p>
          <a:p>
            <a:pPr>
              <a:defRPr sz="1100"/>
            </a:pPr>
            <a:r>
              <a:t>					</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3180801" y="1871448"/>
            <a:ext cx="8520602" cy="841802"/>
          </a:xfrm>
          <a:prstGeom prst="rect">
            <a:avLst/>
          </a:prstGeom>
        </p:spPr>
        <p:txBody>
          <a:bodyPr/>
          <a:lstStyle>
            <a:lvl1pPr>
              <a:defRPr sz="1900">
                <a:latin typeface="Impact"/>
                <a:ea typeface="Impact"/>
                <a:cs typeface="Impact"/>
                <a:sym typeface="Impact"/>
              </a:defRPr>
            </a:lvl1pPr>
          </a:lstStyle>
          <a:p>
            <a:r>
              <a:t>Barriers to disclose</a:t>
            </a:r>
          </a:p>
        </p:txBody>
      </p:sp>
      <p:sp>
        <p:nvSpPr>
          <p:cNvPr id="165" name="Shape 165"/>
          <p:cNvSpPr>
            <a:spLocks noGrp="1"/>
          </p:cNvSpPr>
          <p:nvPr>
            <p:ph type="sldNum" sz="quarter" idx="4294967295"/>
          </p:nvPr>
        </p:nvSpPr>
        <p:spPr>
          <a:xfrm>
            <a:off x="8754975" y="4700818"/>
            <a:ext cx="26618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pic>
        <p:nvPicPr>
          <p:cNvPr id="166" name="image3.png"/>
          <p:cNvPicPr>
            <a:picLocks noChangeAspect="1"/>
          </p:cNvPicPr>
          <p:nvPr/>
        </p:nvPicPr>
        <p:blipFill>
          <a:blip r:embed="rId2">
            <a:alphaModFix amt="43307"/>
            <a:extLst/>
          </a:blip>
          <a:stretch>
            <a:fillRect/>
          </a:stretch>
        </p:blipFill>
        <p:spPr>
          <a:xfrm>
            <a:off x="-37904" y="-779822"/>
            <a:ext cx="9219837" cy="7363898"/>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gradFill>
            <a:gsLst>
              <a:gs pos="0">
                <a:schemeClr val="accent5"/>
              </a:gs>
              <a:gs pos="100000">
                <a:srgbClr val="7FCBD3"/>
              </a:gs>
            </a:gsLst>
            <a:lin ang="16200000"/>
          </a:gradFill>
          <a:ln>
            <a:solidFill>
              <a:srgbClr val="00BDC2"/>
            </a:solidFill>
          </a:ln>
          <a:effectLst>
            <a:outerShdw blurRad="38100" dist="23000" dir="5400000" rotWithShape="0">
              <a:srgbClr val="000000">
                <a:alpha val="35000"/>
              </a:srgbClr>
            </a:outerShdw>
          </a:effectLst>
        </p:spPr>
        <p:txBody>
          <a:bodyPr lIns="45718" tIns="45718" rIns="45718" bIns="45718"/>
          <a:lstStyle/>
          <a:p>
            <a:pPr>
              <a:defRPr>
                <a:solidFill>
                  <a:srgbClr val="FFFFFF"/>
                </a:solidFill>
              </a:defRPr>
            </a:pPr>
            <a:endParaRPr/>
          </a:p>
        </p:txBody>
      </p:sp>
      <p:grpSp>
        <p:nvGrpSpPr>
          <p:cNvPr id="171" name="Group 171"/>
          <p:cNvGrpSpPr/>
          <p:nvPr/>
        </p:nvGrpSpPr>
        <p:grpSpPr>
          <a:xfrm>
            <a:off x="1273923" y="346023"/>
            <a:ext cx="906003" cy="471905"/>
            <a:chOff x="0" y="0"/>
            <a:chExt cx="906002" cy="471903"/>
          </a:xfrm>
        </p:grpSpPr>
        <p:sp>
          <p:nvSpPr>
            <p:cNvPr id="169" name="Shape 169"/>
            <p:cNvSpPr/>
            <p:nvPr/>
          </p:nvSpPr>
          <p:spPr>
            <a:xfrm>
              <a:off x="-1" y="-1"/>
              <a:ext cx="906003" cy="471905"/>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defRPr sz="800"/>
              </a:pPr>
              <a:endParaRPr/>
            </a:p>
          </p:txBody>
        </p:sp>
        <p:sp>
          <p:nvSpPr>
            <p:cNvPr id="170" name="Shape 170"/>
            <p:cNvSpPr/>
            <p:nvPr/>
          </p:nvSpPr>
          <p:spPr>
            <a:xfrm>
              <a:off x="-1" y="89036"/>
              <a:ext cx="906003" cy="2938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800"/>
              </a:lvl1pPr>
            </a:lstStyle>
            <a:p>
              <a:r>
                <a:t>1758 records </a:t>
              </a:r>
            </a:p>
          </p:txBody>
        </p:sp>
      </p:grpSp>
      <p:sp>
        <p:nvSpPr>
          <p:cNvPr id="172" name="Shape 172"/>
          <p:cNvSpPr/>
          <p:nvPr/>
        </p:nvSpPr>
        <p:spPr>
          <a:xfrm>
            <a:off x="1590025" y="987699"/>
            <a:ext cx="198302" cy="358502"/>
          </a:xfrm>
          <a:custGeom>
            <a:avLst/>
            <a:gdLst/>
            <a:ahLst/>
            <a:cxnLst>
              <a:cxn ang="0">
                <a:pos x="wd2" y="hd2"/>
              </a:cxn>
              <a:cxn ang="5400000">
                <a:pos x="wd2" y="hd2"/>
              </a:cxn>
              <a:cxn ang="10800000">
                <a:pos x="wd2" y="hd2"/>
              </a:cxn>
              <a:cxn ang="16200000">
                <a:pos x="wd2" y="hd2"/>
              </a:cxn>
            </a:cxnLst>
            <a:rect l="0" t="0" r="r" b="b"/>
            <a:pathLst>
              <a:path w="21600" h="21600" extrusionOk="0">
                <a:moveTo>
                  <a:pt x="0" y="15626"/>
                </a:moveTo>
                <a:lnTo>
                  <a:pt x="5400" y="15626"/>
                </a:lnTo>
                <a:lnTo>
                  <a:pt x="5400" y="0"/>
                </a:lnTo>
                <a:lnTo>
                  <a:pt x="16200" y="0"/>
                </a:lnTo>
                <a:lnTo>
                  <a:pt x="16200" y="15626"/>
                </a:lnTo>
                <a:lnTo>
                  <a:pt x="21600" y="15626"/>
                </a:lnTo>
                <a:lnTo>
                  <a:pt x="10800" y="21600"/>
                </a:lnTo>
                <a:close/>
              </a:path>
            </a:pathLst>
          </a:custGeom>
          <a:solidFill>
            <a:srgbClr val="FF0000"/>
          </a:solidFill>
          <a:ln>
            <a:solidFill>
              <a:srgbClr val="585858"/>
            </a:solidFill>
          </a:ln>
        </p:spPr>
        <p:txBody>
          <a:bodyPr lIns="45718" tIns="45718" rIns="45718" bIns="45718" anchor="ctr"/>
          <a:lstStyle/>
          <a:p>
            <a:endParaRPr/>
          </a:p>
        </p:txBody>
      </p:sp>
      <p:grpSp>
        <p:nvGrpSpPr>
          <p:cNvPr id="175" name="Group 175"/>
          <p:cNvGrpSpPr/>
          <p:nvPr/>
        </p:nvGrpSpPr>
        <p:grpSpPr>
          <a:xfrm>
            <a:off x="1273923" y="1506648"/>
            <a:ext cx="906003" cy="471905"/>
            <a:chOff x="0" y="0"/>
            <a:chExt cx="906002" cy="471903"/>
          </a:xfrm>
        </p:grpSpPr>
        <p:sp>
          <p:nvSpPr>
            <p:cNvPr id="173" name="Shape 173"/>
            <p:cNvSpPr/>
            <p:nvPr/>
          </p:nvSpPr>
          <p:spPr>
            <a:xfrm>
              <a:off x="-1" y="-1"/>
              <a:ext cx="906003" cy="471905"/>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defRPr sz="900"/>
              </a:pPr>
              <a:endParaRPr/>
            </a:p>
          </p:txBody>
        </p:sp>
        <p:sp>
          <p:nvSpPr>
            <p:cNvPr id="174" name="Shape 174"/>
            <p:cNvSpPr/>
            <p:nvPr/>
          </p:nvSpPr>
          <p:spPr>
            <a:xfrm>
              <a:off x="-1" y="19394"/>
              <a:ext cx="906003" cy="4331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900"/>
              </a:lvl1pPr>
            </a:lstStyle>
            <a:p>
              <a:r>
                <a:t>108 - remove duplicates</a:t>
              </a:r>
            </a:p>
          </p:txBody>
        </p:sp>
      </p:grpSp>
      <p:sp>
        <p:nvSpPr>
          <p:cNvPr id="176" name="Shape 176"/>
          <p:cNvSpPr/>
          <p:nvPr/>
        </p:nvSpPr>
        <p:spPr>
          <a:xfrm>
            <a:off x="2378000" y="1596400"/>
            <a:ext cx="528301" cy="254702"/>
          </a:xfrm>
          <a:prstGeom prst="rightArrow">
            <a:avLst>
              <a:gd name="adj1" fmla="val 50000"/>
              <a:gd name="adj2" fmla="val 50000"/>
            </a:avLst>
          </a:prstGeom>
          <a:solidFill>
            <a:srgbClr val="EA9999"/>
          </a:solidFill>
          <a:ln>
            <a:solidFill>
              <a:srgbClr val="585858"/>
            </a:solidFill>
          </a:ln>
        </p:spPr>
        <p:txBody>
          <a:bodyPr lIns="45718" tIns="45718" rIns="45718" bIns="45718" anchor="ctr"/>
          <a:lstStyle/>
          <a:p>
            <a:endParaRPr/>
          </a:p>
        </p:txBody>
      </p:sp>
      <p:grpSp>
        <p:nvGrpSpPr>
          <p:cNvPr id="179" name="Group 179"/>
          <p:cNvGrpSpPr/>
          <p:nvPr/>
        </p:nvGrpSpPr>
        <p:grpSpPr>
          <a:xfrm>
            <a:off x="3406598" y="1506649"/>
            <a:ext cx="906003" cy="556802"/>
            <a:chOff x="0" y="0"/>
            <a:chExt cx="906002" cy="556800"/>
          </a:xfrm>
        </p:grpSpPr>
        <p:sp>
          <p:nvSpPr>
            <p:cNvPr id="177" name="Shape 177"/>
            <p:cNvSpPr/>
            <p:nvPr/>
          </p:nvSpPr>
          <p:spPr>
            <a:xfrm>
              <a:off x="-1" y="-1"/>
              <a:ext cx="906003" cy="556802"/>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defRPr sz="900"/>
              </a:pPr>
              <a:endParaRPr/>
            </a:p>
          </p:txBody>
        </p:sp>
        <p:sp>
          <p:nvSpPr>
            <p:cNvPr id="178" name="Shape 178"/>
            <p:cNvSpPr/>
            <p:nvPr/>
          </p:nvSpPr>
          <p:spPr>
            <a:xfrm>
              <a:off x="-1" y="61844"/>
              <a:ext cx="906003" cy="4331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900"/>
              </a:lvl1pPr>
            </a:lstStyle>
            <a:p>
              <a:r>
                <a:t>1650 records removed</a:t>
              </a:r>
            </a:p>
          </p:txBody>
        </p:sp>
      </p:grpSp>
      <p:sp>
        <p:nvSpPr>
          <p:cNvPr id="180" name="Shape 180"/>
          <p:cNvSpPr/>
          <p:nvPr/>
        </p:nvSpPr>
        <p:spPr>
          <a:xfrm>
            <a:off x="1590025" y="2053987"/>
            <a:ext cx="198302" cy="358502"/>
          </a:xfrm>
          <a:custGeom>
            <a:avLst/>
            <a:gdLst/>
            <a:ahLst/>
            <a:cxnLst>
              <a:cxn ang="0">
                <a:pos x="wd2" y="hd2"/>
              </a:cxn>
              <a:cxn ang="5400000">
                <a:pos x="wd2" y="hd2"/>
              </a:cxn>
              <a:cxn ang="10800000">
                <a:pos x="wd2" y="hd2"/>
              </a:cxn>
              <a:cxn ang="16200000">
                <a:pos x="wd2" y="hd2"/>
              </a:cxn>
            </a:cxnLst>
            <a:rect l="0" t="0" r="r" b="b"/>
            <a:pathLst>
              <a:path w="21600" h="21600" extrusionOk="0">
                <a:moveTo>
                  <a:pt x="0" y="15626"/>
                </a:moveTo>
                <a:lnTo>
                  <a:pt x="5400" y="15626"/>
                </a:lnTo>
                <a:lnTo>
                  <a:pt x="5400" y="0"/>
                </a:lnTo>
                <a:lnTo>
                  <a:pt x="16200" y="0"/>
                </a:lnTo>
                <a:lnTo>
                  <a:pt x="16200" y="15626"/>
                </a:lnTo>
                <a:lnTo>
                  <a:pt x="21600" y="15626"/>
                </a:lnTo>
                <a:lnTo>
                  <a:pt x="10800" y="21600"/>
                </a:lnTo>
                <a:close/>
              </a:path>
            </a:pathLst>
          </a:custGeom>
          <a:solidFill>
            <a:srgbClr val="FF0000"/>
          </a:solidFill>
          <a:ln>
            <a:solidFill>
              <a:srgbClr val="585858"/>
            </a:solidFill>
          </a:ln>
        </p:spPr>
        <p:txBody>
          <a:bodyPr lIns="45718" tIns="45718" rIns="45718" bIns="45718" anchor="ctr"/>
          <a:lstStyle/>
          <a:p>
            <a:endParaRPr/>
          </a:p>
        </p:txBody>
      </p:sp>
      <p:grpSp>
        <p:nvGrpSpPr>
          <p:cNvPr id="183" name="Group 183"/>
          <p:cNvGrpSpPr/>
          <p:nvPr/>
        </p:nvGrpSpPr>
        <p:grpSpPr>
          <a:xfrm>
            <a:off x="1273923" y="2591871"/>
            <a:ext cx="906003" cy="471904"/>
            <a:chOff x="0" y="-1"/>
            <a:chExt cx="906002" cy="471903"/>
          </a:xfrm>
        </p:grpSpPr>
        <p:sp>
          <p:nvSpPr>
            <p:cNvPr id="181" name="Shape 181"/>
            <p:cNvSpPr/>
            <p:nvPr/>
          </p:nvSpPr>
          <p:spPr>
            <a:xfrm>
              <a:off x="-1" y="-2"/>
              <a:ext cx="906003" cy="471904"/>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defRPr sz="900"/>
              </a:pPr>
              <a:endParaRPr/>
            </a:p>
          </p:txBody>
        </p:sp>
        <p:sp>
          <p:nvSpPr>
            <p:cNvPr id="182" name="Shape 182"/>
            <p:cNvSpPr/>
            <p:nvPr/>
          </p:nvSpPr>
          <p:spPr>
            <a:xfrm>
              <a:off x="-1" y="19394"/>
              <a:ext cx="906003" cy="4331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900"/>
              </a:lvl1pPr>
            </a:lstStyle>
            <a:p>
              <a:r>
                <a:t>41 records after review </a:t>
              </a:r>
            </a:p>
          </p:txBody>
        </p:sp>
      </p:grpSp>
      <p:sp>
        <p:nvSpPr>
          <p:cNvPr id="184" name="Shape 184"/>
          <p:cNvSpPr/>
          <p:nvPr/>
        </p:nvSpPr>
        <p:spPr>
          <a:xfrm>
            <a:off x="2378000" y="2700475"/>
            <a:ext cx="528301" cy="254702"/>
          </a:xfrm>
          <a:prstGeom prst="rightArrow">
            <a:avLst>
              <a:gd name="adj1" fmla="val 50000"/>
              <a:gd name="adj2" fmla="val 50000"/>
            </a:avLst>
          </a:prstGeom>
          <a:solidFill>
            <a:srgbClr val="EA9999"/>
          </a:solidFill>
          <a:ln>
            <a:solidFill>
              <a:srgbClr val="585858"/>
            </a:solidFill>
          </a:ln>
        </p:spPr>
        <p:txBody>
          <a:bodyPr lIns="45718" tIns="45718" rIns="45718" bIns="45718" anchor="ctr"/>
          <a:lstStyle/>
          <a:p>
            <a:endParaRPr/>
          </a:p>
        </p:txBody>
      </p:sp>
      <p:grpSp>
        <p:nvGrpSpPr>
          <p:cNvPr id="187" name="Group 187"/>
          <p:cNvGrpSpPr/>
          <p:nvPr/>
        </p:nvGrpSpPr>
        <p:grpSpPr>
          <a:xfrm>
            <a:off x="3406599" y="2547768"/>
            <a:ext cx="906002" cy="560110"/>
            <a:chOff x="0" y="0"/>
            <a:chExt cx="906001" cy="560108"/>
          </a:xfrm>
        </p:grpSpPr>
        <p:sp>
          <p:nvSpPr>
            <p:cNvPr id="185" name="Shape 185"/>
            <p:cNvSpPr/>
            <p:nvPr/>
          </p:nvSpPr>
          <p:spPr>
            <a:xfrm>
              <a:off x="-1" y="44105"/>
              <a:ext cx="906003" cy="471903"/>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defRPr sz="900"/>
              </a:pPr>
              <a:endParaRPr/>
            </a:p>
          </p:txBody>
        </p:sp>
        <p:sp>
          <p:nvSpPr>
            <p:cNvPr id="186" name="Shape 186"/>
            <p:cNvSpPr/>
            <p:nvPr/>
          </p:nvSpPr>
          <p:spPr>
            <a:xfrm>
              <a:off x="-1" y="-1"/>
              <a:ext cx="906003" cy="5601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900"/>
              </a:lvl1pPr>
            </a:lstStyle>
            <a:p>
              <a:r>
                <a:t>67 additional records removed</a:t>
              </a:r>
            </a:p>
          </p:txBody>
        </p:sp>
      </p:grpSp>
      <p:sp>
        <p:nvSpPr>
          <p:cNvPr id="188" name="Shape 188"/>
          <p:cNvSpPr/>
          <p:nvPr/>
        </p:nvSpPr>
        <p:spPr>
          <a:xfrm>
            <a:off x="1627775" y="3209924"/>
            <a:ext cx="198302" cy="434103"/>
          </a:xfrm>
          <a:custGeom>
            <a:avLst/>
            <a:gdLst/>
            <a:ahLst/>
            <a:cxnLst>
              <a:cxn ang="0">
                <a:pos x="wd2" y="hd2"/>
              </a:cxn>
              <a:cxn ang="5400000">
                <a:pos x="wd2" y="hd2"/>
              </a:cxn>
              <a:cxn ang="10800000">
                <a:pos x="wd2" y="hd2"/>
              </a:cxn>
              <a:cxn ang="16200000">
                <a:pos x="wd2" y="hd2"/>
              </a:cxn>
            </a:cxnLst>
            <a:rect l="0" t="0" r="r" b="b"/>
            <a:pathLst>
              <a:path w="21600" h="21600" extrusionOk="0">
                <a:moveTo>
                  <a:pt x="0" y="16666"/>
                </a:moveTo>
                <a:lnTo>
                  <a:pt x="5400" y="16666"/>
                </a:lnTo>
                <a:lnTo>
                  <a:pt x="5400" y="0"/>
                </a:lnTo>
                <a:lnTo>
                  <a:pt x="16200" y="0"/>
                </a:lnTo>
                <a:lnTo>
                  <a:pt x="16200" y="16666"/>
                </a:lnTo>
                <a:lnTo>
                  <a:pt x="21600" y="16666"/>
                </a:lnTo>
                <a:lnTo>
                  <a:pt x="10800" y="21600"/>
                </a:lnTo>
                <a:close/>
              </a:path>
            </a:pathLst>
          </a:custGeom>
          <a:solidFill>
            <a:srgbClr val="FF0000"/>
          </a:solidFill>
          <a:ln>
            <a:solidFill>
              <a:srgbClr val="585858"/>
            </a:solidFill>
          </a:ln>
        </p:spPr>
        <p:txBody>
          <a:bodyPr lIns="45718" tIns="45718" rIns="45718" bIns="45718" anchor="ctr"/>
          <a:lstStyle/>
          <a:p>
            <a:endParaRPr/>
          </a:p>
        </p:txBody>
      </p:sp>
      <p:grpSp>
        <p:nvGrpSpPr>
          <p:cNvPr id="191" name="Group 191"/>
          <p:cNvGrpSpPr/>
          <p:nvPr/>
        </p:nvGrpSpPr>
        <p:grpSpPr>
          <a:xfrm>
            <a:off x="1273923" y="3746069"/>
            <a:ext cx="906003" cy="560109"/>
            <a:chOff x="0" y="0"/>
            <a:chExt cx="906001" cy="560108"/>
          </a:xfrm>
        </p:grpSpPr>
        <p:sp>
          <p:nvSpPr>
            <p:cNvPr id="189" name="Shape 189"/>
            <p:cNvSpPr/>
            <p:nvPr/>
          </p:nvSpPr>
          <p:spPr>
            <a:xfrm>
              <a:off x="-1" y="44105"/>
              <a:ext cx="906003" cy="471903"/>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defRPr sz="900"/>
              </a:pPr>
              <a:endParaRPr/>
            </a:p>
          </p:txBody>
        </p:sp>
        <p:sp>
          <p:nvSpPr>
            <p:cNvPr id="190" name="Shape 190"/>
            <p:cNvSpPr/>
            <p:nvPr/>
          </p:nvSpPr>
          <p:spPr>
            <a:xfrm>
              <a:off x="-1" y="-1"/>
              <a:ext cx="906003" cy="5601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900"/>
              </a:lvl1pPr>
            </a:lstStyle>
            <a:p>
              <a:r>
                <a:t>30 literature records accepted</a:t>
              </a:r>
            </a:p>
          </p:txBody>
        </p:sp>
      </p:grpSp>
      <p:sp>
        <p:nvSpPr>
          <p:cNvPr id="192" name="Shape 192"/>
          <p:cNvSpPr/>
          <p:nvPr/>
        </p:nvSpPr>
        <p:spPr>
          <a:xfrm>
            <a:off x="2378000" y="3898774"/>
            <a:ext cx="528301" cy="254702"/>
          </a:xfrm>
          <a:prstGeom prst="rightArrow">
            <a:avLst>
              <a:gd name="adj1" fmla="val 50000"/>
              <a:gd name="adj2" fmla="val 50000"/>
            </a:avLst>
          </a:prstGeom>
          <a:solidFill>
            <a:srgbClr val="EA9999"/>
          </a:solidFill>
          <a:ln>
            <a:solidFill>
              <a:srgbClr val="585858"/>
            </a:solidFill>
          </a:ln>
        </p:spPr>
        <p:txBody>
          <a:bodyPr lIns="45718" tIns="45718" rIns="45718" bIns="45718" anchor="ctr"/>
          <a:lstStyle/>
          <a:p>
            <a:endParaRPr/>
          </a:p>
        </p:txBody>
      </p:sp>
      <p:grpSp>
        <p:nvGrpSpPr>
          <p:cNvPr id="195" name="Group 195"/>
          <p:cNvGrpSpPr/>
          <p:nvPr/>
        </p:nvGrpSpPr>
        <p:grpSpPr>
          <a:xfrm>
            <a:off x="3406599" y="3746069"/>
            <a:ext cx="906002" cy="560109"/>
            <a:chOff x="0" y="0"/>
            <a:chExt cx="906001" cy="560108"/>
          </a:xfrm>
        </p:grpSpPr>
        <p:sp>
          <p:nvSpPr>
            <p:cNvPr id="193" name="Shape 193"/>
            <p:cNvSpPr/>
            <p:nvPr/>
          </p:nvSpPr>
          <p:spPr>
            <a:xfrm>
              <a:off x="-1" y="44105"/>
              <a:ext cx="906003" cy="471903"/>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defRPr sz="900"/>
              </a:pPr>
              <a:endParaRPr/>
            </a:p>
          </p:txBody>
        </p:sp>
        <p:sp>
          <p:nvSpPr>
            <p:cNvPr id="194" name="Shape 194"/>
            <p:cNvSpPr/>
            <p:nvPr/>
          </p:nvSpPr>
          <p:spPr>
            <a:xfrm>
              <a:off x="-1" y="-1"/>
              <a:ext cx="906003" cy="5601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23" tIns="91423" rIns="91423" bIns="91423" numCol="1" anchor="ctr">
              <a:spAutoFit/>
            </a:bodyPr>
            <a:lstStyle>
              <a:lvl1pPr>
                <a:defRPr sz="900"/>
              </a:lvl1pPr>
            </a:lstStyle>
            <a:p>
              <a:r>
                <a:t>11 additional records removed</a:t>
              </a:r>
            </a:p>
          </p:txBody>
        </p:sp>
      </p:grpSp>
      <p:sp>
        <p:nvSpPr>
          <p:cNvPr id="196" name="Shape 196"/>
          <p:cNvSpPr/>
          <p:nvPr/>
        </p:nvSpPr>
        <p:spPr>
          <a:xfrm>
            <a:off x="4491999" y="99999"/>
            <a:ext cx="6138002" cy="2642079"/>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defRPr sz="1100"/>
            </a:pPr>
            <a:r>
              <a:t>		 	 	 		</a:t>
            </a:r>
          </a:p>
          <a:p>
            <a:pPr>
              <a:defRPr sz="1100"/>
            </a:pPr>
            <a:r>
              <a:t>			</a:t>
            </a:r>
          </a:p>
          <a:p>
            <a:pPr>
              <a:defRPr sz="1100"/>
            </a:pPr>
            <a:r>
              <a:t>				</a:t>
            </a:r>
          </a:p>
          <a:p>
            <a:pPr>
              <a:defRPr sz="1100"/>
            </a:pPr>
            <a:r>
              <a:t>					</a:t>
            </a:r>
          </a:p>
          <a:p>
            <a:pPr>
              <a:defRPr sz="1100"/>
            </a:pPr>
            <a:r>
              <a:t>						</a:t>
            </a:r>
          </a:p>
          <a:p>
            <a:pPr>
              <a:defRPr sz="1200" b="1" u="sng"/>
            </a:pPr>
            <a:r>
              <a:t>The 30 literature records used for this review </a:t>
            </a:r>
          </a:p>
          <a:p>
            <a:pPr marL="457200" indent="-304800">
              <a:buClr>
                <a:srgbClr val="000000"/>
              </a:buClr>
              <a:buSzPts val="1200"/>
              <a:buFont typeface="Arial"/>
              <a:buChar char="-"/>
              <a:defRPr sz="1200"/>
            </a:pPr>
            <a:r>
              <a:t>17 empirical, peer-reviewed research studies</a:t>
            </a:r>
          </a:p>
          <a:p>
            <a:pPr marL="457200" indent="-304800">
              <a:buClr>
                <a:srgbClr val="000000"/>
              </a:buClr>
              <a:buSzPts val="1200"/>
              <a:buFont typeface="Arial"/>
              <a:buChar char="-"/>
              <a:defRPr sz="1200"/>
            </a:pPr>
            <a:r>
              <a:t>  2 studies that were identified as grey literature</a:t>
            </a:r>
          </a:p>
          <a:p>
            <a:pPr marL="457200" indent="-304800">
              <a:buClr>
                <a:srgbClr val="000000"/>
              </a:buClr>
              <a:buSzPts val="1200"/>
              <a:buFont typeface="Arial"/>
              <a:buChar char="-"/>
              <a:defRPr sz="1200"/>
            </a:pPr>
            <a:r>
              <a:t>  1 book regarding forensic interviewing of maltreated  C &amp; Y</a:t>
            </a:r>
          </a:p>
          <a:p>
            <a:pPr marL="457200" indent="-304800">
              <a:buClr>
                <a:srgbClr val="000000"/>
              </a:buClr>
              <a:buSzPts val="1200"/>
              <a:buFont typeface="Arial"/>
              <a:buChar char="-"/>
              <a:defRPr sz="1200"/>
            </a:pPr>
            <a:r>
              <a:t>  7 reviews</a:t>
            </a:r>
          </a:p>
          <a:p>
            <a:pPr marL="457200" indent="-317500">
              <a:buClr>
                <a:srgbClr val="000000"/>
              </a:buClr>
              <a:buSzPts val="1200"/>
              <a:buFont typeface="Arial"/>
              <a:buChar char="-"/>
              <a:defRPr sz="1200"/>
            </a:pPr>
            <a:r>
              <a:t>  3 government documents.</a:t>
            </a:r>
            <a:r>
              <a:rPr sz="1400"/>
              <a:t> </a:t>
            </a:r>
          </a:p>
          <a:p>
            <a:pPr>
              <a:defRPr sz="1100"/>
            </a:pPr>
            <a:r>
              <a:t>					</a:t>
            </a:r>
          </a:p>
          <a:p>
            <a:pPr>
              <a:defRPr sz="1100"/>
            </a:pPr>
            <a:r>
              <a:t>				</a:t>
            </a:r>
          </a:p>
          <a:p>
            <a:pPr>
              <a:defRPr sz="1100"/>
            </a:pPr>
            <a:r>
              <a:t>			</a:t>
            </a:r>
          </a:p>
          <a:p>
            <a:pPr>
              <a:defRPr sz="1100"/>
            </a:pPr>
            <a:r>
              <a:t>		</a:t>
            </a:r>
          </a:p>
        </p:txBody>
      </p:sp>
      <p:sp>
        <p:nvSpPr>
          <p:cNvPr id="197" name="Shape 197"/>
          <p:cNvSpPr>
            <a:spLocks noGrp="1"/>
          </p:cNvSpPr>
          <p:nvPr>
            <p:ph type="sldNum" sz="quarter" idx="4294967295"/>
          </p:nvPr>
        </p:nvSpPr>
        <p:spPr>
          <a:xfrm>
            <a:off x="8754975" y="4700818"/>
            <a:ext cx="26618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199" name="Shape 199"/>
          <p:cNvSpPr/>
          <p:nvPr/>
        </p:nvSpPr>
        <p:spPr>
          <a:xfrm>
            <a:off x="1033948" y="2049950"/>
            <a:ext cx="6203703" cy="1549878"/>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p>
            <a:pPr>
              <a:defRPr sz="1100"/>
            </a:pPr>
            <a:r>
              <a:t>		 	 	 		</a:t>
            </a:r>
          </a:p>
          <a:p>
            <a:pPr>
              <a:defRPr sz="1100"/>
            </a:pPr>
            <a:r>
              <a:t>			</a:t>
            </a:r>
          </a:p>
          <a:p>
            <a:pPr>
              <a:defRPr sz="1100"/>
            </a:pPr>
            <a:r>
              <a:t>				</a:t>
            </a:r>
          </a:p>
          <a:p>
            <a:pPr>
              <a:defRPr sz="1100"/>
            </a:pPr>
            <a:r>
              <a:t>					</a:t>
            </a:r>
          </a:p>
          <a:p>
            <a:pPr>
              <a:defRPr sz="1100"/>
            </a:pPr>
            <a:r>
              <a:t>						</a:t>
            </a:r>
          </a:p>
          <a:p>
            <a:pPr>
              <a:defRPr sz="1100"/>
            </a:pPr>
            <a:r>
              <a:t>	</a:t>
            </a:r>
          </a:p>
          <a:p>
            <a:pPr>
              <a:defRPr sz="1100"/>
            </a:pPr>
            <a:r>
              <a:t>				</a:t>
            </a:r>
          </a:p>
          <a:p>
            <a:pPr>
              <a:defRPr sz="1100"/>
            </a:pPr>
            <a:r>
              <a:t>			</a:t>
            </a:r>
          </a:p>
          <a:p>
            <a:pPr>
              <a:defRPr sz="1100"/>
            </a:pPr>
            <a:r>
              <a:t>		</a:t>
            </a:r>
          </a:p>
        </p:txBody>
      </p:sp>
      <p:sp>
        <p:nvSpPr>
          <p:cNvPr id="200" name="Shape 200"/>
          <p:cNvSpPr>
            <a:spLocks noGrp="1"/>
          </p:cNvSpPr>
          <p:nvPr>
            <p:ph type="sldNum" sz="quarter" idx="4294967295"/>
          </p:nvPr>
        </p:nvSpPr>
        <p:spPr>
          <a:xfrm>
            <a:off x="8754975" y="4700818"/>
            <a:ext cx="266181" cy="31839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201" name="Shape 201"/>
          <p:cNvSpPr>
            <a:spLocks noGrp="1"/>
          </p:cNvSpPr>
          <p:nvPr>
            <p:ph type="body" idx="4294967295"/>
          </p:nvPr>
        </p:nvSpPr>
        <p:spPr>
          <a:xfrm>
            <a:off x="-12602" y="-29271"/>
            <a:ext cx="9169204" cy="5202042"/>
          </a:xfrm>
          <a:prstGeom prst="rect">
            <a:avLst/>
          </a:prstGeom>
          <a:gradFill>
            <a:gsLst>
              <a:gs pos="0">
                <a:schemeClr val="accent5"/>
              </a:gs>
              <a:gs pos="100000">
                <a:srgbClr val="DAEAEC"/>
              </a:gs>
            </a:gsLst>
            <a:lin ang="16200000"/>
          </a:gradFill>
          <a:ln w="9525">
            <a:solidFill>
              <a:srgbClr val="0094A3"/>
            </a:solidFill>
            <a:round/>
          </a:ln>
          <a:effectLst>
            <a:outerShdw blurRad="38100" dist="23000" dir="5400000" rotWithShape="0">
              <a:srgbClr val="000000">
                <a:alpha val="35000"/>
              </a:srgbClr>
            </a:outerShdw>
          </a:effectLst>
        </p:spPr>
        <p:txBody>
          <a:bodyPr>
            <a:normAutofit lnSpcReduction="10000"/>
          </a:bodyPr>
          <a:lstStyle/>
          <a:p>
            <a:pPr marL="0" indent="0" defTabSz="896111">
              <a:buSzTx/>
              <a:buNone/>
              <a:defRPr sz="1862">
                <a:solidFill>
                  <a:srgbClr val="000000"/>
                </a:solidFill>
                <a:latin typeface="Impact"/>
                <a:ea typeface="Impact"/>
                <a:cs typeface="Impact"/>
                <a:sym typeface="Impact"/>
              </a:defRPr>
            </a:pPr>
            <a:r>
              <a:t>- Half the problems during investigation are due to physical, emotional, cognitive, health, or   </a:t>
            </a:r>
          </a:p>
          <a:p>
            <a:pPr marL="0" indent="0" defTabSz="896111">
              <a:buSzTx/>
              <a:buNone/>
              <a:defRPr sz="1862">
                <a:solidFill>
                  <a:srgbClr val="000000"/>
                </a:solidFill>
                <a:latin typeface="Impact"/>
                <a:ea typeface="Impact"/>
                <a:cs typeface="Impact"/>
                <a:sym typeface="Impact"/>
              </a:defRPr>
            </a:pPr>
            <a:r>
              <a:t>   behavioural issues presented by the child/youth. </a:t>
            </a:r>
          </a:p>
          <a:p>
            <a:pPr marL="0" indent="0" defTabSz="896111">
              <a:buSzTx/>
              <a:buNone/>
              <a:defRPr sz="1862">
                <a:solidFill>
                  <a:srgbClr val="000000"/>
                </a:solidFill>
                <a:latin typeface="Impact"/>
                <a:ea typeface="Impact"/>
                <a:cs typeface="Impact"/>
                <a:sym typeface="Impact"/>
              </a:defRPr>
            </a:pPr>
            <a:r>
              <a:t>- Many children have been told not to tell (direct threats, bribes, or indirect manipulation).   </a:t>
            </a:r>
          </a:p>
          <a:p>
            <a:pPr marL="0" indent="0" defTabSz="896111">
              <a:buSzTx/>
              <a:buNone/>
              <a:defRPr sz="1862">
                <a:solidFill>
                  <a:srgbClr val="000000"/>
                </a:solidFill>
                <a:latin typeface="Impact"/>
                <a:ea typeface="Impact"/>
                <a:cs typeface="Impact"/>
                <a:sym typeface="Impact"/>
              </a:defRPr>
            </a:pPr>
            <a:r>
              <a:t>- May have been told not to trust authority figures. </a:t>
            </a:r>
          </a:p>
          <a:p>
            <a:pPr marL="0" indent="0" defTabSz="896111">
              <a:buSzTx/>
              <a:buNone/>
              <a:defRPr sz="1862">
                <a:solidFill>
                  <a:srgbClr val="000000"/>
                </a:solidFill>
                <a:latin typeface="Impact"/>
                <a:ea typeface="Impact"/>
                <a:cs typeface="Impact"/>
                <a:sym typeface="Impact"/>
              </a:defRPr>
            </a:pPr>
            <a:r>
              <a:t>- Some may simply not want to talk about their abuse with someone who is essentially a   </a:t>
            </a:r>
          </a:p>
          <a:p>
            <a:pPr marL="0" indent="0" defTabSz="896111">
              <a:buSzTx/>
              <a:buNone/>
              <a:defRPr sz="1862">
                <a:solidFill>
                  <a:srgbClr val="000000"/>
                </a:solidFill>
                <a:latin typeface="Impact"/>
                <a:ea typeface="Impact"/>
                <a:cs typeface="Impact"/>
                <a:sym typeface="Impact"/>
              </a:defRPr>
            </a:pPr>
            <a:r>
              <a:t>   stranger; they may feel embarrassed, ashamed, and/or secretive     </a:t>
            </a:r>
          </a:p>
          <a:p>
            <a:pPr marL="0" indent="0" defTabSz="896111">
              <a:buSzTx/>
              <a:buNone/>
              <a:defRPr sz="1862">
                <a:solidFill>
                  <a:srgbClr val="000000"/>
                </a:solidFill>
                <a:latin typeface="Impact"/>
                <a:ea typeface="Impact"/>
                <a:cs typeface="Impact"/>
                <a:sym typeface="Impact"/>
              </a:defRPr>
            </a:pPr>
            <a:endParaRPr/>
          </a:p>
          <a:p>
            <a:pPr marL="0" indent="0" defTabSz="896111">
              <a:buSzTx/>
              <a:buNone/>
              <a:defRPr sz="1176">
                <a:solidFill>
                  <a:srgbClr val="000000"/>
                </a:solidFill>
              </a:defRPr>
            </a:pPr>
            <a:endParaRPr/>
          </a:p>
          <a:p>
            <a:pPr marL="0" indent="0" defTabSz="896111">
              <a:buSzTx/>
              <a:buNone/>
              <a:defRPr sz="1176">
                <a:solidFill>
                  <a:srgbClr val="000000"/>
                </a:solidFill>
              </a:defRPr>
            </a:pPr>
            <a:endParaRPr/>
          </a:p>
          <a:p>
            <a:pPr marL="0" indent="0" defTabSz="896111">
              <a:buSzTx/>
              <a:buNone/>
              <a:defRPr sz="1960">
                <a:solidFill>
                  <a:srgbClr val="000000"/>
                </a:solidFill>
              </a:defRPr>
            </a:pPr>
            <a:endParaRPr/>
          </a:p>
          <a:p>
            <a:pPr marL="0" indent="0" defTabSz="896111">
              <a:buSzTx/>
              <a:buNone/>
              <a:defRPr sz="1960">
                <a:solidFill>
                  <a:srgbClr val="000000"/>
                </a:solidFill>
              </a:defRPr>
            </a:pPr>
            <a:endParaRPr/>
          </a:p>
          <a:p>
            <a:pPr marL="0" indent="0" defTabSz="896111">
              <a:buSzTx/>
              <a:buNone/>
              <a:defRPr sz="1960">
                <a:solidFill>
                  <a:srgbClr val="000000"/>
                </a:solidFill>
              </a:defRPr>
            </a:pPr>
            <a:endParaRPr/>
          </a:p>
          <a:p>
            <a:pPr marL="0" indent="0" defTabSz="896111">
              <a:buSzTx/>
              <a:buNone/>
              <a:defRPr sz="1960">
                <a:solidFill>
                  <a:srgbClr val="000000"/>
                </a:solidFill>
              </a:defRPr>
            </a:pPr>
            <a:endParaRPr/>
          </a:p>
          <a:p>
            <a:pPr marL="0" indent="0" defTabSz="896111">
              <a:buSzTx/>
              <a:buNone/>
              <a:defRPr sz="1960">
                <a:solidFill>
                  <a:srgbClr val="000000"/>
                </a:solidFill>
              </a:defRPr>
            </a:pPr>
            <a:endParaRPr/>
          </a:p>
          <a:p>
            <a:pPr marL="0" indent="0" defTabSz="896111">
              <a:buSzTx/>
              <a:buNone/>
              <a:defRPr sz="1960">
                <a:solidFill>
                  <a:srgbClr val="000000"/>
                </a:solidFill>
              </a:defRPr>
            </a:pPr>
            <a:r>
              <a:t>                                             </a:t>
            </a:r>
            <a:r>
              <a:rPr sz="784">
                <a:latin typeface="Times New Roman"/>
                <a:ea typeface="Times New Roman"/>
                <a:cs typeface="Times New Roman"/>
                <a:sym typeface="Times New Roman"/>
              </a:rPr>
              <a:t>    </a:t>
            </a:r>
          </a:p>
          <a:p>
            <a:pPr marL="0" indent="0" defTabSz="896111">
              <a:buSzTx/>
              <a:buNone/>
              <a:defRPr sz="784">
                <a:solidFill>
                  <a:srgbClr val="000000"/>
                </a:solidFill>
                <a:latin typeface="Times New Roman"/>
                <a:ea typeface="Times New Roman"/>
                <a:cs typeface="Times New Roman"/>
                <a:sym typeface="Times New Roman"/>
              </a:defRPr>
            </a:pPr>
            <a:endParaRPr sz="784">
              <a:latin typeface="Times New Roman"/>
              <a:ea typeface="Times New Roman"/>
              <a:cs typeface="Times New Roman"/>
              <a:sym typeface="Times New Roman"/>
            </a:endParaRPr>
          </a:p>
          <a:p>
            <a:pPr marL="0" indent="0" defTabSz="896111">
              <a:buSzTx/>
              <a:buNone/>
              <a:defRPr sz="784">
                <a:solidFill>
                  <a:srgbClr val="000000"/>
                </a:solidFill>
                <a:latin typeface="Times New Roman"/>
                <a:ea typeface="Times New Roman"/>
                <a:cs typeface="Times New Roman"/>
                <a:sym typeface="Times New Roman"/>
              </a:defRPr>
            </a:pPr>
            <a:r>
              <a:t>                                                                                                                                      (Barter et al., 2001; Newlin et al., 2015; Saywitz &amp; Faller, 2002) </a:t>
            </a:r>
          </a:p>
        </p:txBody>
      </p:sp>
      <p:pic>
        <p:nvPicPr>
          <p:cNvPr id="202" name="image4.png"/>
          <p:cNvPicPr>
            <a:picLocks noChangeAspect="1"/>
          </p:cNvPicPr>
          <p:nvPr/>
        </p:nvPicPr>
        <p:blipFill>
          <a:blip r:embed="rId3">
            <a:alphaModFix amt="9527"/>
            <a:extLst/>
          </a:blip>
          <a:stretch>
            <a:fillRect/>
          </a:stretch>
        </p:blipFill>
        <p:spPr>
          <a:xfrm>
            <a:off x="-838237" y="-549413"/>
            <a:ext cx="10464852" cy="5696594"/>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6478</Words>
  <Application>Microsoft Office PowerPoint</Application>
  <PresentationFormat>On-screen Show (16:9)</PresentationFormat>
  <Paragraphs>928</Paragraphs>
  <Slides>61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Bree Serif</vt:lpstr>
      <vt:lpstr>Brush Script MT</vt:lpstr>
      <vt:lpstr>Century Gothic</vt:lpstr>
      <vt:lpstr>Impact</vt:lpstr>
      <vt:lpstr>Times</vt:lpstr>
      <vt:lpstr>Times New Roman</vt:lpstr>
      <vt:lpstr>Simple Light</vt:lpstr>
      <vt:lpstr>                                                           Cultural Considerations                   During Children’s Disclosures of Abuse                                                       for                       2023 National CAC/CYAC Meeting                                         March 8 &amp; 9, 2023                                  ​                    </vt:lpstr>
      <vt:lpstr>Cultural considerations in working with Indigenous children and youth during investigations of child abuse, particularly during the forensic interview process and within CYACs</vt:lpstr>
      <vt:lpstr>I identify myself as a settler ally and respectfully acknowledge the completion of this work on both the unceded territories of the Syilx (Okanagan) Peoples and of the Secwépemc Nation, in which I call home and is where my employment involvement, training, and knowledge has derived from as a trauma therapist in working with children, youth and their families during disclosures of child abuse.  Therefore, I come to this research with the belief… </vt:lpstr>
      <vt:lpstr>PowerPoint Presentation</vt:lpstr>
      <vt:lpstr>.</vt:lpstr>
      <vt:lpstr>PowerPoint Presentation</vt:lpstr>
      <vt:lpstr>Barriers to disclose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Children/youth often become   retraumatized when trying to   retell authorities the horrific   experience        (King &amp; Drost, 2005/2011). </vt:lpstr>
      <vt:lpstr>- Interviewing techniques have improved over the years; barriers to disclose now identified more as indicators and opportunities to understand what each specific child needs during disclosures of abuse.  - More recently, some forensic interview protocols have been revised to include more socioemotional support and different rapport-building techniques to reduce children’s anxiety, and to help them overcome some of the obstacles to disclose.                                             (i.e: The National Institute of Child Health and Human Development’s (NICHD) interviewing technique suggests that interviewers use supportive behaviours to better address children’s emotional needs).           (Lamb et al., 2018; Magnusson et al., 2020).</vt:lpstr>
      <vt:lpstr>However, there is a need for further research to explore:                            . . . ways of adapting child interviewing techniques in a standardized manner                           to meet the needs of young children. . . . To facilitate young complainants and                            witnesses, all children who are capable of giving testimony should have the                            right to be interviewed with techniques suitable for their cognitive development                            and socioemotional needs.            (Magnusson et al., 2020, pp. 984–985)</vt:lpstr>
      <vt:lpstr>BARRIERS          to  disclose </vt:lpstr>
      <vt:lpstr>EXAMPLE:   Needs within Family Dynamics  - Children with non-offending caregivers who are supportive demonstrate an ability     to disclose much more than those that had non-supportive caregivers.  - Therefore, helping caregivers to support their child may help facilitate disclosures.  - Supporting the mother (or other primary caregiver), will also enhance their ability to support their child and increase opportunities for healthier outcomes.         (Middleton, 2017; Paine &amp; Hansen, 2002; Schaeffer et al., 2011; Ungar et al., 2009)</vt:lpstr>
      <vt:lpstr>EXAMPLE: Mental Health Needs During the forensic interview, “if the underlying trauma is not recognized or not    responded to appropriately, the chances of retraumatization are increased”                       (Evans &amp; Graves, 2018, p. 5).                   Appropriate forensic interview techniques [are essential]. . . .                 The degree of trauma suffered by the child depends to a                 greater extent on the way in which the victim will be                 treated by . . . the Criminal Justice System following dis-                                           closure of the incident than on the incident itself. (Themeli &amp; Panagiotaki, 2014, p. 3)</vt:lpstr>
      <vt:lpstr> It is crucial for children  &amp; youth to be physically and   and emotionally safe  (before, during  and after the interview)                                         Trauma-Informed Approaches   from CYAC staff, forensic interviewers   and after care connections to services.</vt:lpstr>
      <vt:lpstr>- Trauma-informed practice is a person-centred approach - prioritizing children’s needs.  - Such a perspective highlights the need for a methodical forensic interview process  - A well-planned forensic interview that involves learning and knowing the many factors and issues unique to the child, and of any distinct needs that require support. This strategy enhances an interviewer’s awareness of any special accommodations that may be needed to create a safer, more comfortable environment for the child     (Brown et al., 2021; Cederborg et al., 2008; Davies &amp; Westcott, 1999; Milam et al., 2017; Newlin et al., 2015; Rohrabaugh et al., 2016)</vt:lpstr>
      <vt:lpstr>Trauma-informed means being reflexive in practice.    A commitment to reflecting on experiences and to considering how the implications of those learnings can impact the broader context in which they work.     This practice also involves professionals’ examining own practices, traumas, triggers, beliefs, assumptions, reasons for their methods and understand how they can impact how we  communicate (both verbally and non).    (Goelitz, 2020; Wilson, 2014) </vt:lpstr>
      <vt:lpstr>- Trauma-informed is also thinking about the concept of physical ecology : the environment that surrounds a child   “includes everything from the availability of green spaces to play in, to the location of child-welfare offices . . . and the physical layout” ( Ungar, 2020, p. 3).   - Thinking about how environments are essentially built based on a set of beliefs about what young people would like or need which is most often “the social and political systems deciding who gets which services delivered in what ways” (Ungar, 2020, p. 3).  - In most cases, concepts evolve from the perspectives of the dominant culture.  - The term best interests of the child - who is asking this question and are we inclusive and reflective when answering it?  - Best interests must include culture.        (Hetherington, 2002; Encyclopedia of Arkansas, 2022; Sinclair, 2016)</vt:lpstr>
      <vt:lpstr>PowerPoint Presentation</vt:lpstr>
      <vt:lpstr>    “The evidence from history and the study of thousands of diverse cultures around the world are testament to the overwhelming and coercive power of culture to mold who we are and what we believe” (Smedley &amp; Smedley, 2005, p. 17).       “The belief that one can fully understand a culture is naïve, as even one’s own native culture is likely to be diverse and multifaceted” (Barber Rioja &amp; Rosenfeld, 2018, p. 2). </vt:lpstr>
      <vt:lpstr>PowerPoint Presentation</vt:lpstr>
      <vt:lpstr>PowerPoint Presentation</vt:lpstr>
      <vt:lpstr>Culture can be a major influencing factor within children’s disclosures of abuse.    Children grow up learning certain expectations based on cultural messaging that moulds    their communication styles and influences how they feel about disclosing.    “Forensic interviewers and investigators must consider the influence of culture on perception of experiences, memory formation, language, linguistic style, comfort with talking to strangers in a formal setting, and values about family loyalty and privacy when questioning children and evaluating their statements . . . Cultural differences may present communication challenges and can lead to misunderstandings within the forensic interview”. (Newlin et al., 2015, p. 4).          (Alaggia, 2010; Hritz et al., 2015; Newlin et al., 2015). </vt:lpstr>
      <vt:lpstr>Cultural differences may create misunderstandings between any professional and a child they are working with.     It is important to have an understanding of the dynamics of cultural differences; to expand cultural knowledge; adapt services to meet culturally unique needs; and to have an ongoing process in learning about cultures, including knowledge of one’s own limitations.    Equally paramount, it is crucial to acknowledge the diversity of culture when providing services for others, particularly in recognizing the influence and power wielded by holding dominant beliefs           (Gilligan &amp; Akhtar, 2005; Malatzky et al., McElvaney, 2008; 2018; Newlin et al., 2015; Woods, 2010)</vt:lpstr>
      <vt:lpstr>For years, researchers regarding cases of child abuse have questioned how children and their needs can be kept at the forefront of practice?   (Fontes &amp; Plummer, 2010; Korbin, 2002; Winkworth &amp; McArthur, 2006)             </vt:lpstr>
      <vt:lpstr>Cultural safety, trauma-informed and inclusivity are inseparable. What does it mean to incorporate this into all our services &amp; practices during investigations of child abuse?              Image retrieved from: https://www.continued.com/early-childhood-education/ask-the-experts/what-is-culture-23709</vt:lpstr>
      <vt:lpstr>So along with asking “What does this child need”?   We need to recognize that we no nothing about this child &amp; ask ourselves:  “How am I going to learn about this child/youth and their family?”</vt:lpstr>
      <vt:lpstr>     “ . . sharing of information, including pre- and post-interview debriefings . . . information about the child’s developmental history, cultural background, and special needs (e.g., a known disability) may be useful when planning a forensic interview for the purpose of tailoring interview questions, arranging an interpreter if necessary, and being sensitive to a child’s specific needs or vulnerabilities.” (Rivard &amp; Schreiber Compo, 2017, p. 254)</vt:lpstr>
      <vt:lpstr>PowerPoint Presentation</vt:lpstr>
      <vt:lpstr>                   “Consultation with professionals who come from the culture in question” (Fontes, 2005, p. 71) </vt:lpstr>
      <vt:lpstr>More research and a better understanding for best practices during child-abuse investigations is needed when working with children from various cultures. Specifically, cultural groups with higher prevalence of trauma in our society or those suffering the results of intergenerational trauma; factors that possibly add to the complexities within childhood traumatic experiences, disclosures of abuse, and investigations thereof. This is a difficult and challenging situation, one that may especially be true for Indigenous children &amp; youth.  (Barber Roija &amp; Rosenfeld, 2018; Benuto &amp; Garric, 2016; DeSouza, 2008) </vt:lpstr>
      <vt:lpstr>                                     </vt:lpstr>
      <vt:lpstr>PowerPoint Presentation</vt:lpstr>
      <vt:lpstr>PowerPoint Presentation</vt:lpstr>
      <vt:lpstr> -Imperative to have a decolonized agenda for moving past colonial lenses.  -Need to demonstrate respect and the value of human beings, ensuring the quality of the person’s experience, and making certain no harm will be created. -Need to begin with recognizing Indigenous Peoples’ histories, identity, and knowledge systems.  -Understanding how to conduct research with Indigenous participants, especially about such a sensitive topic as child abuse, cannot simply be laid out as a procedure. Instead, created in partnership and as important as the outcomes of this research..           (Coburn, 2013; Datta, 2018; Gillespie et al., 2020; Smith, 2013; Government of Canada, 2018). </vt:lpstr>
      <vt:lpstr>- Methodology development: Informal Indigenous Committee  - Research Method: Phenomenological qualitative research design, with a combination of Indigenous methodology using multi community-based and action approaches.   - Recruitment: Word-of-mouth method for recruiting participants (Blended method - i.e: invitations to participate extended by other Indigenous professionals/colleagues. Word-of-mouth method had a snowball effect) </vt:lpstr>
      <vt:lpstr>Gathering Data: Guided Conversations vs. interviews  Study involved: several phone calls and face-to-face meetings with 15 participants, beginning in August 2021 to December 2022. (Follow up collaboration January-March 2023).  Findings/Themes: Not to generalize Indigenous perspectives, rather pull common themes together - reflective narratives at the end conversations to capture the main themes from the conversations.  Results: 9 Themes to consider in practice - Disseminated in partnership with Participants (BC CYAC, Big Bear CYAC Steering Advisory Committee) - Expanded upon through reflection, connection to existing literature, further discussion with Participants and reveal recommendations at micro, meso, and macro sociological viewpoints.     </vt:lpstr>
      <vt:lpstr>PowerPoint Presentation</vt:lpstr>
      <vt:lpstr>SIMILAR to what Slide #19 said regarding:  Needs within Family Dynamics  - Children with non-offending caregivers who are supportive demonstrate an ability     to disclose much more than those that had non-supportive caregivers.  - Therefore, helping caregivers to support their child may help facilitate disclosures.  - Supporting the mother (or other primary caregiver), will also enhance their ability to support their child and increase opportunities for healthier outcomes.     * Indigenous communities are collectivist cultures  * Family cannot be defined from a Westernized lens     (Middleton, 2017; Paine &amp; Hansen, 2002; Schaeffer et al., 2011; Ungar et al., 2009)</vt:lpstr>
      <vt:lpstr>PowerPoint Presentation</vt:lpstr>
      <vt:lpstr>PowerPoint Presentation</vt:lpstr>
      <vt:lpstr>PowerPoint Presentation</vt:lpstr>
      <vt:lpstr>- Trauma-informed approaches need to be implemented into all services and across all populations    - The focus is on recognizing and prioritizing the “emotional vulnerability of trauma survivors, and most important, the worker avoids inadvertently repeating dynamics of abusive interactions in the helping relationship” (Levenson &amp; Levenson, 2017, p. 106).   </vt:lpstr>
      <vt:lpstr>- Study of adult children of Holocaust survivors. Their parents, numb or desensitized from extremely painful and horrific experiences, may not have been able to provide the emotional connectivity the children needed (Yehudaet al.,2001).  -Trauma has shaped Indigenous communities and the lack of healing for one generation can create problems for the next, having an effect on every Indigenous person (Brokenleg, 2012)   -As a result, many individuals continue to experience adversities. Suicide, depression, and addiction are only some of the consequences attributed to the intergenerational trauma that Indigenous people experience to this day (Hackett et al., 2016).  </vt:lpstr>
      <vt:lpstr>PowerPoint Presentation</vt:lpstr>
      <vt:lpstr>PowerPoint Presentation</vt:lpstr>
      <vt:lpstr> - Working in partnership and being respectfully curious can help one understand another’s culture and to find ways to incorporate cultural aspects into services - this is inclusivity in practice.   - Asking questions to explore and gain knowledge about who a person is, while “appreciating the attributes found there” (Goelitz, 2021, p. 22) are elements in being trauma-informed.</vt:lpstr>
      <vt:lpstr>- Being trauma-informed can strengthen the professional-client relationship and encourage post-traumatic healing because the principles of this practice are to create a safe environment for clients that prioritize the need for safety, trust, collaboration, choice, and empowerment at the forefront of service delivery (Levenson &amp; Levenson, 2017).    - Interestingly, these are the same principles all the Indigenous participants indicated as what Indigenous children and youth need within services and during their disclosures of abuse, specifically in the forensic interviews and CYAC settings. </vt:lpstr>
      <vt:lpstr>- Also interesting, Indigenous scholars and communities have been demonstrating and requesting these needs in service delivery with Indigenous people for years.    -Improvements in practice are slowly occurring. However, the term it takes a whole village to raise a child, relates to the message this research indicates regarding the need for a commitment in working together and providing Indigenous children and youth the service delivery they need.    -These ethical and reconciliation efforts are only as good as the commitment in deciding to follow through on them, and all people who reside in Canada have an obligation to do their part.       (traditionally an African proverb, now adopted by many North Ameri- can Indigenous communities, Pence, 1999)</vt:lpstr>
      <vt:lpstr>PowerPoint Presentation</vt:lpstr>
      <vt:lpstr>PowerPoint Presentation</vt:lpstr>
      <vt:lpstr>Fontes, L. A., &amp; Plummer, C. (2010). Cultural issues in disclosures of child sexual abuse. Journal of Child Sexual Abuse, 19(5), 491–518.  Indigenous Corportate Training Inc. (2022a). Working effectively with indigenous peoples. Retrieved from https://www.ictinc.ca/blog/first-nation-talking-stick-protocol    Indigenous Services Canada. (2018). Government of Canada, with First Nations, Inuit and Métis Nation leaders, announce co-developed legislation will be introduced on Indigenous child and family services in early 2019 [News release]. Retreived from https://www.canada.ca/en/indigenous-services-canada/news/2018/11/government-of-canada-with-first-nations-inuit-and-metis-nation-leaders-announce-co-developed-legislation-will-be-introduced-on-indigenous-child-and.html  Korbin, J. E. (2002). Culture and child maltreatment: Cultural competence and beyond. Child Abuse &amp; Neglect, 26(6–7), 637–644.  Levenson, J., &amp; Levenson, J. (2017). Social Work (New York): Trauma-informed social work practice. National Association of Social Workers. doi:10.1093   Goelitz,A. (2020). From Trauma to Healing: A Social Worker’s Guide to Working with Survivors. 2nd Edi- tion. New York, Routledge.   Government of Canada. (2017). Draft national guidelines for child advocacy centres/child and youth advocacy centres in Canada.  Government of Canada. (2018). Government of Canada, with First Nations, Inuit and Métis Nation leaders, announce co-developed legislation will be introduced on Indigenous child and family services in early 2019. Retrieved from https://www.canada.ca/en/indigenous-services-canada/news/2018/11/government-of-canada-with-first-nations-inuit-and-metis-nation-leaders-announce-co-developed-legislation-will-be-introduced-on-indigenous-child-and.html  Google Advanced Images Search (2018). Usage rights: free to use, share or modify, even commercially. Retrieved from:  https://www.google.com/search?as_st=y&amp;tbm=isch&amp;as_q=boy+girl+image&amp;as_epq=&amp;as_oq=&amp;as_eq=&amp;cr=&amp;as_sitesearch=&amp;safe=images&amp;tbs=sur:fmc</vt:lpstr>
      <vt:lpstr> https://www.google.com/search?as_st=y&amp;tbm=isch&amp;as_q=british+columbi+map&amp;as_epq=&amp;as_oq=&amp;as_eq=&amp;cr=&amp;as_sitesearch=&amp;safe=images&amp;tbs=sur:fmc  https://www.google.com/search?as_st=y&amp;tbm=isch&amp;as_q=canada+map&amp;as_epq=&amp;as_oq=&amp;as_eq=&amp;cr=&amp;as_sitesearch=&amp;safe=images&amp;tbs=sur:fmc  https://www.google.com/search?as_st=y&amp;tbm=isch&amp;as_q=support+child&amp;as_epq=&amp;as_oq=&amp;as_eq=&amp;cr=&amp;as_sitesearch=&amp;safe=images&amp;tbs=sur:fmc  Image retrieved from: https://www.continued.com/early-childhood-education/ask-the-experts/what-is-culture-23709  https://www.google.com/search?as_st=y&amp;tbm=isch&amp;as_q=culture&amp;as_epq=&amp;as_oq=&amp;as_eq=&amp;cr=&amp;as_sitesearch=&amp;safe=images&amp;tbs=sur:fmc  https://www.google.com/search?as_st=y&amp;tbm=isch&amp;as_q=holding+hands&amp;as_epq=&amp;as_oq=&amp;as_eq=&amp;cr=&amp;as_sitesearch=&amp;safe=images&amp;tbs=sur:fmc  https://www.google.com/search?as_st=y&amp;tbm=isch&amp;as_q=police+officer&amp;as_epq=&amp;as_oq=&amp;as_eq=&amp;cr=&amp;as_sitesearch=&amp;safe=images&amp;tbs=sur:fmc  https://www.google.com/search?as_st=y&amp;tbm=isch&amp;as_q=rcmp&amp;as_epq=&amp;as_oq=&amp;as_eq=&amp;cr=&amp;as_sitesearch=&amp;safe=images&amp;tbs=sur:fmc  https://www.google.com/search?as_st=y&amp;tbm=isch&amp;as_q=child+shadow+&amp;as_epq=&amp;as_oq=&amp;as_eq=&amp;cr=&amp;as_sitesearch=&amp;safe=images&amp;tbs=sur:fmcsur:fmc  https://www.google.com/search?as_st=y&amp;tbm=isch&amp;as_q=support+child&amp;as_epq=&amp;as_oq=&amp;as_eq=&amp;cr=&amp;as_sitesearch=&amp;safe=images&amp;tbs=sur:fmc  https://www.google.com/search?as_st=y&amp;tbm=isch&amp;as_q=turmoil&amp;as_epq=&amp;as_oq=&amp;as_eq=&amp;cr=&amp;as_sitesearch=&amp;safe=images&amp;tbs=sur:fmc  https://www.google.com/search?as_st=y&amp;tbm=isch&amp;as_q=youth+street&amp;as_epq=&amp;as_oq=&amp;as_eq=&amp;cr=&amp;as_sitesearch=&amp;safe=images&amp;tbs=sur:fmc  Magnusson, M., Ernberg, E., Landström, S., &amp; Akehurst, L. (2020). Forensic interviewers’ experiences of interviewing children of different ages. Psychology, Crime &amp; Law, 26(10), 967-989.  Malatzky, C., Nixon, R., Mitchell, O., &amp; Bourke, L. (2018). Prioritising the cultural inclusivity of a rural mainstream health service for first nations australians: An analysis of discourse and power. Health Sociology Review, 27(3), 248–262. doi:10.1080/14461242.2018.1474720  Middleton J. (2017). Memory development and trauma in preschool children: Implications for forensic interviewing professionals - A Review of the Literature. Forensic Res Criminol Int J.;4(1):21-25. DOI: 10.15406/frcij.2017.04.00100</vt:lpstr>
      <vt:lpstr> Milam, M., Borrello, N., &amp; Pooler, J. (2017). The survivor-centered, trauma-informed approach. US Att'ys Bull., 65, 39.  McElvaney, R. (2008). How children tell: Containing the secret of child sexual abuse (Unpublished doctoral disser- tation). Trinity College, Dublin. Retrieved from http://www.tara.tcd.ie/bitstream/handle/2262/77577/McElvaney%2C%20Rosaleen_thesis.pdf?sequence=1&amp;isAllowed=y     Paine, M. L., &amp; Hansen, D. J. (2002). Factors influencing children to self-disclose sexual abuse. Clinical Psychology Review, 22(2), 271–295. doi:10.1016/S0272-7358(01)00091-5  Perry, B. D. (2003). Effects of traumatic events on children. The child trauma academy, 1-21.  PsychCentral. (2022). How to break the cycle of intergenerational trauma. Retrieved from https://psychcentral.com/ptsd/stopping-the-cycle-of-trauma-parents-need-help-for-trauma-too#trauma-cycle-causes  Gilligan, P., &amp; Akhtar, S. (2005, October). Cultural barriers to the disclosure of child sexual abuse in Asian commu- nities: Listening to what women say. The British Journal of Social Work, 36(8), 1361–1377. doi:10.1093/ bjsw/bch309   Hetherington, R. (2002, June). Learning from difference: Comparing child welfare systems. Keynote address at the Positive systems of Child Welfare Conference, Waterloo, ON. Retrieved from https://scholars.wlu.ca/pcfp/12/   Hritz, A. C., Royer, C. E., Helm, R. K., Burd, K. A., Ojeda, K., Ceci, S. J. (2015). Children's suggestibility research: Things to know before interviewing a child. Anuario de Psicología Jurídica, 25, 3–12. Retrieved from http://www.sciencedirect.com/science/article/pii/S1133074015000124     King, D. N., &amp; Drost, M. (2011). Recantation and false allegations of child abuse: Selected bibliography (Updated ed., M. K. Wells, Ed.). Huntsville, AL: National  Children’s Advocacy Center. Retrieved from https://www.icmec.org/wp-content/uploads/2015/10/ Recantations-and-False-Allegations-Bibliography.pdf  (Original work published 2005)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Cultural Considerations                   During Children’s Disclosures of Abuse                                                       for                       2023 National CAC/CYAC Meeting                                         March 8 &amp; 9, 2023                                  ​                    </dc:title>
  <dc:creator>Lindsay Jolie</dc:creator>
  <cp:lastModifiedBy>L Jolie</cp:lastModifiedBy>
  <cp:revision>1</cp:revision>
  <dcterms:modified xsi:type="dcterms:W3CDTF">2023-02-28T15:24:15Z</dcterms:modified>
</cp:coreProperties>
</file>