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51" r:id="rId3"/>
    <p:sldId id="352" r:id="rId4"/>
    <p:sldId id="341" r:id="rId5"/>
    <p:sldId id="336" r:id="rId6"/>
    <p:sldId id="337" r:id="rId7"/>
    <p:sldId id="350" r:id="rId8"/>
    <p:sldId id="338" r:id="rId9"/>
    <p:sldId id="339" r:id="rId10"/>
    <p:sldId id="342" r:id="rId11"/>
    <p:sldId id="343" r:id="rId12"/>
    <p:sldId id="344" r:id="rId13"/>
    <p:sldId id="345" r:id="rId14"/>
    <p:sldId id="346" r:id="rId15"/>
    <p:sldId id="347" r:id="rId16"/>
    <p:sldId id="348" r:id="rId17"/>
    <p:sldId id="353" r:id="rId18"/>
    <p:sldId id="328"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D4AF5-EFD5-465A-9562-7FA830B28E74}" v="3" dt="2023-03-09T08:14:53.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397" autoAdjust="0"/>
  </p:normalViewPr>
  <p:slideViewPr>
    <p:cSldViewPr snapToGrid="0">
      <p:cViewPr varScale="1">
        <p:scale>
          <a:sx n="68" d="100"/>
          <a:sy n="68" d="100"/>
        </p:scale>
        <p:origin x="831" y="48"/>
      </p:cViewPr>
      <p:guideLst/>
    </p:cSldViewPr>
  </p:slideViewPr>
  <p:notesTextViewPr>
    <p:cViewPr>
      <p:scale>
        <a:sx n="1" d="1"/>
        <a:sy n="1" d="1"/>
      </p:scale>
      <p:origin x="0" y="0"/>
    </p:cViewPr>
  </p:notesTextViewPr>
  <p:notesViewPr>
    <p:cSldViewPr snapToGrid="0">
      <p:cViewPr varScale="1">
        <p:scale>
          <a:sx n="82" d="100"/>
          <a:sy n="82" d="100"/>
        </p:scale>
        <p:origin x="3954"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C256F5E-C662-488F-BAF1-05C7BEB6553D}" type="datetimeFigureOut">
              <a:rPr lang="en-CA" smtClean="0"/>
              <a:t>2023-03-08</a:t>
            </a:fld>
            <a:endParaRPr lang="en-CA"/>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028DD19-C203-4726-91C2-013DE69EB8BD}" type="slidenum">
              <a:rPr lang="en-CA" smtClean="0"/>
              <a:t>‹#›</a:t>
            </a:fld>
            <a:endParaRPr lang="en-CA"/>
          </a:p>
        </p:txBody>
      </p:sp>
    </p:spTree>
    <p:extLst>
      <p:ext uri="{BB962C8B-B14F-4D97-AF65-F5344CB8AC3E}">
        <p14:creationId xmlns:p14="http://schemas.microsoft.com/office/powerpoint/2010/main" val="148672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that Child and Youth Advocacy Centre is all encompassing</a:t>
            </a:r>
          </a:p>
          <a:p>
            <a:r>
              <a:rPr lang="en-CA" dirty="0"/>
              <a:t>Intended as an evolution of the National Network – establishing a legal entity with a expanded scope</a:t>
            </a:r>
          </a:p>
        </p:txBody>
      </p:sp>
      <p:sp>
        <p:nvSpPr>
          <p:cNvPr id="4" name="Slide Number Placeholder 3"/>
          <p:cNvSpPr>
            <a:spLocks noGrp="1"/>
          </p:cNvSpPr>
          <p:nvPr>
            <p:ph type="sldNum" sz="quarter" idx="5"/>
          </p:nvPr>
        </p:nvSpPr>
        <p:spPr/>
        <p:txBody>
          <a:bodyPr/>
          <a:lstStyle/>
          <a:p>
            <a:fld id="{7028DD19-C203-4726-91C2-013DE69EB8BD}" type="slidenum">
              <a:rPr lang="en-CA" smtClean="0"/>
              <a:t>1</a:t>
            </a:fld>
            <a:endParaRPr lang="en-CA"/>
          </a:p>
        </p:txBody>
      </p:sp>
    </p:spTree>
    <p:extLst>
      <p:ext uri="{BB962C8B-B14F-4D97-AF65-F5344CB8AC3E}">
        <p14:creationId xmlns:p14="http://schemas.microsoft.com/office/powerpoint/2010/main" val="1141186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a:t>
            </a:r>
          </a:p>
        </p:txBody>
      </p:sp>
      <p:sp>
        <p:nvSpPr>
          <p:cNvPr id="4" name="Slide Number Placeholder 3"/>
          <p:cNvSpPr>
            <a:spLocks noGrp="1"/>
          </p:cNvSpPr>
          <p:nvPr>
            <p:ph type="sldNum" sz="quarter" idx="10"/>
          </p:nvPr>
        </p:nvSpPr>
        <p:spPr/>
        <p:txBody>
          <a:bodyPr/>
          <a:lstStyle/>
          <a:p>
            <a:fld id="{F7CCB668-5CB5-45D7-8A65-010C5A401DC7}" type="slidenum">
              <a:rPr lang="en-CA" smtClean="0"/>
              <a:t>10</a:t>
            </a:fld>
            <a:endParaRPr lang="en-CA"/>
          </a:p>
        </p:txBody>
      </p:sp>
    </p:spTree>
    <p:extLst>
      <p:ext uri="{BB962C8B-B14F-4D97-AF65-F5344CB8AC3E}">
        <p14:creationId xmlns:p14="http://schemas.microsoft.com/office/powerpoint/2010/main" val="2925691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Ask the room if anyone has worked with an association management company before and, if so, recommendations are welcome</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11</a:t>
            </a:fld>
            <a:endParaRPr lang="en-CA"/>
          </a:p>
        </p:txBody>
      </p:sp>
    </p:spTree>
    <p:extLst>
      <p:ext uri="{BB962C8B-B14F-4D97-AF65-F5344CB8AC3E}">
        <p14:creationId xmlns:p14="http://schemas.microsoft.com/office/powerpoint/2010/main" val="1243038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12</a:t>
            </a:fld>
            <a:endParaRPr lang="en-CA"/>
          </a:p>
        </p:txBody>
      </p:sp>
    </p:spTree>
    <p:extLst>
      <p:ext uri="{BB962C8B-B14F-4D97-AF65-F5344CB8AC3E}">
        <p14:creationId xmlns:p14="http://schemas.microsoft.com/office/powerpoint/2010/main" val="3950358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13</a:t>
            </a:fld>
            <a:endParaRPr lang="en-CA"/>
          </a:p>
        </p:txBody>
      </p:sp>
    </p:spTree>
    <p:extLst>
      <p:ext uri="{BB962C8B-B14F-4D97-AF65-F5344CB8AC3E}">
        <p14:creationId xmlns:p14="http://schemas.microsoft.com/office/powerpoint/2010/main" val="1260051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14</a:t>
            </a:fld>
            <a:endParaRPr lang="en-CA"/>
          </a:p>
        </p:txBody>
      </p:sp>
    </p:spTree>
    <p:extLst>
      <p:ext uri="{BB962C8B-B14F-4D97-AF65-F5344CB8AC3E}">
        <p14:creationId xmlns:p14="http://schemas.microsoft.com/office/powerpoint/2010/main" val="2837521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15</a:t>
            </a:fld>
            <a:endParaRPr lang="en-CA"/>
          </a:p>
        </p:txBody>
      </p:sp>
    </p:spTree>
    <p:extLst>
      <p:ext uri="{BB962C8B-B14F-4D97-AF65-F5344CB8AC3E}">
        <p14:creationId xmlns:p14="http://schemas.microsoft.com/office/powerpoint/2010/main" val="41974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are hopeful that Justice Canada will be able to assist us in securing funds – directly through the Department or indirectly by connections to other ministries</a:t>
            </a:r>
            <a:br>
              <a:rPr lang="en-CA" dirty="0"/>
            </a:br>
            <a:r>
              <a:rPr lang="en-CA" dirty="0"/>
              <a:t>Outside of that, we have some strategies we will employ. IF anyone knows  of foundations or other potential sources of funding, please reach out</a:t>
            </a:r>
          </a:p>
        </p:txBody>
      </p:sp>
      <p:sp>
        <p:nvSpPr>
          <p:cNvPr id="4" name="Slide Number Placeholder 3"/>
          <p:cNvSpPr>
            <a:spLocks noGrp="1"/>
          </p:cNvSpPr>
          <p:nvPr>
            <p:ph type="sldNum" sz="quarter" idx="10"/>
          </p:nvPr>
        </p:nvSpPr>
        <p:spPr/>
        <p:txBody>
          <a:bodyPr/>
          <a:lstStyle/>
          <a:p>
            <a:fld id="{F7CCB668-5CB5-45D7-8A65-010C5A401DC7}" type="slidenum">
              <a:rPr lang="en-CA" smtClean="0"/>
              <a:t>16</a:t>
            </a:fld>
            <a:endParaRPr lang="en-CA"/>
          </a:p>
        </p:txBody>
      </p:sp>
    </p:spTree>
    <p:extLst>
      <p:ext uri="{BB962C8B-B14F-4D97-AF65-F5344CB8AC3E}">
        <p14:creationId xmlns:p14="http://schemas.microsoft.com/office/powerpoint/2010/main" val="2377014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17</a:t>
            </a:fld>
            <a:endParaRPr lang="en-CA"/>
          </a:p>
        </p:txBody>
      </p:sp>
    </p:spTree>
    <p:extLst>
      <p:ext uri="{BB962C8B-B14F-4D97-AF65-F5344CB8AC3E}">
        <p14:creationId xmlns:p14="http://schemas.microsoft.com/office/powerpoint/2010/main" val="442433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 to do final close and next steps: Will </a:t>
            </a:r>
            <a:r>
              <a:rPr lang="en-CA" dirty="0" err="1"/>
              <a:t>DoJ</a:t>
            </a:r>
            <a:r>
              <a:rPr lang="en-CA" dirty="0"/>
              <a:t> consider funding? Is there someone else we need to speak to? Any thoughts and ideas on how we can move forward together.</a:t>
            </a:r>
          </a:p>
        </p:txBody>
      </p:sp>
      <p:sp>
        <p:nvSpPr>
          <p:cNvPr id="4" name="Slide Number Placeholder 3"/>
          <p:cNvSpPr>
            <a:spLocks noGrp="1"/>
          </p:cNvSpPr>
          <p:nvPr>
            <p:ph type="sldNum" sz="quarter" idx="5"/>
          </p:nvPr>
        </p:nvSpPr>
        <p:spPr/>
        <p:txBody>
          <a:bodyPr/>
          <a:lstStyle/>
          <a:p>
            <a:fld id="{D69D4086-2888-408E-A3F0-289F0DC4F029}" type="slidenum">
              <a:rPr lang="en-CA" smtClean="0"/>
              <a:t>18</a:t>
            </a:fld>
            <a:endParaRPr lang="en-CA"/>
          </a:p>
        </p:txBody>
      </p:sp>
    </p:spTree>
    <p:extLst>
      <p:ext uri="{BB962C8B-B14F-4D97-AF65-F5344CB8AC3E}">
        <p14:creationId xmlns:p14="http://schemas.microsoft.com/office/powerpoint/2010/main" val="33894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Emphasize the Network was started by Justice Canada; shared vision to one day have it evolve to a National association</a:t>
            </a:r>
          </a:p>
          <a:p>
            <a:endParaRPr lang="en-CA" dirty="0"/>
          </a:p>
          <a:p>
            <a:r>
              <a:rPr lang="en-CA" dirty="0"/>
              <a:t>Introduce steering committee: </a:t>
            </a:r>
          </a:p>
          <a:p>
            <a:r>
              <a:rPr lang="en-CA" dirty="0"/>
              <a:t>Atlantic Canada: Christina Schaeffer (</a:t>
            </a:r>
            <a:r>
              <a:rPr lang="en-CA" dirty="0" err="1"/>
              <a:t>Seastar</a:t>
            </a:r>
            <a:r>
              <a:rPr lang="en-CA" dirty="0"/>
              <a:t>) and Sharon </a:t>
            </a:r>
            <a:r>
              <a:rPr lang="en-CA" dirty="0" err="1"/>
              <a:t>Amirault</a:t>
            </a:r>
            <a:endParaRPr lang="en-CA" dirty="0"/>
          </a:p>
          <a:p>
            <a:r>
              <a:rPr lang="en-CA" dirty="0"/>
              <a:t>Quebec: Ingrid Pruneau</a:t>
            </a:r>
          </a:p>
          <a:p>
            <a:r>
              <a:rPr lang="en-CA" dirty="0"/>
              <a:t>Ontario: Brian Bratt, Leslie McCallum, Nora Constas</a:t>
            </a:r>
          </a:p>
          <a:p>
            <a:r>
              <a:rPr lang="en-CA" dirty="0"/>
              <a:t>Manitoba: Karen Chymy</a:t>
            </a:r>
          </a:p>
          <a:p>
            <a:r>
              <a:rPr lang="en-CA" dirty="0"/>
              <a:t>Alberta: Karen Orser</a:t>
            </a:r>
          </a:p>
          <a:p>
            <a:r>
              <a:rPr lang="en-CA" dirty="0"/>
              <a:t>BC: Krysta Aronson; Leah Zille</a:t>
            </a:r>
          </a:p>
          <a:p>
            <a:r>
              <a:rPr lang="en-CA" dirty="0"/>
              <a:t>Project Facilitator: Colette Madsen</a:t>
            </a:r>
          </a:p>
          <a:p>
            <a:endParaRPr lang="en-CA" dirty="0"/>
          </a:p>
          <a:p>
            <a:endParaRPr lang="en-CA" dirty="0"/>
          </a:p>
          <a:p>
            <a:endParaRPr lang="en-CA" dirty="0"/>
          </a:p>
          <a:p>
            <a:r>
              <a:rPr lang="en-CA" dirty="0"/>
              <a:t>Notes: Important to highlight that this started from the </a:t>
            </a:r>
            <a:r>
              <a:rPr lang="en-CA" dirty="0" err="1"/>
              <a:t>DoJ’s</a:t>
            </a:r>
            <a:r>
              <a:rPr lang="en-CA" dirty="0"/>
              <a:t> vision for a national network…the evolution to a sustainable org</a:t>
            </a:r>
          </a:p>
        </p:txBody>
      </p:sp>
      <p:sp>
        <p:nvSpPr>
          <p:cNvPr id="4" name="Slide Number Placeholder 3"/>
          <p:cNvSpPr>
            <a:spLocks noGrp="1"/>
          </p:cNvSpPr>
          <p:nvPr>
            <p:ph type="sldNum" sz="quarter" idx="10"/>
          </p:nvPr>
        </p:nvSpPr>
        <p:spPr/>
        <p:txBody>
          <a:bodyPr/>
          <a:lstStyle/>
          <a:p>
            <a:fld id="{F7CCB668-5CB5-45D7-8A65-010C5A401DC7}" type="slidenum">
              <a:rPr lang="en-CA" smtClean="0"/>
              <a:t>2</a:t>
            </a:fld>
            <a:endParaRPr lang="en-CA"/>
          </a:p>
        </p:txBody>
      </p:sp>
    </p:spTree>
    <p:extLst>
      <p:ext uri="{BB962C8B-B14F-4D97-AF65-F5344CB8AC3E}">
        <p14:creationId xmlns:p14="http://schemas.microsoft.com/office/powerpoint/2010/main" val="95746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Notes: Important to highlight that this started from the </a:t>
            </a:r>
            <a:r>
              <a:rPr lang="en-CA" dirty="0" err="1"/>
              <a:t>DoJ’s</a:t>
            </a:r>
            <a:r>
              <a:rPr lang="en-CA" dirty="0"/>
              <a:t> vision for a national network…the evolution to a sustainable org</a:t>
            </a:r>
          </a:p>
        </p:txBody>
      </p:sp>
      <p:sp>
        <p:nvSpPr>
          <p:cNvPr id="4" name="Slide Number Placeholder 3"/>
          <p:cNvSpPr>
            <a:spLocks noGrp="1"/>
          </p:cNvSpPr>
          <p:nvPr>
            <p:ph type="sldNum" sz="quarter" idx="10"/>
          </p:nvPr>
        </p:nvSpPr>
        <p:spPr/>
        <p:txBody>
          <a:bodyPr/>
          <a:lstStyle/>
          <a:p>
            <a:fld id="{F7CCB668-5CB5-45D7-8A65-010C5A401DC7}" type="slidenum">
              <a:rPr lang="en-CA" smtClean="0"/>
              <a:t>3</a:t>
            </a:fld>
            <a:endParaRPr lang="en-CA"/>
          </a:p>
        </p:txBody>
      </p:sp>
    </p:spTree>
    <p:extLst>
      <p:ext uri="{BB962C8B-B14F-4D97-AF65-F5344CB8AC3E}">
        <p14:creationId xmlns:p14="http://schemas.microsoft.com/office/powerpoint/2010/main" val="313644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 – We will focus on highlights/critical points. More info contained in draft plan</a:t>
            </a:r>
          </a:p>
        </p:txBody>
      </p:sp>
      <p:sp>
        <p:nvSpPr>
          <p:cNvPr id="4" name="Slide Number Placeholder 3"/>
          <p:cNvSpPr>
            <a:spLocks noGrp="1"/>
          </p:cNvSpPr>
          <p:nvPr>
            <p:ph type="sldNum" sz="quarter" idx="10"/>
          </p:nvPr>
        </p:nvSpPr>
        <p:spPr/>
        <p:txBody>
          <a:bodyPr/>
          <a:lstStyle/>
          <a:p>
            <a:fld id="{F7CCB668-5CB5-45D7-8A65-010C5A401DC7}" type="slidenum">
              <a:rPr lang="en-CA" smtClean="0"/>
              <a:t>4</a:t>
            </a:fld>
            <a:endParaRPr lang="en-CA"/>
          </a:p>
        </p:txBody>
      </p:sp>
    </p:spTree>
    <p:extLst>
      <p:ext uri="{BB962C8B-B14F-4D97-AF65-F5344CB8AC3E}">
        <p14:creationId xmlns:p14="http://schemas.microsoft.com/office/powerpoint/2010/main" val="95144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Vision and mission came out of input from National meeting in 2019, working group struck to craft the language</a:t>
            </a:r>
          </a:p>
        </p:txBody>
      </p:sp>
      <p:sp>
        <p:nvSpPr>
          <p:cNvPr id="4" name="Slide Number Placeholder 3"/>
          <p:cNvSpPr>
            <a:spLocks noGrp="1"/>
          </p:cNvSpPr>
          <p:nvPr>
            <p:ph type="sldNum" sz="quarter" idx="10"/>
          </p:nvPr>
        </p:nvSpPr>
        <p:spPr/>
        <p:txBody>
          <a:bodyPr/>
          <a:lstStyle/>
          <a:p>
            <a:fld id="{F7CCB668-5CB5-45D7-8A65-010C5A401DC7}" type="slidenum">
              <a:rPr lang="en-CA" smtClean="0"/>
              <a:t>5</a:t>
            </a:fld>
            <a:endParaRPr lang="en-CA"/>
          </a:p>
        </p:txBody>
      </p:sp>
    </p:spTree>
    <p:extLst>
      <p:ext uri="{BB962C8B-B14F-4D97-AF65-F5344CB8AC3E}">
        <p14:creationId xmlns:p14="http://schemas.microsoft.com/office/powerpoint/2010/main" val="3718858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Ingrid </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6</a:t>
            </a:fld>
            <a:endParaRPr lang="en-CA"/>
          </a:p>
        </p:txBody>
      </p:sp>
    </p:spTree>
    <p:extLst>
      <p:ext uri="{BB962C8B-B14F-4D97-AF65-F5344CB8AC3E}">
        <p14:creationId xmlns:p14="http://schemas.microsoft.com/office/powerpoint/2010/main" val="126915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Serving as a national voice: </a:t>
            </a:r>
          </a:p>
          <a:p>
            <a:r>
              <a:rPr lang="en-US" dirty="0"/>
              <a:t>The national association acts as a single, unified voice profiling the social impact of CYACs, establishing national prevention and awareness programs, and advocating for funding, collaboration, and support at the national level.</a:t>
            </a:r>
          </a:p>
          <a:p>
            <a:endParaRPr lang="en-US" dirty="0"/>
          </a:p>
          <a:p>
            <a:r>
              <a:rPr lang="en-US" dirty="0"/>
              <a:t>Advancing collaboration and partnerships: </a:t>
            </a:r>
          </a:p>
          <a:p>
            <a:r>
              <a:rPr lang="en-US" dirty="0"/>
              <a:t>The national association facilitates opportunities for CYACs to collaborate, share knowledge, and build capacity. At that same time, CACYAC seeks national partnerships to better position the CYAC model throughout Canada.</a:t>
            </a:r>
          </a:p>
          <a:p>
            <a:endParaRPr lang="en-US" dirty="0"/>
          </a:p>
          <a:p>
            <a:r>
              <a:rPr lang="en-US" dirty="0"/>
              <a:t>Elevating consistent practices across Canada: </a:t>
            </a:r>
          </a:p>
          <a:p>
            <a:r>
              <a:rPr lang="en-US" dirty="0"/>
              <a:t>The national association supports CYACs in delivering consistent, high-quality services through reaffirming national guidelines and exploring the development of quality assurance/standards/accreditation programs.</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7</a:t>
            </a:fld>
            <a:endParaRPr lang="en-CA"/>
          </a:p>
        </p:txBody>
      </p:sp>
    </p:spTree>
    <p:extLst>
      <p:ext uri="{BB962C8B-B14F-4D97-AF65-F5344CB8AC3E}">
        <p14:creationId xmlns:p14="http://schemas.microsoft.com/office/powerpoint/2010/main" val="1370327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dirty="0"/>
              <a:t>Ingrid </a:t>
            </a:r>
          </a:p>
          <a:p>
            <a:endParaRPr lang="en-CA" sz="1100" dirty="0"/>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guidance and quality standards: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A recognized national association sets the bar for what it means to deliver child and youth advocacy centre services in Canada. This ensures the integrity of CYACs by providing tangible direction for service delivery.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Increased national profile of CYAC model: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Providing a streamlined approach to advocacy of the CYAC model on the national stage enables individual agencies to leverage this national presence and focus on service delivery excellence at the local level. Creating a strong national presence opens doors to funding, resourcing, and talent opportunities nationally, regionally, and locally that are typically only available to national organizations. Raising awareness of the model of service and its benefits to society through a national voice helps facilitate discussions at regional and local levels.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partnerships upon which to build community partnerships: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The CYAC model significantly improves conditions for Canadian children and youth. This proven model attracts partnerships at a national level that in turn will benefit CYACs at a local level.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thought leadership for the CYAC model: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We have some of the best hearts and brightest minds in the country focused on children and youth who have been impacted by abuse and violence. The national association harvests that energy into the best supports and resources for Canadian children and youth, providing leadership to others entering this work. The CYAC model serves as a shining example of the positive impacts obtained from the collaboration and coordination of service delivery.</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Access to a CYAC Leadership and Management community of support: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The national association provides opportunities to foster connections for those leading and managing the work in CYACs across the country. We build off the strengths of one another and learn from the great work that happens in our CYAC community. We form connections that create opportunities for knowledge sharing, idea generation, problem solving, and peer support amongst each other.</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forum for knowledge sharing: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Members have access to empirical research (national, international) and resources (policies &amp; procedures, for example) provided in a repository by the national association. The association ensures the repository is updated on a regular basis.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Opportunity for increased training, and education: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Members have access to a list of training/education opportunities available nationally and internationally on topics relevant to the sector. The list is curated and maintained by the association.</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endParaRPr lang="en-CA" sz="1100" dirty="0"/>
          </a:p>
        </p:txBody>
      </p:sp>
      <p:sp>
        <p:nvSpPr>
          <p:cNvPr id="4" name="Slide Number Placeholder 3"/>
          <p:cNvSpPr>
            <a:spLocks noGrp="1"/>
          </p:cNvSpPr>
          <p:nvPr>
            <p:ph type="sldNum" sz="quarter" idx="10"/>
          </p:nvPr>
        </p:nvSpPr>
        <p:spPr/>
        <p:txBody>
          <a:bodyPr/>
          <a:lstStyle/>
          <a:p>
            <a:fld id="{F7CCB668-5CB5-45D7-8A65-010C5A401DC7}" type="slidenum">
              <a:rPr lang="en-CA" smtClean="0"/>
              <a:t>8</a:t>
            </a:fld>
            <a:endParaRPr lang="en-CA"/>
          </a:p>
        </p:txBody>
      </p:sp>
    </p:spTree>
    <p:extLst>
      <p:ext uri="{BB962C8B-B14F-4D97-AF65-F5344CB8AC3E}">
        <p14:creationId xmlns:p14="http://schemas.microsoft.com/office/powerpoint/2010/main" val="34379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 national voice for children and youth: </a:t>
            </a:r>
            <a:r>
              <a:rPr lang="en-CA" sz="1100" dirty="0">
                <a:latin typeface="Avenir Next LT Pro Light" panose="020B0304020202020204" pitchFamily="34" charset="0"/>
                <a:ea typeface="Calibri" panose="020F0502020204030204" pitchFamily="34" charset="0"/>
              </a:rPr>
              <a:t>A single national partner focused on addressing the impacts of abuse and violence on Canadian children and youth and advocating for their needs.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Alignment with federal priorities:</a:t>
            </a:r>
            <a:r>
              <a:rPr lang="en-CA" sz="1100" dirty="0">
                <a:latin typeface="Avenir Next LT Pro Light" panose="020B0304020202020204" pitchFamily="34" charset="0"/>
                <a:ea typeface="Calibri" panose="020F0502020204030204" pitchFamily="34" charset="0"/>
              </a:rPr>
              <a:t> A national entity that facilitates the development and delivery of Justice Canada projects and activities that encourage the development of new approaches, promote access to justice, improve the capacity of service providers, foster the establishment of referral networks, and increases awareness of services available to child and youth victims of crime and their families.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Quality assurance and alignment to shared values:</a:t>
            </a:r>
            <a:r>
              <a:rPr lang="en-CA" sz="1100" dirty="0">
                <a:latin typeface="Avenir Next LT Pro Light" panose="020B0304020202020204" pitchFamily="34" charset="0"/>
                <a:ea typeface="Calibri" panose="020F0502020204030204" pitchFamily="34" charset="0"/>
              </a:rPr>
              <a:t> A national entity committed to ensuring a standard of practice is established across all CYACs in order to achieve the best outcomes for children and youth who have experienced abuse in Canada. The national entity will focus on maximizing the national social return on investment for Canadians.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Access to research: </a:t>
            </a:r>
            <a:r>
              <a:rPr lang="en-CA" sz="1100" dirty="0">
                <a:latin typeface="Avenir Next LT Pro Light" panose="020B0304020202020204" pitchFamily="34" charset="0"/>
                <a:ea typeface="Calibri" panose="020F0502020204030204" pitchFamily="34" charset="0"/>
              </a:rPr>
              <a:t>A national entity holds the responsibility of creating a databank of Canadian and International studies related to abuse of children and youth/child maltreatment, as well as providing leadership with the identification and analysis of common outcomes to be collected throughout the network, working with federal partners to impact national policies.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Improved efficiency in use of federal funds invested in CYACs: </a:t>
            </a:r>
            <a:r>
              <a:rPr lang="en-CA" sz="1100" dirty="0">
                <a:latin typeface="Avenir Next LT Pro Light" panose="020B0304020202020204" pitchFamily="34" charset="0"/>
                <a:ea typeface="Calibri" panose="020F0502020204030204" pitchFamily="34" charset="0"/>
              </a:rPr>
              <a:t>Under the leadership of a national entity, CYACs will build on the knowledge, experience, and guidance of the network. Emerging CYACs will have the support of the national entity to become operational quicker, leveraging the expertise held at the national level.</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Mobilization of CYACs</a:t>
            </a:r>
            <a:r>
              <a:rPr lang="en-CA" sz="1100" dirty="0">
                <a:latin typeface="Avenir Next LT Pro Light" panose="020B0304020202020204" pitchFamily="34" charset="0"/>
                <a:ea typeface="Calibri" panose="020F0502020204030204" pitchFamily="34" charset="0"/>
              </a:rPr>
              <a:t>: A national entity can facilitate a response to emerging issues.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Information and knowledge sharing:</a:t>
            </a:r>
            <a:r>
              <a:rPr lang="en-CA" sz="1100" dirty="0">
                <a:latin typeface="Avenir Next LT Pro Light" panose="020B0304020202020204" pitchFamily="34" charset="0"/>
                <a:ea typeface="Calibri" panose="020F0502020204030204" pitchFamily="34" charset="0"/>
              </a:rPr>
              <a:t> A forum for sharing knowledge and experiences on the impacts of abuse of children and youth, providing a streamlined voice for these young victims of crime. </a:t>
            </a:r>
            <a:endParaRPr lang="en-CA" sz="1100" dirty="0">
              <a:latin typeface="Times New Roman" panose="02020603050405020304" pitchFamily="18" charset="0"/>
              <a:ea typeface="Times New Roman" panose="02020603050405020304" pitchFamily="18" charset="0"/>
            </a:endParaRPr>
          </a:p>
          <a:p>
            <a:endParaRPr lang="en-CA" sz="1100" dirty="0"/>
          </a:p>
        </p:txBody>
      </p:sp>
      <p:sp>
        <p:nvSpPr>
          <p:cNvPr id="4" name="Slide Number Placeholder 3"/>
          <p:cNvSpPr>
            <a:spLocks noGrp="1"/>
          </p:cNvSpPr>
          <p:nvPr>
            <p:ph type="sldNum" sz="quarter" idx="10"/>
          </p:nvPr>
        </p:nvSpPr>
        <p:spPr/>
        <p:txBody>
          <a:bodyPr/>
          <a:lstStyle/>
          <a:p>
            <a:fld id="{F7CCB668-5CB5-45D7-8A65-010C5A401DC7}" type="slidenum">
              <a:rPr lang="en-CA" smtClean="0"/>
              <a:t>9</a:t>
            </a:fld>
            <a:endParaRPr lang="en-CA"/>
          </a:p>
        </p:txBody>
      </p:sp>
    </p:spTree>
    <p:extLst>
      <p:ext uri="{BB962C8B-B14F-4D97-AF65-F5344CB8AC3E}">
        <p14:creationId xmlns:p14="http://schemas.microsoft.com/office/powerpoint/2010/main" val="205297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54E78-7E14-C929-5EFA-AE393CF867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A481C52-BBD7-7005-EB31-318241587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2C34AE1-0323-EB79-8936-15F23AAF67AC}"/>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FCAAD93E-D504-64A6-1E17-B07D9FE064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7FD922-9348-7698-D8A6-171E02A42605}"/>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33847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D061-EAA4-9295-C41F-DBE3135EBB2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94BDCA2-883B-F644-0FE3-E6C14CDE50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75F3AE-232F-0762-3942-AA5DC211A204}"/>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7490AD8E-8134-A108-1804-57AFDA56BD9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C222DD-2505-6DDC-AD09-11253C749A45}"/>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06944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E741F-D0E5-0AE7-AC12-9DB26A29AA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E892C20-7EE9-4587-9349-4C37DC3223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8E657F-E3B5-8B62-19EB-C6AEA6C4DEB3}"/>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CD9E2919-9E07-4DA8-0260-6AC4D5B76A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2BF7C-CA9A-9A8F-EB48-A38C4E322150}"/>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88069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A15-72E0-C17B-005D-FBEFA325D0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4ABD1A3-8FEB-4B5C-5165-293C01E29D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42C8A31-3938-80E2-095F-7BFCE08F9FB1}"/>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DF80BF13-F327-D6F3-3725-3FB1F4404A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A99B7D-1EE9-6314-303B-59BE75615824}"/>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74691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55C78-F5D6-1A12-487A-9B21F1575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0F5862A-9B3E-8C94-7413-D56782C8A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488454-EBF5-758B-0F9B-C2CC3B10E776}"/>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50810EB0-FC44-44E7-109D-69E2511706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3D0741-7A48-6957-E8ED-77978A377D4C}"/>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92942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A794-0390-13C7-B03A-36C8D78ACE2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8A0BF91-3C43-E0AD-1424-019643B2E5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9129CE-A8C2-B156-DC65-554EEDD7D2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B167719-DE37-A767-2AFA-9C79C1A232F7}"/>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6" name="Footer Placeholder 5">
            <a:extLst>
              <a:ext uri="{FF2B5EF4-FFF2-40B4-BE49-F238E27FC236}">
                <a16:creationId xmlns:a16="http://schemas.microsoft.com/office/drawing/2014/main" id="{6ECC0ED5-9F87-B696-1710-F48B62B1EFB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EA1475D-06F8-4DF8-CDBC-C49EA32064C3}"/>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36035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8968-D563-EAF5-EED0-8E8180A8E0B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5013F78-708E-3748-D4BB-EC1662820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632EF8-22AA-01E2-D49D-6847785EEE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B628485-A7E3-B065-D7D5-9B638080F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239180-83AF-F42C-00A4-8D93BC1688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7234F50-75CD-DDB8-13D3-60BB3EF1D0E2}"/>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8" name="Footer Placeholder 7">
            <a:extLst>
              <a:ext uri="{FF2B5EF4-FFF2-40B4-BE49-F238E27FC236}">
                <a16:creationId xmlns:a16="http://schemas.microsoft.com/office/drawing/2014/main" id="{89BC928C-2585-0959-E661-2D2EFF4B179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EF9A316-6733-9703-A8E3-4E8C328C8167}"/>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12908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5D12-1539-EDFC-9879-F702C962DE2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EBB9A42-F2D2-765A-383B-CA408381214C}"/>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4" name="Footer Placeholder 3">
            <a:extLst>
              <a:ext uri="{FF2B5EF4-FFF2-40B4-BE49-F238E27FC236}">
                <a16:creationId xmlns:a16="http://schemas.microsoft.com/office/drawing/2014/main" id="{9A3FB8A7-0FBE-1700-F6B3-5E015FD024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011B45D-2D43-9DB1-0180-E7B5969B1DD1}"/>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8791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AA0511-42F0-3F2F-AB8D-9942B94CBD25}"/>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3" name="Footer Placeholder 2">
            <a:extLst>
              <a:ext uri="{FF2B5EF4-FFF2-40B4-BE49-F238E27FC236}">
                <a16:creationId xmlns:a16="http://schemas.microsoft.com/office/drawing/2014/main" id="{D131ECAA-AAF3-5A8A-C643-EB7C1DF7B41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CBF690D-E4E7-0177-50B5-D058636EC016}"/>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9906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3B9C-BC93-6291-642E-5B6161415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DDC6633-9BB8-01F2-24DB-181AEAB52D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3175D9E-CFDC-B2CD-E312-67B112314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C4C75D-8D68-4748-1E1C-BA3DEC8D0AB0}"/>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6" name="Footer Placeholder 5">
            <a:extLst>
              <a:ext uri="{FF2B5EF4-FFF2-40B4-BE49-F238E27FC236}">
                <a16:creationId xmlns:a16="http://schemas.microsoft.com/office/drawing/2014/main" id="{DEDB4B3E-6EBD-AABE-800A-E4B6F94F992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3CCDCB8-09DA-4A18-6ED1-E55C3C3ABD4A}"/>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42320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F1E6-4150-979B-6298-B709992AC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54EFBE-6BE2-FFD7-F224-E34F14CA43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0E94EB8-D9CE-2420-F6E5-D48EC498D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43CC9-C2B5-435D-F0EA-5E7E79A9E5AE}"/>
              </a:ext>
            </a:extLst>
          </p:cNvPr>
          <p:cNvSpPr>
            <a:spLocks noGrp="1"/>
          </p:cNvSpPr>
          <p:nvPr>
            <p:ph type="dt" sz="half" idx="10"/>
          </p:nvPr>
        </p:nvSpPr>
        <p:spPr/>
        <p:txBody>
          <a:bodyPr/>
          <a:lstStyle/>
          <a:p>
            <a:fld id="{E2E3CDA6-0208-44F2-B595-B519806050AC}" type="datetimeFigureOut">
              <a:rPr lang="en-CA" smtClean="0"/>
              <a:t>2023-03-08</a:t>
            </a:fld>
            <a:endParaRPr lang="en-CA"/>
          </a:p>
        </p:txBody>
      </p:sp>
      <p:sp>
        <p:nvSpPr>
          <p:cNvPr id="6" name="Footer Placeholder 5">
            <a:extLst>
              <a:ext uri="{FF2B5EF4-FFF2-40B4-BE49-F238E27FC236}">
                <a16:creationId xmlns:a16="http://schemas.microsoft.com/office/drawing/2014/main" id="{F958DFA5-0CEC-4AC4-E859-BFD12C54B6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9D43B72-7EF0-E430-D136-ACD4A431CCDE}"/>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90950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A36B6-B5A5-CF5D-EF6C-F2D7BB0F65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DBBE182-37D3-D375-0BF8-A050431CC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A92FE68-D161-66F2-1282-BE1A05B28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3CDA6-0208-44F2-B595-B519806050AC}" type="datetimeFigureOut">
              <a:rPr lang="en-CA" smtClean="0"/>
              <a:t>2023-03-08</a:t>
            </a:fld>
            <a:endParaRPr lang="en-CA"/>
          </a:p>
        </p:txBody>
      </p:sp>
      <p:sp>
        <p:nvSpPr>
          <p:cNvPr id="5" name="Footer Placeholder 4">
            <a:extLst>
              <a:ext uri="{FF2B5EF4-FFF2-40B4-BE49-F238E27FC236}">
                <a16:creationId xmlns:a16="http://schemas.microsoft.com/office/drawing/2014/main" id="{DF8FB099-1E9A-7DCB-2BDD-64FC36797A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DD88628-977C-43B5-054D-B7CA15480A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D29FE-292A-4B88-8189-6E23753D4CA3}" type="slidenum">
              <a:rPr lang="en-CA" smtClean="0"/>
              <a:t>‹#›</a:t>
            </a:fld>
            <a:endParaRPr lang="en-CA"/>
          </a:p>
        </p:txBody>
      </p:sp>
    </p:spTree>
    <p:extLst>
      <p:ext uri="{BB962C8B-B14F-4D97-AF65-F5344CB8AC3E}">
        <p14:creationId xmlns:p14="http://schemas.microsoft.com/office/powerpoint/2010/main" val="2773486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54E8-27FA-91D2-6345-4E56F940D4E5}"/>
              </a:ext>
            </a:extLst>
          </p:cNvPr>
          <p:cNvSpPr>
            <a:spLocks noGrp="1"/>
          </p:cNvSpPr>
          <p:nvPr>
            <p:ph type="ctrTitle"/>
          </p:nvPr>
        </p:nvSpPr>
        <p:spPr>
          <a:xfrm>
            <a:off x="1524000" y="1535603"/>
            <a:ext cx="9782908" cy="1408401"/>
          </a:xfrm>
        </p:spPr>
        <p:txBody>
          <a:bodyPr>
            <a:noAutofit/>
          </a:bodyPr>
          <a:lstStyle/>
          <a:p>
            <a:r>
              <a:rPr lang="en-CA" sz="4000" b="1" dirty="0">
                <a:solidFill>
                  <a:schemeClr val="accent1"/>
                </a:solidFill>
                <a:latin typeface="Century Gothic" panose="020B0502020202020204" pitchFamily="34" charset="0"/>
              </a:rPr>
              <a:t>Creating bright futures for children who have experienced abuse,</a:t>
            </a:r>
            <a:br>
              <a:rPr lang="en-CA" sz="4000" b="1" dirty="0">
                <a:solidFill>
                  <a:schemeClr val="accent1"/>
                </a:solidFill>
                <a:latin typeface="Century Gothic" panose="020B0502020202020204" pitchFamily="34" charset="0"/>
              </a:rPr>
            </a:br>
            <a:r>
              <a:rPr lang="en-CA" sz="4000" b="1" dirty="0">
                <a:solidFill>
                  <a:schemeClr val="accent1"/>
                </a:solidFill>
                <a:latin typeface="Century Gothic" panose="020B0502020202020204" pitchFamily="34" charset="0"/>
              </a:rPr>
              <a:t>from coast to coast to coast</a:t>
            </a:r>
          </a:p>
        </p:txBody>
      </p:sp>
      <p:sp>
        <p:nvSpPr>
          <p:cNvPr id="3" name="Subtitle 2">
            <a:extLst>
              <a:ext uri="{FF2B5EF4-FFF2-40B4-BE49-F238E27FC236}">
                <a16:creationId xmlns:a16="http://schemas.microsoft.com/office/drawing/2014/main" id="{042C10F0-16FD-59BD-F848-C906E0AF7C81}"/>
              </a:ext>
            </a:extLst>
          </p:cNvPr>
          <p:cNvSpPr>
            <a:spLocks noGrp="1"/>
          </p:cNvSpPr>
          <p:nvPr>
            <p:ph type="subTitle" idx="1"/>
          </p:nvPr>
        </p:nvSpPr>
        <p:spPr>
          <a:xfrm>
            <a:off x="1524000" y="3086116"/>
            <a:ext cx="9144000" cy="1655762"/>
          </a:xfrm>
        </p:spPr>
        <p:txBody>
          <a:bodyPr>
            <a:noAutofit/>
          </a:bodyPr>
          <a:lstStyle/>
          <a:p>
            <a:r>
              <a:rPr lang="en-CA" sz="2000" b="1" dirty="0">
                <a:latin typeface="Century Gothic" panose="020B0502020202020204" pitchFamily="34" charset="0"/>
              </a:rPr>
              <a:t>The way forward to establish a </a:t>
            </a:r>
            <a:br>
              <a:rPr lang="en-CA" sz="2000" b="1" dirty="0">
                <a:latin typeface="Century Gothic" panose="020B0502020202020204" pitchFamily="34" charset="0"/>
              </a:rPr>
            </a:br>
            <a:r>
              <a:rPr lang="en-CA" sz="2000" b="1" dirty="0">
                <a:latin typeface="Century Gothic" panose="020B0502020202020204" pitchFamily="34" charset="0"/>
              </a:rPr>
              <a:t>Canadian Association for Child and Youth Advocacy Centres</a:t>
            </a:r>
            <a:br>
              <a:rPr lang="en-CA" sz="2000" b="1" dirty="0">
                <a:latin typeface="Century Gothic" panose="020B0502020202020204" pitchFamily="34" charset="0"/>
              </a:rPr>
            </a:br>
            <a:r>
              <a:rPr lang="en-CA" sz="2000" b="1" dirty="0">
                <a:latin typeface="Century Gothic" panose="020B0502020202020204" pitchFamily="34" charset="0"/>
              </a:rPr>
              <a:t>(CACs and CYACs)</a:t>
            </a:r>
          </a:p>
          <a:p>
            <a:endParaRPr lang="en-CA" sz="2000" dirty="0">
              <a:latin typeface="Century Gothic" panose="020B0502020202020204" pitchFamily="34" charset="0"/>
            </a:endParaRPr>
          </a:p>
          <a:p>
            <a:r>
              <a:rPr lang="en-CA" sz="2000" dirty="0">
                <a:latin typeface="Century Gothic" panose="020B0502020202020204" pitchFamily="34" charset="0"/>
              </a:rPr>
              <a:t>Presented at 2023 National Meeting – Kelowna, BC</a:t>
            </a:r>
          </a:p>
          <a:p>
            <a:r>
              <a:rPr lang="en-CA" sz="2000" dirty="0">
                <a:latin typeface="Century Gothic" panose="020B0502020202020204" pitchFamily="34" charset="0"/>
              </a:rPr>
              <a:t>March 09, 2023</a:t>
            </a:r>
          </a:p>
        </p:txBody>
      </p:sp>
    </p:spTree>
    <p:extLst>
      <p:ext uri="{BB962C8B-B14F-4D97-AF65-F5344CB8AC3E}">
        <p14:creationId xmlns:p14="http://schemas.microsoft.com/office/powerpoint/2010/main" val="261000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3754874"/>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Governance Model </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Interim Governance Council for one year until entity established </a:t>
            </a:r>
          </a:p>
          <a:p>
            <a:pPr marL="742950" lvl="1" indent="-285750">
              <a:spcBef>
                <a:spcPts val="600"/>
              </a:spcBef>
              <a:buFont typeface="Arial" panose="020B0604020202020204" pitchFamily="34" charset="0"/>
              <a:buChar char="•"/>
            </a:pPr>
            <a:r>
              <a:rPr lang="en-US" dirty="0">
                <a:latin typeface="Century Gothic" panose="020B0502020202020204" pitchFamily="34" charset="0"/>
              </a:rPr>
              <a:t>Terms of Reference established by Steering Committee</a:t>
            </a:r>
          </a:p>
          <a:p>
            <a:pPr marL="742950" lvl="1" indent="-285750">
              <a:spcBef>
                <a:spcPts val="600"/>
              </a:spcBef>
              <a:buFont typeface="Arial" panose="020B0604020202020204" pitchFamily="34" charset="0"/>
              <a:buChar char="•"/>
            </a:pPr>
            <a:r>
              <a:rPr lang="en-US" dirty="0">
                <a:latin typeface="Century Gothic" panose="020B0502020202020204" pitchFamily="34" charset="0"/>
              </a:rPr>
              <a:t>5 individuals to serve as Interim Governance Council</a:t>
            </a:r>
          </a:p>
          <a:p>
            <a:pPr marL="742950" lvl="1" indent="-285750">
              <a:spcBef>
                <a:spcPts val="600"/>
              </a:spcBef>
              <a:buFont typeface="Arial" panose="020B0604020202020204" pitchFamily="34" charset="0"/>
              <a:buChar char="•"/>
            </a:pPr>
            <a:r>
              <a:rPr lang="en-US" dirty="0">
                <a:latin typeface="Century Gothic" panose="020B0502020202020204" pitchFamily="34" charset="0"/>
              </a:rPr>
              <a:t>Role is to facilitate the launch of the Association and it will have the decision-making authority required to do so</a:t>
            </a:r>
          </a:p>
          <a:p>
            <a:pPr marL="742950" lvl="1" indent="-285750">
              <a:spcBef>
                <a:spcPts val="600"/>
              </a:spcBef>
              <a:buFont typeface="Arial" panose="020B0604020202020204" pitchFamily="34" charset="0"/>
              <a:buChar char="•"/>
            </a:pPr>
            <a:r>
              <a:rPr lang="en-US" dirty="0">
                <a:latin typeface="Century Gothic" panose="020B0502020202020204" pitchFamily="34" charset="0"/>
              </a:rPr>
              <a:t>Responsibility to communicate regularly to the National Network and Department of Justice </a:t>
            </a:r>
          </a:p>
          <a:p>
            <a:pPr marL="742950" lvl="1" indent="-285750">
              <a:spcBef>
                <a:spcPts val="600"/>
              </a:spcBef>
              <a:buFont typeface="Arial" panose="020B0604020202020204" pitchFamily="34" charset="0"/>
              <a:buChar char="•"/>
            </a:pPr>
            <a:r>
              <a:rPr lang="en-US" dirty="0">
                <a:latin typeface="Century Gothic" panose="020B0502020202020204" pitchFamily="34" charset="0"/>
              </a:rPr>
              <a:t>Oversee the contract and required deliverables with the Association Management Consulting Company							</a:t>
            </a:r>
            <a:endParaRPr lang="en-US" sz="2400" dirty="0">
              <a:latin typeface="Century Gothic" panose="020B0502020202020204" pitchFamily="34" charset="0"/>
            </a:endParaRP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AC6F1CC3-0C4E-7A4E-E20F-A710814C318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77823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4632037"/>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Governance Model </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Retain Association Management Consulting Company to facilitate start-up and deliverables </a:t>
            </a:r>
          </a:p>
          <a:p>
            <a:pPr marL="742950" lvl="1" indent="-285750">
              <a:spcBef>
                <a:spcPts val="600"/>
              </a:spcBef>
              <a:buFont typeface="Arial" panose="020B0604020202020204" pitchFamily="34" charset="0"/>
              <a:buChar char="•"/>
            </a:pPr>
            <a:r>
              <a:rPr lang="en-US" dirty="0">
                <a:latin typeface="Century Gothic" panose="020B0502020202020204" pitchFamily="34" charset="0"/>
              </a:rPr>
              <a:t>provides an executive director</a:t>
            </a:r>
          </a:p>
          <a:p>
            <a:pPr marL="742950" lvl="1" indent="-285750">
              <a:spcBef>
                <a:spcPts val="600"/>
              </a:spcBef>
              <a:buFont typeface="Arial" panose="020B0604020202020204" pitchFamily="34" charset="0"/>
              <a:buChar char="•"/>
            </a:pPr>
            <a:r>
              <a:rPr lang="en-US" dirty="0">
                <a:latin typeface="Century Gothic" panose="020B0502020202020204" pitchFamily="34" charset="0"/>
              </a:rPr>
              <a:t>operational/general support</a:t>
            </a:r>
          </a:p>
          <a:p>
            <a:pPr marL="742950" lvl="1" indent="-285750">
              <a:spcBef>
                <a:spcPts val="600"/>
              </a:spcBef>
              <a:buFont typeface="Arial" panose="020B0604020202020204" pitchFamily="34" charset="0"/>
              <a:buChar char="•"/>
            </a:pPr>
            <a:r>
              <a:rPr lang="en-US" dirty="0">
                <a:latin typeface="Century Gothic" panose="020B0502020202020204" pitchFamily="34" charset="0"/>
              </a:rPr>
              <a:t>governance support</a:t>
            </a:r>
          </a:p>
          <a:p>
            <a:pPr marL="742950" lvl="1" indent="-285750">
              <a:spcBef>
                <a:spcPts val="600"/>
              </a:spcBef>
              <a:buFont typeface="Arial" panose="020B0604020202020204" pitchFamily="34" charset="0"/>
              <a:buChar char="•"/>
            </a:pPr>
            <a:r>
              <a:rPr lang="en-US" dirty="0">
                <a:latin typeface="Century Gothic" panose="020B0502020202020204" pitchFamily="34" charset="0"/>
              </a:rPr>
              <a:t>communications</a:t>
            </a:r>
          </a:p>
          <a:p>
            <a:pPr marL="742950" lvl="1" indent="-285750">
              <a:spcBef>
                <a:spcPts val="600"/>
              </a:spcBef>
              <a:buFont typeface="Arial" panose="020B0604020202020204" pitchFamily="34" charset="0"/>
              <a:buChar char="•"/>
            </a:pPr>
            <a:r>
              <a:rPr lang="en-US" dirty="0">
                <a:latin typeface="Century Gothic" panose="020B0502020202020204" pitchFamily="34" charset="0"/>
              </a:rPr>
              <a:t>membership management</a:t>
            </a:r>
          </a:p>
          <a:p>
            <a:pPr marL="742950" lvl="1" indent="-285750">
              <a:spcBef>
                <a:spcPts val="600"/>
              </a:spcBef>
              <a:buFont typeface="Arial" panose="020B0604020202020204" pitchFamily="34" charset="0"/>
              <a:buChar char="•"/>
            </a:pPr>
            <a:r>
              <a:rPr lang="en-US" dirty="0">
                <a:latin typeface="Century Gothic" panose="020B0502020202020204" pitchFamily="34" charset="0"/>
              </a:rPr>
              <a:t>financial management</a:t>
            </a:r>
          </a:p>
          <a:p>
            <a:pPr marL="742950" lvl="1" indent="-285750">
              <a:spcBef>
                <a:spcPts val="600"/>
              </a:spcBef>
              <a:buFont typeface="Arial" panose="020B0604020202020204" pitchFamily="34" charset="0"/>
              <a:buChar char="•"/>
            </a:pPr>
            <a:r>
              <a:rPr lang="en-US" dirty="0">
                <a:latin typeface="Century Gothic" panose="020B0502020202020204" pitchFamily="34" charset="0"/>
              </a:rPr>
              <a:t>program development and delivery</a:t>
            </a:r>
          </a:p>
          <a:p>
            <a:pPr marL="742950" lvl="1" indent="-285750">
              <a:spcBef>
                <a:spcPts val="600"/>
              </a:spcBef>
              <a:buFont typeface="Arial" panose="020B0604020202020204" pitchFamily="34" charset="0"/>
              <a:buChar char="•"/>
            </a:pPr>
            <a:r>
              <a:rPr lang="en-US" dirty="0">
                <a:latin typeface="Century Gothic" panose="020B0502020202020204" pitchFamily="34" charset="0"/>
              </a:rPr>
              <a:t>other services as required 							</a:t>
            </a:r>
            <a:endParaRPr lang="en-US" sz="2400" dirty="0">
              <a:latin typeface="Century Gothic" panose="020B0502020202020204" pitchFamily="34" charset="0"/>
            </a:endParaRP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4A23537D-1785-174C-A532-093CB2779FE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1843311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6278642"/>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Governance Model </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After entity is established, skills-based governance Board to be formed</a:t>
            </a:r>
          </a:p>
          <a:p>
            <a:pPr marL="742950" lvl="1" indent="-285750">
              <a:spcBef>
                <a:spcPts val="600"/>
              </a:spcBef>
              <a:buFont typeface="Arial" panose="020B0604020202020204" pitchFamily="34" charset="0"/>
              <a:buChar char="•"/>
            </a:pPr>
            <a:r>
              <a:rPr lang="en-US" dirty="0">
                <a:latin typeface="Century Gothic" panose="020B0502020202020204" pitchFamily="34" charset="0"/>
              </a:rPr>
              <a:t>Twelve voting members approved by Council, selected through a geographic, linguistic, and EDI lens</a:t>
            </a:r>
          </a:p>
          <a:p>
            <a:pPr marL="742950" lvl="1" indent="-285750">
              <a:spcBef>
                <a:spcPts val="600"/>
              </a:spcBef>
              <a:buFont typeface="Arial" panose="020B0604020202020204" pitchFamily="34" charset="0"/>
              <a:buChar char="•"/>
            </a:pPr>
            <a:r>
              <a:rPr lang="en-US" dirty="0">
                <a:latin typeface="Century Gothic" panose="020B0502020202020204" pitchFamily="34" charset="0"/>
              </a:rPr>
              <a:t>Skill sets to be represented on the board: </a:t>
            </a:r>
            <a:r>
              <a:rPr lang="en-US" sz="1800" dirty="0">
                <a:solidFill>
                  <a:srgbClr val="000000"/>
                </a:solidFill>
                <a:effectLst/>
                <a:latin typeface="Avenir Next LT Pro Light" panose="020B0304020202020204" pitchFamily="34" charset="0"/>
                <a:ea typeface="Times New Roman" panose="02020603050405020304" pitchFamily="18" charset="0"/>
              </a:rPr>
              <a:t> </a:t>
            </a:r>
            <a:r>
              <a:rPr lang="en-US" dirty="0">
                <a:latin typeface="Century Gothic" panose="020B0502020202020204" pitchFamily="34" charset="0"/>
              </a:rPr>
              <a:t>research, government relations, communication, financial management, and revenue development</a:t>
            </a:r>
          </a:p>
          <a:p>
            <a:pPr marL="742950" lvl="1" indent="-285750">
              <a:spcBef>
                <a:spcPts val="600"/>
              </a:spcBef>
              <a:buFont typeface="Arial" panose="020B0604020202020204" pitchFamily="34" charset="0"/>
              <a:buChar char="•"/>
            </a:pPr>
            <a:r>
              <a:rPr lang="en-US" dirty="0">
                <a:latin typeface="Century Gothic" panose="020B0502020202020204" pitchFamily="34" charset="0"/>
              </a:rPr>
              <a:t>Must include at least six individuals who work in different CYACs from across the  country who represent different models of operation, as well as at least two individuals from partner sectors (</a:t>
            </a:r>
            <a:r>
              <a:rPr lang="en-US" dirty="0" err="1">
                <a:latin typeface="Century Gothic" panose="020B0502020202020204" pitchFamily="34" charset="0"/>
              </a:rPr>
              <a:t>e.g</a:t>
            </a:r>
            <a:r>
              <a:rPr lang="en-US" dirty="0">
                <a:latin typeface="Century Gothic" panose="020B0502020202020204" pitchFamily="34" charset="0"/>
              </a:rPr>
              <a:t> - policing, academic, medical). </a:t>
            </a:r>
            <a:endParaRPr lang="en-CA" dirty="0">
              <a:latin typeface="Century Gothic" panose="020B0502020202020204" pitchFamily="34" charset="0"/>
            </a:endParaRPr>
          </a:p>
          <a:p>
            <a:pPr marL="742950" lvl="1" indent="-285750">
              <a:spcBef>
                <a:spcPts val="600"/>
              </a:spcBef>
              <a:buFont typeface="Arial" panose="020B0604020202020204" pitchFamily="34" charset="0"/>
              <a:buChar char="•"/>
            </a:pPr>
            <a:r>
              <a:rPr lang="en-US" dirty="0">
                <a:latin typeface="Century Gothic" panose="020B0502020202020204" pitchFamily="34" charset="0"/>
              </a:rPr>
              <a:t>All Board positions are unpaid</a:t>
            </a:r>
          </a:p>
          <a:p>
            <a:pPr marL="742950" lvl="1" indent="-285750">
              <a:spcBef>
                <a:spcPts val="600"/>
              </a:spcBef>
              <a:buFont typeface="Arial" panose="020B0604020202020204" pitchFamily="34" charset="0"/>
              <a:buChar char="•"/>
            </a:pPr>
            <a:r>
              <a:rPr lang="en-US" b="1" u="sng" dirty="0">
                <a:solidFill>
                  <a:schemeClr val="accent1"/>
                </a:solidFill>
                <a:latin typeface="Century Gothic" panose="020B0502020202020204" pitchFamily="34" charset="0"/>
              </a:rPr>
              <a:t>A representative from Justice Canada will be invited to sit as an ex officio advisor on the Board.</a:t>
            </a:r>
            <a:r>
              <a:rPr lang="en-US" b="1" dirty="0">
                <a:solidFill>
                  <a:schemeClr val="accent1"/>
                </a:solidFill>
                <a:latin typeface="Century Gothic" panose="020B0502020202020204" pitchFamily="34" charset="0"/>
              </a:rPr>
              <a:t> </a:t>
            </a:r>
            <a:r>
              <a:rPr lang="en-US" dirty="0">
                <a:latin typeface="Century Gothic" panose="020B0502020202020204" pitchFamily="34" charset="0"/>
              </a:rPr>
              <a:t>When necessary, the Board will move ‘in camera’ and the representative from Justice Canada will not participate.</a:t>
            </a:r>
            <a:endParaRPr lang="en-CA" dirty="0">
              <a:latin typeface="Century Gothic" panose="020B0502020202020204" pitchFamily="34" charset="0"/>
            </a:endParaRPr>
          </a:p>
          <a:p>
            <a:pPr marL="742950" lvl="1" indent="-285750">
              <a:spcBef>
                <a:spcPts val="600"/>
              </a:spcBef>
              <a:buFont typeface="Arial" panose="020B0604020202020204" pitchFamily="34" charset="0"/>
              <a:buChar char="•"/>
            </a:pPr>
            <a:endParaRPr lang="en-CA" dirty="0">
              <a:latin typeface="Century Gothic" panose="020B0502020202020204" pitchFamily="34" charset="0"/>
            </a:endParaRPr>
          </a:p>
          <a:p>
            <a:pPr marL="742950" lvl="1" indent="-285750">
              <a:spcBef>
                <a:spcPts val="600"/>
              </a:spcBef>
              <a:buFont typeface="Arial" panose="020B0604020202020204" pitchFamily="34" charset="0"/>
              <a:buChar char="•"/>
            </a:pPr>
            <a:endParaRPr lang="en-US" dirty="0">
              <a:latin typeface="Century Gothic" panose="020B0502020202020204" pitchFamily="34" charset="0"/>
            </a:endParaRPr>
          </a:p>
          <a:p>
            <a:pPr marL="742950" lvl="1" indent="-285750">
              <a:spcBef>
                <a:spcPts val="600"/>
              </a:spcBef>
              <a:buFont typeface="Arial" panose="020B0604020202020204" pitchFamily="34" charset="0"/>
              <a:buChar char="•"/>
            </a:pPr>
            <a:endParaRPr lang="en-US" dirty="0">
              <a:latin typeface="Century Gothic" panose="020B0502020202020204" pitchFamily="34" charset="0"/>
            </a:endParaRPr>
          </a:p>
          <a:p>
            <a:pPr marL="742950" lvl="1" indent="-285750">
              <a:spcBef>
                <a:spcPts val="600"/>
              </a:spcBef>
              <a:buFont typeface="Arial" panose="020B0604020202020204" pitchFamily="34" charset="0"/>
              <a:buChar char="•"/>
            </a:pPr>
            <a:endParaRPr lang="en-US" dirty="0">
              <a:latin typeface="Century Gothic" panose="020B0502020202020204" pitchFamily="34" charset="0"/>
            </a:endParaRP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D95DECB9-0C51-8DC2-B273-A7F777198D48}"/>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244652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4324261"/>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Deliverables</a:t>
            </a:r>
          </a:p>
          <a:p>
            <a:pPr marL="285750" indent="-285750">
              <a:spcBef>
                <a:spcPts val="600"/>
              </a:spcBef>
              <a:buFont typeface="Arial" panose="020B0604020202020204" pitchFamily="34" charset="0"/>
              <a:buChar char="•"/>
            </a:pPr>
            <a:r>
              <a:rPr lang="en-CA" b="1" dirty="0">
                <a:solidFill>
                  <a:schemeClr val="accent1"/>
                </a:solidFill>
                <a:latin typeface="Century Gothic" panose="020B0502020202020204" pitchFamily="34" charset="0"/>
              </a:rPr>
              <a:t>Establishing the legal entity</a:t>
            </a:r>
            <a:r>
              <a:rPr lang="en-CA" dirty="0">
                <a:latin typeface="Century Gothic" panose="020B0502020202020204" pitchFamily="34" charset="0"/>
              </a:rPr>
              <a:t>: type, model, bylaws (Year 1)</a:t>
            </a:r>
          </a:p>
          <a:p>
            <a:pPr marL="285750" indent="-285750">
              <a:spcBef>
                <a:spcPts val="600"/>
              </a:spcBef>
              <a:buFont typeface="Arial" panose="020B0604020202020204" pitchFamily="34" charset="0"/>
              <a:buChar char="•"/>
            </a:pPr>
            <a:r>
              <a:rPr lang="en-CA" b="1" dirty="0">
                <a:solidFill>
                  <a:schemeClr val="accent1"/>
                </a:solidFill>
                <a:latin typeface="Century Gothic" panose="020B0502020202020204" pitchFamily="34" charset="0"/>
              </a:rPr>
              <a:t>Start-up</a:t>
            </a:r>
            <a:r>
              <a:rPr lang="en-CA" dirty="0">
                <a:latin typeface="Century Gothic" panose="020B0502020202020204" pitchFamily="34" charset="0"/>
              </a:rPr>
              <a:t>: Policies, Funding, Strategies, Membership Model, Services (Year 1)</a:t>
            </a:r>
          </a:p>
          <a:p>
            <a:pPr marL="285750" indent="-285750">
              <a:spcBef>
                <a:spcPts val="600"/>
              </a:spcBef>
              <a:buFont typeface="Arial" panose="020B0604020202020204" pitchFamily="34" charset="0"/>
              <a:buChar char="•"/>
            </a:pPr>
            <a:r>
              <a:rPr lang="en-US" dirty="0">
                <a:latin typeface="Century Gothic" panose="020B0502020202020204" pitchFamily="34" charset="0"/>
              </a:rPr>
              <a:t>Advocacy at the Federal Level (Year 1 and onward) </a:t>
            </a:r>
          </a:p>
          <a:p>
            <a:pPr marL="742950" lvl="1" indent="-285750">
              <a:spcBef>
                <a:spcPts val="600"/>
              </a:spcBef>
              <a:buFont typeface="Arial" panose="020B0604020202020204" pitchFamily="34" charset="0"/>
              <a:buChar char="•"/>
            </a:pPr>
            <a:r>
              <a:rPr lang="en-US" b="1" dirty="0">
                <a:solidFill>
                  <a:schemeClr val="accent1"/>
                </a:solidFill>
                <a:latin typeface="Century Gothic" panose="020B0502020202020204" pitchFamily="34" charset="0"/>
              </a:rPr>
              <a:t>Increasing profile and credibility </a:t>
            </a:r>
            <a:r>
              <a:rPr lang="en-US" dirty="0">
                <a:latin typeface="Century Gothic" panose="020B0502020202020204" pitchFamily="34" charset="0"/>
              </a:rPr>
              <a:t>of the goals of the CYAC model to key national decision-makers, national partners, national stakeholders, and potential national funding partners;</a:t>
            </a:r>
          </a:p>
          <a:p>
            <a:pPr marL="742950" lvl="1" indent="-285750">
              <a:spcBef>
                <a:spcPts val="600"/>
              </a:spcBef>
              <a:buFont typeface="Arial" panose="020B0604020202020204" pitchFamily="34" charset="0"/>
              <a:buChar char="•"/>
            </a:pPr>
            <a:r>
              <a:rPr lang="en-US" dirty="0">
                <a:latin typeface="Century Gothic" panose="020B0502020202020204" pitchFamily="34" charset="0"/>
              </a:rPr>
              <a:t>Building and ongoing tailoring of a consistent storyline about the </a:t>
            </a:r>
            <a:r>
              <a:rPr lang="en-US" b="1" dirty="0">
                <a:solidFill>
                  <a:schemeClr val="accent1"/>
                </a:solidFill>
                <a:latin typeface="Century Gothic" panose="020B0502020202020204" pitchFamily="34" charset="0"/>
              </a:rPr>
              <a:t>social value of CYACs </a:t>
            </a:r>
            <a:r>
              <a:rPr lang="en-US" dirty="0">
                <a:latin typeface="Century Gothic" panose="020B0502020202020204" pitchFamily="34" charset="0"/>
              </a:rPr>
              <a:t>and </a:t>
            </a:r>
            <a:r>
              <a:rPr lang="en-US" b="1" dirty="0">
                <a:solidFill>
                  <a:schemeClr val="accent1"/>
                </a:solidFill>
                <a:latin typeface="Century Gothic" panose="020B0502020202020204" pitchFamily="34" charset="0"/>
              </a:rPr>
              <a:t>creating tools/resources </a:t>
            </a:r>
            <a:r>
              <a:rPr lang="en-US" dirty="0">
                <a:latin typeface="Century Gothic" panose="020B0502020202020204" pitchFamily="34" charset="0"/>
              </a:rPr>
              <a:t>for use by the local CYAC’s in their own advocacy and communication efforts;</a:t>
            </a:r>
          </a:p>
          <a:p>
            <a:pPr marL="742950" lvl="1" indent="-285750">
              <a:spcBef>
                <a:spcPts val="600"/>
              </a:spcBef>
              <a:buFont typeface="Arial" panose="020B0604020202020204" pitchFamily="34" charset="0"/>
              <a:buChar char="•"/>
            </a:pPr>
            <a:r>
              <a:rPr lang="en-US" dirty="0">
                <a:latin typeface="Century Gothic" panose="020B0502020202020204" pitchFamily="34" charset="0"/>
              </a:rPr>
              <a:t>Serving as a </a:t>
            </a:r>
            <a:r>
              <a:rPr lang="en-US" b="1" dirty="0">
                <a:solidFill>
                  <a:schemeClr val="accent1"/>
                </a:solidFill>
                <a:latin typeface="Century Gothic" panose="020B0502020202020204" pitchFamily="34" charset="0"/>
              </a:rPr>
              <a:t>national thought leader </a:t>
            </a:r>
            <a:r>
              <a:rPr lang="en-US" dirty="0">
                <a:latin typeface="Century Gothic" panose="020B0502020202020204" pitchFamily="34" charset="0"/>
              </a:rPr>
              <a:t>to help to shape relevant federal policy, regulatory and legislative matters (where appropriate) and taking advantage of opportunities to offer guidance and build profile;</a:t>
            </a:r>
          </a:p>
          <a:p>
            <a:pPr marL="742950" lvl="1" indent="-285750">
              <a:spcBef>
                <a:spcPts val="600"/>
              </a:spcBef>
              <a:buFont typeface="Arial" panose="020B0604020202020204" pitchFamily="34" charset="0"/>
              <a:buChar char="•"/>
            </a:pPr>
            <a:r>
              <a:rPr lang="en-US" b="1" dirty="0">
                <a:solidFill>
                  <a:schemeClr val="accent1"/>
                </a:solidFill>
                <a:latin typeface="Century Gothic" panose="020B0502020202020204" pitchFamily="34" charset="0"/>
              </a:rPr>
              <a:t>Providing support to CYACs </a:t>
            </a:r>
            <a:r>
              <a:rPr lang="en-US" dirty="0">
                <a:latin typeface="Century Gothic" panose="020B0502020202020204" pitchFamily="34" charset="0"/>
              </a:rPr>
              <a:t>on provincial advocacy as appropriate and as capacity allows.</a:t>
            </a: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263A011C-2E1C-0C90-15EA-A3D1C488D21E}"/>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1554077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4124206"/>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Deliverables</a:t>
            </a:r>
          </a:p>
          <a:p>
            <a:pPr marL="285750" indent="-285750">
              <a:spcBef>
                <a:spcPts val="600"/>
              </a:spcBef>
              <a:buFont typeface="Arial" panose="020B0604020202020204" pitchFamily="34" charset="0"/>
              <a:buChar char="•"/>
            </a:pPr>
            <a:r>
              <a:rPr lang="en-US" dirty="0">
                <a:latin typeface="Century Gothic" panose="020B0502020202020204" pitchFamily="34" charset="0"/>
              </a:rPr>
              <a:t>Facilitating Collaboration &amp; Partnership  (Year 1 and onward)</a:t>
            </a:r>
          </a:p>
          <a:p>
            <a:pPr marL="742950" lvl="1" indent="-285750">
              <a:spcBef>
                <a:spcPts val="600"/>
              </a:spcBef>
              <a:buFont typeface="Arial" panose="020B0604020202020204" pitchFamily="34" charset="0"/>
              <a:buChar char="•"/>
            </a:pPr>
            <a:r>
              <a:rPr lang="en-US" dirty="0">
                <a:latin typeface="Century Gothic" panose="020B0502020202020204" pitchFamily="34" charset="0"/>
              </a:rPr>
              <a:t>Creating opportunities to </a:t>
            </a:r>
            <a:r>
              <a:rPr lang="en-US" b="1" dirty="0">
                <a:solidFill>
                  <a:schemeClr val="accent1"/>
                </a:solidFill>
                <a:latin typeface="Century Gothic" panose="020B0502020202020204" pitchFamily="34" charset="0"/>
              </a:rPr>
              <a:t>share best practices and leverage existing knowledge resources </a:t>
            </a:r>
            <a:r>
              <a:rPr lang="en-US" dirty="0">
                <a:latin typeface="Century Gothic" panose="020B0502020202020204" pitchFamily="34" charset="0"/>
              </a:rPr>
              <a:t>amongst individual CYACs and regional/provincial networks;</a:t>
            </a:r>
          </a:p>
          <a:p>
            <a:pPr marL="742950" lvl="1" indent="-285750">
              <a:spcBef>
                <a:spcPts val="600"/>
              </a:spcBef>
              <a:buFont typeface="Arial" panose="020B0604020202020204" pitchFamily="34" charset="0"/>
              <a:buChar char="•"/>
            </a:pPr>
            <a:r>
              <a:rPr lang="en-US" dirty="0">
                <a:latin typeface="Century Gothic" panose="020B0502020202020204" pitchFamily="34" charset="0"/>
              </a:rPr>
              <a:t>Amplifying the </a:t>
            </a:r>
            <a:r>
              <a:rPr lang="en-US" b="1" dirty="0">
                <a:solidFill>
                  <a:schemeClr val="accent1"/>
                </a:solidFill>
                <a:latin typeface="Century Gothic" panose="020B0502020202020204" pitchFamily="34" charset="0"/>
              </a:rPr>
              <a:t>awareness and access to research </a:t>
            </a:r>
            <a:r>
              <a:rPr lang="en-US" dirty="0">
                <a:latin typeface="Century Gothic" panose="020B0502020202020204" pitchFamily="34" charset="0"/>
              </a:rPr>
              <a:t>being done at CYACs throughout Canada, as well as internationally;</a:t>
            </a:r>
          </a:p>
          <a:p>
            <a:pPr marL="742950" lvl="1" indent="-285750">
              <a:spcBef>
                <a:spcPts val="600"/>
              </a:spcBef>
              <a:buFont typeface="Arial" panose="020B0604020202020204" pitchFamily="34" charset="0"/>
              <a:buChar char="•"/>
            </a:pPr>
            <a:r>
              <a:rPr lang="en-US" b="1" dirty="0">
                <a:solidFill>
                  <a:schemeClr val="accent1"/>
                </a:solidFill>
                <a:latin typeface="Century Gothic" panose="020B0502020202020204" pitchFamily="34" charset="0"/>
              </a:rPr>
              <a:t>Identifying research gaps</a:t>
            </a:r>
            <a:r>
              <a:rPr lang="en-US" dirty="0">
                <a:latin typeface="Century Gothic" panose="020B0502020202020204" pitchFamily="34" charset="0"/>
              </a:rPr>
              <a:t> that may be of national interest and considering how these gaps can be addressed;</a:t>
            </a:r>
          </a:p>
          <a:p>
            <a:pPr marL="742950" lvl="1" indent="-285750">
              <a:spcBef>
                <a:spcPts val="600"/>
              </a:spcBef>
              <a:buFont typeface="Arial" panose="020B0604020202020204" pitchFamily="34" charset="0"/>
              <a:buChar char="•"/>
            </a:pPr>
            <a:r>
              <a:rPr lang="en-US" dirty="0">
                <a:latin typeface="Century Gothic" panose="020B0502020202020204" pitchFamily="34" charset="0"/>
              </a:rPr>
              <a:t>Building and maintaining a </a:t>
            </a:r>
            <a:r>
              <a:rPr lang="en-US" b="1" dirty="0">
                <a:solidFill>
                  <a:schemeClr val="accent1"/>
                </a:solidFill>
                <a:latin typeface="Century Gothic" panose="020B0502020202020204" pitchFamily="34" charset="0"/>
              </a:rPr>
              <a:t>virtual knowledge mobilization and networking system </a:t>
            </a:r>
            <a:r>
              <a:rPr lang="en-US" dirty="0">
                <a:latin typeface="Century Gothic" panose="020B0502020202020204" pitchFamily="34" charset="0"/>
              </a:rPr>
              <a:t>for CYACs;</a:t>
            </a:r>
          </a:p>
          <a:p>
            <a:pPr marL="742950" lvl="1" indent="-285750">
              <a:spcBef>
                <a:spcPts val="600"/>
              </a:spcBef>
              <a:buFont typeface="Arial" panose="020B0604020202020204" pitchFamily="34" charset="0"/>
              <a:buChar char="•"/>
            </a:pPr>
            <a:r>
              <a:rPr lang="en-US" b="1" dirty="0">
                <a:solidFill>
                  <a:schemeClr val="accent1"/>
                </a:solidFill>
                <a:latin typeface="Century Gothic" panose="020B0502020202020204" pitchFamily="34" charset="0"/>
              </a:rPr>
              <a:t>Linking</a:t>
            </a:r>
            <a:r>
              <a:rPr lang="en-US" dirty="0">
                <a:latin typeface="Century Gothic" panose="020B0502020202020204" pitchFamily="34" charset="0"/>
              </a:rPr>
              <a:t> the work of </a:t>
            </a:r>
            <a:r>
              <a:rPr lang="en-US" b="1" dirty="0">
                <a:solidFill>
                  <a:schemeClr val="accent1"/>
                </a:solidFill>
                <a:latin typeface="Century Gothic" panose="020B0502020202020204" pitchFamily="34" charset="0"/>
              </a:rPr>
              <a:t>regional networks and individual provinces/territories </a:t>
            </a:r>
            <a:r>
              <a:rPr lang="en-US" dirty="0">
                <a:latin typeface="Century Gothic" panose="020B0502020202020204" pitchFamily="34" charset="0"/>
              </a:rPr>
              <a:t>to national initiatives;</a:t>
            </a:r>
          </a:p>
          <a:p>
            <a:pPr marL="742950" lvl="1" indent="-285750">
              <a:spcBef>
                <a:spcPts val="600"/>
              </a:spcBef>
              <a:buFont typeface="Arial" panose="020B0604020202020204" pitchFamily="34" charset="0"/>
              <a:buChar char="•"/>
            </a:pPr>
            <a:r>
              <a:rPr lang="en-US" dirty="0">
                <a:latin typeface="Century Gothic" panose="020B0502020202020204" pitchFamily="34" charset="0"/>
              </a:rPr>
              <a:t>Offering </a:t>
            </a:r>
            <a:r>
              <a:rPr lang="en-US" b="1" dirty="0">
                <a:solidFill>
                  <a:schemeClr val="accent1"/>
                </a:solidFill>
                <a:latin typeface="Century Gothic" panose="020B0502020202020204" pitchFamily="34" charset="0"/>
              </a:rPr>
              <a:t>national training and education opportunities </a:t>
            </a:r>
            <a:r>
              <a:rPr lang="en-US" dirty="0">
                <a:latin typeface="Century Gothic" panose="020B0502020202020204" pitchFamily="34" charset="0"/>
              </a:rPr>
              <a:t>(in-person and virtual);</a:t>
            </a:r>
          </a:p>
          <a:p>
            <a:pPr marL="742950" lvl="1" indent="-285750">
              <a:spcBef>
                <a:spcPts val="600"/>
              </a:spcBef>
              <a:buFont typeface="Arial" panose="020B0604020202020204" pitchFamily="34" charset="0"/>
              <a:buChar char="•"/>
            </a:pPr>
            <a:r>
              <a:rPr lang="en-US" dirty="0">
                <a:latin typeface="Century Gothic" panose="020B0502020202020204" pitchFamily="34" charset="0"/>
              </a:rPr>
              <a:t>Supporting </a:t>
            </a:r>
            <a:r>
              <a:rPr lang="en-US" b="1" dirty="0">
                <a:solidFill>
                  <a:schemeClr val="accent1"/>
                </a:solidFill>
                <a:latin typeface="Century Gothic" panose="020B0502020202020204" pitchFamily="34" charset="0"/>
              </a:rPr>
              <a:t>national meetings </a:t>
            </a:r>
            <a:r>
              <a:rPr lang="en-US" dirty="0">
                <a:latin typeface="Century Gothic" panose="020B0502020202020204" pitchFamily="34" charset="0"/>
              </a:rPr>
              <a:t>and eventually leading an </a:t>
            </a:r>
            <a:r>
              <a:rPr lang="en-US" b="1" dirty="0">
                <a:solidFill>
                  <a:schemeClr val="accent1"/>
                </a:solidFill>
                <a:latin typeface="Century Gothic" panose="020B0502020202020204" pitchFamily="34" charset="0"/>
              </a:rPr>
              <a:t>annual national conference</a:t>
            </a:r>
            <a:r>
              <a:rPr lang="en-US" dirty="0">
                <a:latin typeface="Century Gothic" panose="020B0502020202020204" pitchFamily="34" charset="0"/>
              </a:rPr>
              <a:t>.</a:t>
            </a: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7772B64A-E22F-1ED1-7297-2AC30AC12586}"/>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64498369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Business Plan Snapshot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1446550"/>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Deliverables</a:t>
            </a:r>
          </a:p>
          <a:p>
            <a:pPr marL="285750" indent="-285750">
              <a:spcBef>
                <a:spcPts val="600"/>
              </a:spcBef>
              <a:buFont typeface="Arial" panose="020B0604020202020204" pitchFamily="34" charset="0"/>
              <a:buChar char="•"/>
            </a:pPr>
            <a:r>
              <a:rPr lang="en-US" dirty="0">
                <a:latin typeface="Century Gothic" panose="020B0502020202020204" pitchFamily="34" charset="0"/>
              </a:rPr>
              <a:t>Guidelines and quality assurance (Year 2/3 onward)</a:t>
            </a:r>
          </a:p>
          <a:p>
            <a:pPr marL="742950" lvl="1" indent="-285750">
              <a:spcBef>
                <a:spcPts val="600"/>
              </a:spcBef>
              <a:buFont typeface="Arial" panose="020B0604020202020204" pitchFamily="34" charset="0"/>
              <a:buChar char="•"/>
            </a:pPr>
            <a:r>
              <a:rPr lang="en-US" dirty="0">
                <a:latin typeface="Century Gothic" panose="020B0502020202020204" pitchFamily="34" charset="0"/>
              </a:rPr>
              <a:t>Develop national quality assurance program – to be developed in close consultation with sector and government</a:t>
            </a:r>
            <a:endParaRPr lang="en-US" sz="2400" dirty="0">
              <a:latin typeface="Century Gothic" panose="020B0502020202020204" pitchFamily="34" charset="0"/>
            </a:endParaRPr>
          </a:p>
        </p:txBody>
      </p:sp>
      <p:sp>
        <p:nvSpPr>
          <p:cNvPr id="4" name="Rectangle 3">
            <a:extLst>
              <a:ext uri="{FF2B5EF4-FFF2-40B4-BE49-F238E27FC236}">
                <a16:creationId xmlns:a16="http://schemas.microsoft.com/office/drawing/2014/main" id="{708636DA-53BA-23B5-D5A5-AB5A8B571E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313071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Budget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2939266"/>
          </a:xfrm>
          <a:prstGeom prst="rect">
            <a:avLst/>
          </a:prstGeom>
          <a:noFill/>
        </p:spPr>
        <p:txBody>
          <a:bodyPr wrap="square" rtlCol="0">
            <a:spAutoFit/>
          </a:bodyPr>
          <a:lstStyle/>
          <a:p>
            <a:pPr>
              <a:spcBef>
                <a:spcPts val="600"/>
              </a:spcBef>
            </a:pPr>
            <a:r>
              <a:rPr lang="en-US" sz="2400" b="1" u="sng" dirty="0">
                <a:solidFill>
                  <a:schemeClr val="accent1"/>
                </a:solidFill>
                <a:latin typeface="Century Gothic" panose="020B0502020202020204" pitchFamily="34" charset="0"/>
              </a:rPr>
              <a:t>To achieve the deliverables outlined in the business plan</a:t>
            </a:r>
          </a:p>
          <a:p>
            <a:pPr marL="285750" indent="-285750">
              <a:spcBef>
                <a:spcPts val="600"/>
              </a:spcBef>
              <a:buFont typeface="Arial" panose="020B0604020202020204" pitchFamily="34" charset="0"/>
              <a:buChar char="•"/>
            </a:pPr>
            <a:r>
              <a:rPr lang="en-US" dirty="0">
                <a:latin typeface="Century Gothic" panose="020B0502020202020204" pitchFamily="34" charset="0"/>
              </a:rPr>
              <a:t>Annual service contract with Association Management Company:</a:t>
            </a:r>
          </a:p>
          <a:p>
            <a:pPr marL="742950" lvl="1" indent="-285750">
              <a:spcBef>
                <a:spcPts val="600"/>
              </a:spcBef>
              <a:buFont typeface="Arial" panose="020B0604020202020204" pitchFamily="34" charset="0"/>
              <a:buChar char="•"/>
            </a:pPr>
            <a:r>
              <a:rPr lang="en-US" dirty="0">
                <a:latin typeface="Century Gothic" panose="020B0502020202020204" pitchFamily="34" charset="0"/>
              </a:rPr>
              <a:t>$175,000/</a:t>
            </a:r>
            <a:r>
              <a:rPr lang="en-US" dirty="0" err="1">
                <a:latin typeface="Century Gothic" panose="020B0502020202020204" pitchFamily="34" charset="0"/>
              </a:rPr>
              <a:t>yr</a:t>
            </a:r>
            <a:r>
              <a:rPr lang="en-US" dirty="0">
                <a:latin typeface="Century Gothic" panose="020B0502020202020204" pitchFamily="34" charset="0"/>
              </a:rPr>
              <a:t> x 2 years = $350,000</a:t>
            </a:r>
          </a:p>
          <a:p>
            <a:pPr marL="285750" indent="-285750">
              <a:spcBef>
                <a:spcPts val="600"/>
              </a:spcBef>
              <a:buFont typeface="Arial" panose="020B0604020202020204" pitchFamily="34" charset="0"/>
              <a:buChar char="•"/>
            </a:pPr>
            <a:r>
              <a:rPr lang="en-US" dirty="0">
                <a:latin typeface="Century Gothic" panose="020B0502020202020204" pitchFamily="34" charset="0"/>
              </a:rPr>
              <a:t>Additional costs external to contract (meeting expenses, travel of Interim Governing Council, </a:t>
            </a:r>
            <a:r>
              <a:rPr lang="en-US" dirty="0" err="1">
                <a:latin typeface="Century Gothic" panose="020B0502020202020204" pitchFamily="34" charset="0"/>
              </a:rPr>
              <a:t>etc</a:t>
            </a:r>
            <a:r>
              <a:rPr lang="en-US" dirty="0">
                <a:latin typeface="Century Gothic" panose="020B0502020202020204" pitchFamily="34" charset="0"/>
              </a:rPr>
              <a:t>)</a:t>
            </a:r>
          </a:p>
          <a:p>
            <a:pPr marL="742950" lvl="1" indent="-285750">
              <a:spcBef>
                <a:spcPts val="600"/>
              </a:spcBef>
              <a:buFont typeface="Arial" panose="020B0604020202020204" pitchFamily="34" charset="0"/>
              <a:buChar char="•"/>
            </a:pPr>
            <a:r>
              <a:rPr lang="en-US" dirty="0">
                <a:latin typeface="Century Gothic" panose="020B0502020202020204" pitchFamily="34" charset="0"/>
              </a:rPr>
              <a:t>$25,000/</a:t>
            </a:r>
            <a:r>
              <a:rPr lang="en-US" dirty="0" err="1">
                <a:latin typeface="Century Gothic" panose="020B0502020202020204" pitchFamily="34" charset="0"/>
              </a:rPr>
              <a:t>yr</a:t>
            </a:r>
            <a:r>
              <a:rPr lang="en-US" dirty="0">
                <a:latin typeface="Century Gothic" panose="020B0502020202020204" pitchFamily="34" charset="0"/>
              </a:rPr>
              <a:t> x 2 years =     $50,000</a:t>
            </a:r>
          </a:p>
          <a:p>
            <a:pPr marL="742950" lvl="1" indent="-285750">
              <a:spcBef>
                <a:spcPts val="600"/>
              </a:spcBef>
              <a:buFont typeface="Arial" panose="020B0604020202020204" pitchFamily="34" charset="0"/>
              <a:buChar char="•"/>
            </a:pPr>
            <a:endParaRPr lang="en-US" dirty="0">
              <a:latin typeface="Century Gothic" panose="020B0502020202020204" pitchFamily="34" charset="0"/>
            </a:endParaRPr>
          </a:p>
          <a:p>
            <a:pPr marL="285750" indent="-285750">
              <a:spcBef>
                <a:spcPts val="600"/>
              </a:spcBef>
              <a:buFont typeface="Arial" panose="020B0604020202020204" pitchFamily="34" charset="0"/>
              <a:buChar char="•"/>
            </a:pPr>
            <a:r>
              <a:rPr lang="en-US" b="1" dirty="0">
                <a:latin typeface="Century Gothic" panose="020B0502020202020204" pitchFamily="34" charset="0"/>
              </a:rPr>
              <a:t>Total required: $400,000 over two years</a:t>
            </a:r>
          </a:p>
          <a:p>
            <a:pPr marL="285750" indent="-285750">
              <a:spcBef>
                <a:spcPts val="600"/>
              </a:spcBef>
              <a:buFont typeface="Arial" panose="020B0604020202020204" pitchFamily="34" charset="0"/>
              <a:buChar char="•"/>
            </a:pPr>
            <a:endParaRPr lang="en-US" dirty="0">
              <a:latin typeface="Century Gothic" panose="020B0502020202020204" pitchFamily="34" charset="0"/>
            </a:endParaRPr>
          </a:p>
        </p:txBody>
      </p:sp>
    </p:spTree>
    <p:extLst>
      <p:ext uri="{BB962C8B-B14F-4D97-AF65-F5344CB8AC3E}">
        <p14:creationId xmlns:p14="http://schemas.microsoft.com/office/powerpoint/2010/main" val="109238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Next steps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453970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400" dirty="0">
                <a:latin typeface="Century Gothic" panose="020B0502020202020204" pitchFamily="34" charset="0"/>
              </a:rPr>
              <a:t>Business Plan to be circulated to the Network members with feedback form (survey) provided</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Steering Committee will review feedback; if there are material items to address or clarify, we will do so either by special virtual meeting or as an agenda item at the May National Network call</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Funding to be secured</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Association management company to be selected</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Steering Committee to draft Terms of Reference for Interim Governing Council</a:t>
            </a:r>
          </a:p>
          <a:p>
            <a:pPr marL="285750" indent="-285750">
              <a:spcBef>
                <a:spcPts val="600"/>
              </a:spcBef>
              <a:buFont typeface="Arial" panose="020B0604020202020204" pitchFamily="34" charset="0"/>
              <a:buChar char="•"/>
            </a:pPr>
            <a:r>
              <a:rPr lang="en-US" sz="2400" dirty="0">
                <a:latin typeface="Century Gothic" panose="020B0502020202020204" pitchFamily="34" charset="0"/>
              </a:rPr>
              <a:t>Steering Committee to seek applications to Interim Governing Council and appoint members</a:t>
            </a:r>
          </a:p>
        </p:txBody>
      </p:sp>
      <p:sp>
        <p:nvSpPr>
          <p:cNvPr id="4" name="Rectangle 3">
            <a:extLst>
              <a:ext uri="{FF2B5EF4-FFF2-40B4-BE49-F238E27FC236}">
                <a16:creationId xmlns:a16="http://schemas.microsoft.com/office/drawing/2014/main" id="{708636DA-53BA-23B5-D5A5-AB5A8B571E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277271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715" y="1829777"/>
            <a:ext cx="10515600" cy="2727570"/>
          </a:xfrm>
        </p:spPr>
        <p:txBody>
          <a:bodyPr>
            <a:normAutofit fontScale="90000"/>
          </a:bodyPr>
          <a:lstStyle/>
          <a:p>
            <a:r>
              <a:rPr lang="en-US" sz="4000" dirty="0">
                <a:latin typeface="Century Gothic" panose="020B0502020202020204" pitchFamily="34" charset="0"/>
              </a:rPr>
              <a:t>“At first people </a:t>
            </a:r>
            <a:r>
              <a:rPr lang="en-US" sz="4000" b="1" dirty="0">
                <a:solidFill>
                  <a:schemeClr val="accent1"/>
                </a:solidFill>
                <a:latin typeface="Century Gothic" panose="020B0502020202020204" pitchFamily="34" charset="0"/>
              </a:rPr>
              <a:t>refuse to believe </a:t>
            </a:r>
            <a:r>
              <a:rPr lang="en-US" sz="4000" dirty="0">
                <a:latin typeface="Century Gothic" panose="020B0502020202020204" pitchFamily="34" charset="0"/>
              </a:rPr>
              <a:t>a strange new thing can be done. Then they begin to </a:t>
            </a:r>
            <a:r>
              <a:rPr lang="en-US" sz="4000" b="1" dirty="0">
                <a:solidFill>
                  <a:schemeClr val="accent1"/>
                </a:solidFill>
                <a:latin typeface="Century Gothic" panose="020B0502020202020204" pitchFamily="34" charset="0"/>
              </a:rPr>
              <a:t>hope</a:t>
            </a:r>
            <a:r>
              <a:rPr lang="en-US" sz="4000" dirty="0">
                <a:latin typeface="Century Gothic" panose="020B0502020202020204" pitchFamily="34" charset="0"/>
              </a:rPr>
              <a:t> it can be done. Then they begin to </a:t>
            </a:r>
            <a:r>
              <a:rPr lang="en-US" sz="4000" b="1" dirty="0">
                <a:solidFill>
                  <a:schemeClr val="accent1"/>
                </a:solidFill>
                <a:latin typeface="Century Gothic" panose="020B0502020202020204" pitchFamily="34" charset="0"/>
              </a:rPr>
              <a:t>see</a:t>
            </a:r>
            <a:r>
              <a:rPr lang="en-US" sz="4000" dirty="0">
                <a:latin typeface="Century Gothic" panose="020B0502020202020204" pitchFamily="34" charset="0"/>
              </a:rPr>
              <a:t> it can be done. Then </a:t>
            </a:r>
            <a:r>
              <a:rPr lang="en-US" sz="4000" b="1" dirty="0">
                <a:solidFill>
                  <a:schemeClr val="accent1"/>
                </a:solidFill>
                <a:latin typeface="Century Gothic" panose="020B0502020202020204" pitchFamily="34" charset="0"/>
              </a:rPr>
              <a:t>it is</a:t>
            </a:r>
            <a:r>
              <a:rPr lang="en-US" sz="4000" dirty="0">
                <a:latin typeface="Century Gothic" panose="020B0502020202020204" pitchFamily="34" charset="0"/>
              </a:rPr>
              <a:t> done, and all the world wonders why it wasn’t done a long time ago.”   </a:t>
            </a:r>
            <a:r>
              <a:rPr lang="en-US" sz="3100" i="1" dirty="0">
                <a:latin typeface="+mn-lt"/>
              </a:rPr>
              <a:t>- Frances Hodson Burnett</a:t>
            </a:r>
          </a:p>
        </p:txBody>
      </p:sp>
      <p:sp>
        <p:nvSpPr>
          <p:cNvPr id="5" name="Rectangle 4">
            <a:extLst>
              <a:ext uri="{FF2B5EF4-FFF2-40B4-BE49-F238E27FC236}">
                <a16:creationId xmlns:a16="http://schemas.microsoft.com/office/drawing/2014/main" id="{6E576DEC-F50F-079C-52C0-A8CB32A63CD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233442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How we got to where we are today</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608"/>
            <a:ext cx="11163300" cy="3662541"/>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CA" sz="2400" dirty="0">
                <a:latin typeface="Century Gothic" panose="020B0502020202020204" pitchFamily="34" charset="0"/>
              </a:rPr>
              <a:t>Built from the </a:t>
            </a:r>
            <a:r>
              <a:rPr lang="en-US" sz="2400" dirty="0">
                <a:latin typeface="Century Gothic" panose="020B0502020202020204" pitchFamily="34" charset="0"/>
              </a:rPr>
              <a:t>Report on the Feasibility and State of Readiness in the Sector for a National Association (October 2017)</a:t>
            </a:r>
          </a:p>
          <a:p>
            <a:pPr marL="457200" indent="-457200">
              <a:spcBef>
                <a:spcPts val="1200"/>
              </a:spcBef>
              <a:buFont typeface="Arial" panose="020B0604020202020204" pitchFamily="34" charset="0"/>
              <a:buChar char="•"/>
            </a:pPr>
            <a:r>
              <a:rPr lang="en-US" sz="2400" dirty="0">
                <a:latin typeface="Century Gothic" panose="020B0502020202020204" pitchFamily="34" charset="0"/>
              </a:rPr>
              <a:t>National Meeting Discussion in 2019 &amp; 2020</a:t>
            </a:r>
          </a:p>
          <a:p>
            <a:pPr marL="457200" indent="-457200">
              <a:spcBef>
                <a:spcPts val="1200"/>
              </a:spcBef>
              <a:buFont typeface="Arial" panose="020B0604020202020204" pitchFamily="34" charset="0"/>
              <a:buChar char="•"/>
            </a:pPr>
            <a:r>
              <a:rPr lang="en-US" sz="2400" dirty="0">
                <a:latin typeface="Century Gothic" panose="020B0502020202020204" pitchFamily="34" charset="0"/>
              </a:rPr>
              <a:t>Working group established in April 2021 to work on a launch plan with external strategic facilitator</a:t>
            </a:r>
          </a:p>
          <a:p>
            <a:pPr marL="457200" indent="-457200">
              <a:spcBef>
                <a:spcPts val="1200"/>
              </a:spcBef>
              <a:buFont typeface="Arial" panose="020B0604020202020204" pitchFamily="34" charset="0"/>
              <a:buChar char="•"/>
            </a:pPr>
            <a:r>
              <a:rPr lang="en-US" sz="2400" dirty="0">
                <a:latin typeface="Century Gothic" panose="020B0502020202020204" pitchFamily="34" charset="0"/>
              </a:rPr>
              <a:t>Working group disbanded and Steering Committee formed in March, 2022 to develop a Business Plan, working with external contractor</a:t>
            </a: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B55B9E34-63DB-3F28-9F81-ACFB9B2C57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66464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Development of the Business Plan</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608"/>
            <a:ext cx="11163300" cy="4647426"/>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CA" sz="2400" dirty="0">
                <a:latin typeface="Century Gothic" panose="020B0502020202020204" pitchFamily="34" charset="0"/>
              </a:rPr>
              <a:t>Funding from Justice Canada to develop the business plan</a:t>
            </a:r>
          </a:p>
          <a:p>
            <a:pPr marL="457200" indent="-457200">
              <a:spcBef>
                <a:spcPts val="1200"/>
              </a:spcBef>
              <a:buFont typeface="Arial" panose="020B0604020202020204" pitchFamily="34" charset="0"/>
              <a:buChar char="•"/>
            </a:pPr>
            <a:r>
              <a:rPr lang="en-CA" sz="2400" dirty="0">
                <a:latin typeface="Century Gothic" panose="020B0502020202020204" pitchFamily="34" charset="0"/>
              </a:rPr>
              <a:t>Hired an external writer; experienced in association management</a:t>
            </a:r>
          </a:p>
          <a:p>
            <a:pPr marL="457200" indent="-457200">
              <a:spcBef>
                <a:spcPts val="1200"/>
              </a:spcBef>
              <a:buFont typeface="Arial" panose="020B0604020202020204" pitchFamily="34" charset="0"/>
              <a:buChar char="•"/>
            </a:pPr>
            <a:r>
              <a:rPr lang="en-CA" sz="2400" dirty="0">
                <a:latin typeface="Century Gothic" panose="020B0502020202020204" pitchFamily="34" charset="0"/>
              </a:rPr>
              <a:t>Input sought from:</a:t>
            </a:r>
          </a:p>
          <a:p>
            <a:pPr marL="914400" lvl="1" indent="-457200">
              <a:spcBef>
                <a:spcPts val="1200"/>
              </a:spcBef>
              <a:buFont typeface="Arial" panose="020B0604020202020204" pitchFamily="34" charset="0"/>
              <a:buChar char="•"/>
            </a:pPr>
            <a:r>
              <a:rPr lang="en-CA" sz="2400" dirty="0">
                <a:latin typeface="Century Gothic" panose="020B0502020202020204" pitchFamily="34" charset="0"/>
              </a:rPr>
              <a:t>Provincial/regional networks</a:t>
            </a:r>
          </a:p>
          <a:p>
            <a:pPr marL="914400" lvl="1" indent="-457200">
              <a:spcBef>
                <a:spcPts val="1200"/>
              </a:spcBef>
              <a:buFont typeface="Arial" panose="020B0604020202020204" pitchFamily="34" charset="0"/>
              <a:buChar char="•"/>
            </a:pPr>
            <a:r>
              <a:rPr lang="en-CA" sz="2400" dirty="0">
                <a:latin typeface="Century Gothic" panose="020B0502020202020204" pitchFamily="34" charset="0"/>
              </a:rPr>
              <a:t>Justice Canada</a:t>
            </a:r>
          </a:p>
          <a:p>
            <a:pPr marL="914400" lvl="1" indent="-457200">
              <a:spcBef>
                <a:spcPts val="1200"/>
              </a:spcBef>
              <a:buFont typeface="Arial" panose="020B0604020202020204" pitchFamily="34" charset="0"/>
              <a:buChar char="•"/>
            </a:pPr>
            <a:r>
              <a:rPr lang="en-CA" sz="2400" dirty="0">
                <a:latin typeface="Century Gothic" panose="020B0502020202020204" pitchFamily="34" charset="0"/>
              </a:rPr>
              <a:t>National Children’s Alliance | National Child Advocacy Centres</a:t>
            </a:r>
          </a:p>
          <a:p>
            <a:pPr marL="457200" indent="-457200">
              <a:spcBef>
                <a:spcPts val="1200"/>
              </a:spcBef>
              <a:buFont typeface="Arial" panose="020B0604020202020204" pitchFamily="34" charset="0"/>
              <a:buChar char="•"/>
            </a:pPr>
            <a:r>
              <a:rPr lang="en-CA" sz="2400" dirty="0">
                <a:latin typeface="Century Gothic" panose="020B0502020202020204" pitchFamily="34" charset="0"/>
              </a:rPr>
              <a:t>Final business plan went through many reviews by Steering Committee</a:t>
            </a:r>
          </a:p>
          <a:p>
            <a:pPr marL="457200" indent="-457200">
              <a:spcBef>
                <a:spcPts val="1200"/>
              </a:spcBef>
              <a:buFont typeface="Arial" panose="020B0604020202020204" pitchFamily="34" charset="0"/>
              <a:buChar char="•"/>
            </a:pPr>
            <a:r>
              <a:rPr lang="en-CA" sz="2400" dirty="0">
                <a:latin typeface="Century Gothic" panose="020B0502020202020204" pitchFamily="34" charset="0"/>
              </a:rPr>
              <a:t>Provides way forward</a:t>
            </a:r>
            <a:endParaRPr lang="en-US" sz="2400" dirty="0">
              <a:latin typeface="Century Gothic" panose="020B0502020202020204" pitchFamily="34" charset="0"/>
            </a:endParaRP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5" name="Rectangle 4">
            <a:extLst>
              <a:ext uri="{FF2B5EF4-FFF2-40B4-BE49-F238E27FC236}">
                <a16:creationId xmlns:a16="http://schemas.microsoft.com/office/drawing/2014/main" id="{B55B9E34-63DB-3F28-9F81-ACFB9B2C57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9405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Business Plan - Content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926123" y="1651466"/>
            <a:ext cx="11163300" cy="5663089"/>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dirty="0">
                <a:latin typeface="Century Gothic" panose="020B0502020202020204" pitchFamily="34" charset="0"/>
              </a:rPr>
              <a:t>Introduction to the Business Plan 				</a:t>
            </a:r>
          </a:p>
          <a:p>
            <a:pPr marL="457200" indent="-457200">
              <a:spcBef>
                <a:spcPts val="600"/>
              </a:spcBef>
              <a:buFont typeface="Arial" panose="020B0604020202020204" pitchFamily="34" charset="0"/>
              <a:buChar char="•"/>
            </a:pPr>
            <a:r>
              <a:rPr lang="en-US" dirty="0">
                <a:latin typeface="Century Gothic" panose="020B0502020202020204" pitchFamily="34" charset="0"/>
              </a:rPr>
              <a:t>Overview of Child and Youth Advocacy Centre Model				</a:t>
            </a:r>
          </a:p>
          <a:p>
            <a:pPr marL="457200" indent="-457200">
              <a:spcBef>
                <a:spcPts val="600"/>
              </a:spcBef>
              <a:buFont typeface="Arial" panose="020B0604020202020204" pitchFamily="34" charset="0"/>
              <a:buChar char="•"/>
            </a:pPr>
            <a:r>
              <a:rPr lang="en-US" dirty="0">
                <a:latin typeface="Century Gothic" panose="020B0502020202020204" pitchFamily="34" charset="0"/>
              </a:rPr>
              <a:t>Regional Child and Youth Networks				</a:t>
            </a:r>
          </a:p>
          <a:p>
            <a:pPr marL="457200" indent="-457200">
              <a:spcBef>
                <a:spcPts val="600"/>
              </a:spcBef>
              <a:buFont typeface="Arial" panose="020B0604020202020204" pitchFamily="34" charset="0"/>
              <a:buChar char="•"/>
            </a:pPr>
            <a:r>
              <a:rPr lang="en-US" dirty="0">
                <a:latin typeface="Century Gothic" panose="020B0502020202020204" pitchFamily="34" charset="0"/>
              </a:rPr>
              <a:t>Canadian Child and Youth Advocacy Association Value 	</a:t>
            </a:r>
          </a:p>
          <a:p>
            <a:pPr marL="457200" indent="-457200">
              <a:spcBef>
                <a:spcPts val="600"/>
              </a:spcBef>
              <a:buFont typeface="Arial" panose="020B0604020202020204" pitchFamily="34" charset="0"/>
              <a:buChar char="•"/>
            </a:pPr>
            <a:r>
              <a:rPr lang="en-US" dirty="0">
                <a:latin typeface="Century Gothic" panose="020B0502020202020204" pitchFamily="34" charset="0"/>
              </a:rPr>
              <a:t>Mission, Mandate and Guiding Principles			</a:t>
            </a:r>
          </a:p>
          <a:p>
            <a:pPr marL="457200" indent="-457200">
              <a:spcBef>
                <a:spcPts val="600"/>
              </a:spcBef>
              <a:buFont typeface="Arial" panose="020B0604020202020204" pitchFamily="34" charset="0"/>
              <a:buChar char="•"/>
            </a:pPr>
            <a:r>
              <a:rPr lang="en-US" dirty="0">
                <a:latin typeface="Century Gothic" panose="020B0502020202020204" pitchFamily="34" charset="0"/>
              </a:rPr>
              <a:t>Governance Model 							</a:t>
            </a:r>
          </a:p>
          <a:p>
            <a:pPr marL="457200" indent="-457200">
              <a:spcBef>
                <a:spcPts val="600"/>
              </a:spcBef>
              <a:buFont typeface="Arial" panose="020B0604020202020204" pitchFamily="34" charset="0"/>
              <a:buChar char="•"/>
            </a:pPr>
            <a:r>
              <a:rPr lang="en-US" dirty="0">
                <a:latin typeface="Century Gothic" panose="020B0502020202020204" pitchFamily="34" charset="0"/>
              </a:rPr>
              <a:t>Service Model							</a:t>
            </a:r>
          </a:p>
          <a:p>
            <a:pPr marL="457200" indent="-457200">
              <a:spcBef>
                <a:spcPts val="600"/>
              </a:spcBef>
              <a:buFont typeface="Arial" panose="020B0604020202020204" pitchFamily="34" charset="0"/>
              <a:buChar char="•"/>
            </a:pPr>
            <a:r>
              <a:rPr lang="en-US" dirty="0">
                <a:latin typeface="Century Gothic" panose="020B0502020202020204" pitchFamily="34" charset="0"/>
              </a:rPr>
              <a:t>Membership Model							</a:t>
            </a:r>
          </a:p>
          <a:p>
            <a:pPr marL="457200" indent="-457200">
              <a:spcBef>
                <a:spcPts val="600"/>
              </a:spcBef>
              <a:buFont typeface="Arial" panose="020B0604020202020204" pitchFamily="34" charset="0"/>
              <a:buChar char="•"/>
            </a:pPr>
            <a:r>
              <a:rPr lang="en-US" dirty="0">
                <a:latin typeface="Century Gothic" panose="020B0502020202020204" pitchFamily="34" charset="0"/>
              </a:rPr>
              <a:t>Financial Model							</a:t>
            </a:r>
          </a:p>
          <a:p>
            <a:pPr marL="457200" indent="-457200">
              <a:spcBef>
                <a:spcPts val="600"/>
              </a:spcBef>
              <a:buFont typeface="Arial" panose="020B0604020202020204" pitchFamily="34" charset="0"/>
              <a:buChar char="•"/>
            </a:pPr>
            <a:r>
              <a:rPr lang="en-US" dirty="0">
                <a:latin typeface="Century Gothic" panose="020B0502020202020204" pitchFamily="34" charset="0"/>
              </a:rPr>
              <a:t>Human Resource Plan						</a:t>
            </a:r>
          </a:p>
          <a:p>
            <a:pPr marL="457200" indent="-457200">
              <a:spcBef>
                <a:spcPts val="600"/>
              </a:spcBef>
              <a:buFont typeface="Arial" panose="020B0604020202020204" pitchFamily="34" charset="0"/>
              <a:buChar char="•"/>
            </a:pPr>
            <a:r>
              <a:rPr lang="en-US" dirty="0">
                <a:latin typeface="Century Gothic" panose="020B0502020202020204" pitchFamily="34" charset="0"/>
              </a:rPr>
              <a:t>Impact Assessment							</a:t>
            </a:r>
          </a:p>
          <a:p>
            <a:pPr marL="457200" indent="-457200">
              <a:spcBef>
                <a:spcPts val="600"/>
              </a:spcBef>
              <a:buFont typeface="Arial" panose="020B0604020202020204" pitchFamily="34" charset="0"/>
              <a:buChar char="•"/>
            </a:pPr>
            <a:r>
              <a:rPr lang="en-US" dirty="0">
                <a:latin typeface="Century Gothic" panose="020B0502020202020204" pitchFamily="34" charset="0"/>
              </a:rPr>
              <a:t>Critical Path to Launch						</a:t>
            </a:r>
          </a:p>
          <a:p>
            <a:pPr marL="457200" indent="-457200">
              <a:spcBef>
                <a:spcPts val="600"/>
              </a:spcBef>
              <a:buFont typeface="Arial" panose="020B0604020202020204" pitchFamily="34" charset="0"/>
              <a:buChar char="•"/>
            </a:pPr>
            <a:r>
              <a:rPr lang="en-US" dirty="0">
                <a:latin typeface="Century Gothic" panose="020B0502020202020204" pitchFamily="34" charset="0"/>
              </a:rPr>
              <a:t>Budget</a:t>
            </a: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a:p>
            <a:pPr marL="457200" indent="-457200">
              <a:spcBef>
                <a:spcPts val="1200"/>
              </a:spcBef>
              <a:buFont typeface="Arial" panose="020B0604020202020204" pitchFamily="34" charset="0"/>
              <a:buChar char="•"/>
            </a:pPr>
            <a:endParaRPr lang="en-US" sz="2400" dirty="0">
              <a:latin typeface="Century Gothic" panose="020B0502020202020204" pitchFamily="34" charset="0"/>
            </a:endParaRPr>
          </a:p>
        </p:txBody>
      </p:sp>
      <p:sp>
        <p:nvSpPr>
          <p:cNvPr id="7" name="Rectangle 6">
            <a:extLst>
              <a:ext uri="{FF2B5EF4-FFF2-40B4-BE49-F238E27FC236}">
                <a16:creationId xmlns:a16="http://schemas.microsoft.com/office/drawing/2014/main" id="{BFED765D-9A5B-145C-2124-933774DEBC18}"/>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179353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Vision</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1938992"/>
          </a:xfrm>
          <a:prstGeom prst="rect">
            <a:avLst/>
          </a:prstGeom>
          <a:noFill/>
        </p:spPr>
        <p:txBody>
          <a:bodyPr wrap="square" rtlCol="0">
            <a:spAutoFit/>
          </a:bodyPr>
          <a:lstStyle/>
          <a:p>
            <a:pPr algn="ctr">
              <a:spcBef>
                <a:spcPts val="1200"/>
              </a:spcBef>
            </a:pPr>
            <a:r>
              <a:rPr lang="en-US" sz="2400" b="1" dirty="0">
                <a:solidFill>
                  <a:schemeClr val="accent1"/>
                </a:solidFill>
                <a:latin typeface="Century Gothic" panose="020B0502020202020204" pitchFamily="34" charset="0"/>
              </a:rPr>
              <a:t>All children and youth</a:t>
            </a:r>
            <a:r>
              <a:rPr lang="en-US" sz="2400" dirty="0">
                <a:latin typeface="Century Gothic" panose="020B0502020202020204" pitchFamily="34" charset="0"/>
              </a:rPr>
              <a:t> impacted by abuse and violence from coast to coast to coast </a:t>
            </a:r>
            <a:r>
              <a:rPr lang="en-US" sz="2400" b="1" dirty="0">
                <a:solidFill>
                  <a:schemeClr val="accent1"/>
                </a:solidFill>
                <a:latin typeface="Century Gothic" panose="020B0502020202020204" pitchFamily="34" charset="0"/>
              </a:rPr>
              <a:t>have access to </a:t>
            </a:r>
            <a:r>
              <a:rPr lang="en-US" sz="2400" dirty="0">
                <a:latin typeface="Century Gothic" panose="020B0502020202020204" pitchFamily="34" charset="0"/>
              </a:rPr>
              <a:t>the absolute best services and supports provided by </a:t>
            </a:r>
            <a:r>
              <a:rPr lang="en-US" sz="2400" b="1" dirty="0">
                <a:solidFill>
                  <a:schemeClr val="accent1"/>
                </a:solidFill>
                <a:latin typeface="Century Gothic" panose="020B0502020202020204" pitchFamily="34" charset="0"/>
              </a:rPr>
              <a:t>a CYAC model</a:t>
            </a:r>
            <a:r>
              <a:rPr lang="en-US" sz="2400" dirty="0">
                <a:latin typeface="Century Gothic" panose="020B0502020202020204" pitchFamily="34" charset="0"/>
              </a:rPr>
              <a:t>, and assurance the services and supports being provided are of the highest quality and in alignment with the best supported practices available.</a:t>
            </a:r>
          </a:p>
        </p:txBody>
      </p:sp>
      <p:sp>
        <p:nvSpPr>
          <p:cNvPr id="5" name="Rectangle 4">
            <a:extLst>
              <a:ext uri="{FF2B5EF4-FFF2-40B4-BE49-F238E27FC236}">
                <a16:creationId xmlns:a16="http://schemas.microsoft.com/office/drawing/2014/main" id="{0C0D2C7B-8787-659B-D5B7-2A5004E63FBE}"/>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209402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Mission</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1569660"/>
          </a:xfrm>
          <a:prstGeom prst="rect">
            <a:avLst/>
          </a:prstGeom>
          <a:noFill/>
        </p:spPr>
        <p:txBody>
          <a:bodyPr wrap="square" rtlCol="0">
            <a:spAutoFit/>
          </a:bodyPr>
          <a:lstStyle/>
          <a:p>
            <a:pPr algn="ctr">
              <a:spcBef>
                <a:spcPts val="1200"/>
              </a:spcBef>
            </a:pPr>
            <a:r>
              <a:rPr lang="en-US" sz="2400" dirty="0">
                <a:latin typeface="Century Gothic" panose="020B0502020202020204" pitchFamily="34" charset="0"/>
              </a:rPr>
              <a:t>To be </a:t>
            </a:r>
            <a:r>
              <a:rPr lang="en-US" sz="2400" b="1" dirty="0">
                <a:solidFill>
                  <a:schemeClr val="accent1"/>
                </a:solidFill>
                <a:latin typeface="Century Gothic" panose="020B0502020202020204" pitchFamily="34" charset="0"/>
              </a:rPr>
              <a:t>relentless champions for children and youth </a:t>
            </a:r>
            <a:r>
              <a:rPr lang="en-US" sz="2400" dirty="0">
                <a:latin typeface="Century Gothic" panose="020B0502020202020204" pitchFamily="34" charset="0"/>
              </a:rPr>
              <a:t>through our support of all Canadian CACs and CYACs from coast to coast to coast. Our focus is raising awareness, increasing capacity, and advancing sustainability on the national and international stage. </a:t>
            </a:r>
          </a:p>
        </p:txBody>
      </p:sp>
      <p:sp>
        <p:nvSpPr>
          <p:cNvPr id="4" name="Rectangle 3">
            <a:extLst>
              <a:ext uri="{FF2B5EF4-FFF2-40B4-BE49-F238E27FC236}">
                <a16:creationId xmlns:a16="http://schemas.microsoft.com/office/drawing/2014/main" id="{6DA806DD-7F2B-D7C1-1492-35831E352F7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326796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Mandate</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2031325"/>
          </a:xfrm>
          <a:prstGeom prst="rect">
            <a:avLst/>
          </a:prstGeom>
          <a:noFill/>
        </p:spPr>
        <p:txBody>
          <a:bodyPr wrap="square" rtlCol="0">
            <a:spAutoFit/>
          </a:bodyPr>
          <a:lstStyle/>
          <a:p>
            <a:pPr algn="ctr">
              <a:spcBef>
                <a:spcPts val="1200"/>
              </a:spcBef>
            </a:pPr>
            <a:r>
              <a:rPr lang="en-US" sz="2400" dirty="0">
                <a:latin typeface="Century Gothic" panose="020B0502020202020204" pitchFamily="34" charset="0"/>
              </a:rPr>
              <a:t>To serve child and youth advocacy </a:t>
            </a:r>
            <a:r>
              <a:rPr lang="en-US" sz="2400" dirty="0" err="1">
                <a:latin typeface="Century Gothic" panose="020B0502020202020204" pitchFamily="34" charset="0"/>
              </a:rPr>
              <a:t>centres</a:t>
            </a:r>
            <a:r>
              <a:rPr lang="en-US" sz="2400" dirty="0">
                <a:latin typeface="Century Gothic" panose="020B0502020202020204" pitchFamily="34" charset="0"/>
              </a:rPr>
              <a:t> throughout Canada by:</a:t>
            </a:r>
          </a:p>
          <a:p>
            <a:pPr marL="342900" indent="-342900" algn="ctr">
              <a:spcBef>
                <a:spcPts val="1200"/>
              </a:spcBef>
              <a:buFont typeface="Arial" panose="020B0604020202020204" pitchFamily="34" charset="0"/>
              <a:buChar char="•"/>
            </a:pPr>
            <a:r>
              <a:rPr lang="en-US" sz="2400" dirty="0">
                <a:latin typeface="Century Gothic" panose="020B0502020202020204" pitchFamily="34" charset="0"/>
              </a:rPr>
              <a:t>Serving as a </a:t>
            </a:r>
            <a:r>
              <a:rPr lang="en-US" sz="2400" b="1" dirty="0">
                <a:solidFill>
                  <a:schemeClr val="accent1"/>
                </a:solidFill>
                <a:latin typeface="Century Gothic" panose="020B0502020202020204" pitchFamily="34" charset="0"/>
              </a:rPr>
              <a:t>national voice</a:t>
            </a:r>
          </a:p>
          <a:p>
            <a:pPr marL="342900" indent="-342900" algn="ctr">
              <a:spcBef>
                <a:spcPts val="1200"/>
              </a:spcBef>
              <a:buFont typeface="Arial" panose="020B0604020202020204" pitchFamily="34" charset="0"/>
              <a:buChar char="•"/>
            </a:pPr>
            <a:r>
              <a:rPr lang="en-US" sz="2400" dirty="0">
                <a:latin typeface="Century Gothic" panose="020B0502020202020204" pitchFamily="34" charset="0"/>
              </a:rPr>
              <a:t>Advancing </a:t>
            </a:r>
            <a:r>
              <a:rPr lang="en-US" sz="2400" b="1" dirty="0">
                <a:solidFill>
                  <a:schemeClr val="accent1"/>
                </a:solidFill>
                <a:latin typeface="Century Gothic" panose="020B0502020202020204" pitchFamily="34" charset="0"/>
              </a:rPr>
              <a:t>collaboration and partnerships</a:t>
            </a:r>
          </a:p>
          <a:p>
            <a:pPr marL="342900" indent="-342900" algn="ctr">
              <a:spcBef>
                <a:spcPts val="1200"/>
              </a:spcBef>
              <a:buFont typeface="Arial" panose="020B0604020202020204" pitchFamily="34" charset="0"/>
              <a:buChar char="•"/>
            </a:pPr>
            <a:r>
              <a:rPr lang="en-US" sz="2400" dirty="0">
                <a:latin typeface="Century Gothic" panose="020B0502020202020204" pitchFamily="34" charset="0"/>
              </a:rPr>
              <a:t>Elevating </a:t>
            </a:r>
            <a:r>
              <a:rPr lang="en-US" sz="2400" b="1" dirty="0">
                <a:solidFill>
                  <a:schemeClr val="accent1"/>
                </a:solidFill>
                <a:latin typeface="Century Gothic" panose="020B0502020202020204" pitchFamily="34" charset="0"/>
              </a:rPr>
              <a:t>consistent practices </a:t>
            </a:r>
            <a:r>
              <a:rPr lang="en-US" sz="2400" dirty="0">
                <a:latin typeface="Century Gothic" panose="020B0502020202020204" pitchFamily="34" charset="0"/>
              </a:rPr>
              <a:t>across Canada</a:t>
            </a:r>
          </a:p>
        </p:txBody>
      </p:sp>
      <p:sp>
        <p:nvSpPr>
          <p:cNvPr id="4" name="Rectangle 3">
            <a:extLst>
              <a:ext uri="{FF2B5EF4-FFF2-40B4-BE49-F238E27FC236}">
                <a16:creationId xmlns:a16="http://schemas.microsoft.com/office/drawing/2014/main" id="{6DA806DD-7F2B-D7C1-1492-35831E352F7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30937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Value to CYACs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380"/>
            <a:ext cx="10328031" cy="3970318"/>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dirty="0">
                <a:latin typeface="Century Gothic" panose="020B0502020202020204" pitchFamily="34" charset="0"/>
              </a:rPr>
              <a:t>National guidelines and quality standards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Increased national profile of CYAC model</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National partnerships upon which to build community partnerships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National thought leadership for the CYAC model</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Access to a CYAC Leadership and Management community of support</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National forum for knowledge sharing </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Opportunity for increased training, and education</a:t>
            </a:r>
          </a:p>
        </p:txBody>
      </p:sp>
      <p:sp>
        <p:nvSpPr>
          <p:cNvPr id="6" name="Rectangle 5">
            <a:extLst>
              <a:ext uri="{FF2B5EF4-FFF2-40B4-BE49-F238E27FC236}">
                <a16:creationId xmlns:a16="http://schemas.microsoft.com/office/drawing/2014/main" id="{B8262430-C069-CA9C-D180-FE60ABB2136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339117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r>
              <a:rPr lang="en-CA" sz="2800" b="1" dirty="0">
                <a:solidFill>
                  <a:schemeClr val="accent1">
                    <a:lumMod val="75000"/>
                  </a:schemeClr>
                </a:solidFill>
                <a:latin typeface="Century Gothic" panose="020B0502020202020204" pitchFamily="34" charset="0"/>
              </a:rPr>
              <a:t>A Canadian Association for Child &amp; Youth Advocacy Centres</a:t>
            </a:r>
            <a:br>
              <a:rPr lang="en-CA" b="1" dirty="0">
                <a:solidFill>
                  <a:schemeClr val="accent1">
                    <a:lumMod val="75000"/>
                  </a:schemeClr>
                </a:solidFill>
                <a:latin typeface="Century Gothic" panose="020B0502020202020204" pitchFamily="34" charset="0"/>
              </a:rPr>
            </a:br>
            <a:r>
              <a:rPr lang="en-CA" b="1" dirty="0">
                <a:solidFill>
                  <a:schemeClr val="accent1">
                    <a:lumMod val="75000"/>
                  </a:schemeClr>
                </a:solidFill>
                <a:latin typeface="Century Gothic" panose="020B0502020202020204" pitchFamily="34" charset="0"/>
              </a:rPr>
              <a:t>The Value to the Federal Government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380"/>
            <a:ext cx="10328031" cy="4339650"/>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US" sz="2400" dirty="0">
                <a:latin typeface="Century Gothic" panose="020B0502020202020204" pitchFamily="34" charset="0"/>
              </a:rPr>
              <a:t>A national voice for children and youth through a single national partner </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Alignment with federal priorities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Quality assurance and alignment to shared values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Access to research</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A national return on investment | improved efficiency in use of federal funds invested in CYACs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Mobilization of CYACs</a:t>
            </a:r>
          </a:p>
          <a:p>
            <a:pPr marL="342900" indent="-342900">
              <a:spcBef>
                <a:spcPts val="1200"/>
              </a:spcBef>
              <a:buFont typeface="Arial" panose="020B0604020202020204" pitchFamily="34" charset="0"/>
              <a:buChar char="•"/>
            </a:pPr>
            <a:r>
              <a:rPr lang="en-US" sz="2400" dirty="0">
                <a:latin typeface="Century Gothic" panose="020B0502020202020204" pitchFamily="34" charset="0"/>
              </a:rPr>
              <a:t>Information and knowledge sharing</a:t>
            </a:r>
          </a:p>
        </p:txBody>
      </p:sp>
      <p:sp>
        <p:nvSpPr>
          <p:cNvPr id="4" name="Rectangle 3">
            <a:extLst>
              <a:ext uri="{FF2B5EF4-FFF2-40B4-BE49-F238E27FC236}">
                <a16:creationId xmlns:a16="http://schemas.microsoft.com/office/drawing/2014/main" id="{7EF25FE0-D18F-E1DE-B163-ED5E2229357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latin typeface="Arial Black" panose="020B0A04020102020204" pitchFamily="34" charset="0"/>
              </a:rPr>
              <a:t>     Creating bright futures for children from coast to coast to coast</a:t>
            </a:r>
          </a:p>
        </p:txBody>
      </p:sp>
    </p:spTree>
    <p:extLst>
      <p:ext uri="{BB962C8B-B14F-4D97-AF65-F5344CB8AC3E}">
        <p14:creationId xmlns:p14="http://schemas.microsoft.com/office/powerpoint/2010/main" val="4142149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1145</TotalTime>
  <Words>2853</Words>
  <Application>Microsoft Office PowerPoint</Application>
  <PresentationFormat>Widescreen</PresentationFormat>
  <Paragraphs>215</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Black</vt:lpstr>
      <vt:lpstr>Avenir Next LT Pro Demi</vt:lpstr>
      <vt:lpstr>Avenir Next LT Pro Light</vt:lpstr>
      <vt:lpstr>Calibri</vt:lpstr>
      <vt:lpstr>Calibri Light</vt:lpstr>
      <vt:lpstr>Century Gothic</vt:lpstr>
      <vt:lpstr>Symbol</vt:lpstr>
      <vt:lpstr>Times New Roman</vt:lpstr>
      <vt:lpstr>Office Theme</vt:lpstr>
      <vt:lpstr>Creating bright futures for children who have experienced abuse, from coast to coast to coast</vt:lpstr>
      <vt:lpstr>A Canadian Association for Child &amp; Youth Advocacy Centres How we got to where we are today</vt:lpstr>
      <vt:lpstr>A Canadian Association for Child &amp; Youth Advocacy Centres Development of the Business Plan</vt:lpstr>
      <vt:lpstr>A Canadian Association for Child &amp; Youth Advocacy Centres The Business Plan - Content</vt:lpstr>
      <vt:lpstr>A Canadian Association for Child &amp; Youth Advocacy Centres The Vision</vt:lpstr>
      <vt:lpstr>A Canadian Association for Child &amp; Youth Advocacy Centres The Mission</vt:lpstr>
      <vt:lpstr>A Canadian Association for Child &amp; Youth Advocacy Centres The Mandate</vt:lpstr>
      <vt:lpstr>A Canadian Association for Child &amp; Youth Advocacy Centres The Value to CYACs</vt:lpstr>
      <vt:lpstr>A Canadian Association for Child &amp; Youth Advocacy Centres The Value to the Federal Government</vt:lpstr>
      <vt:lpstr>A Canadian Association for Child &amp; Youth Advocacy Centres Business Plan Snapshot</vt:lpstr>
      <vt:lpstr>A Canadian Association for Child &amp; Youth Advocacy Centres Business Plan Snapshot</vt:lpstr>
      <vt:lpstr>A Canadian Association for Child &amp; Youth Advocacy Centres Business Plan Snapshot</vt:lpstr>
      <vt:lpstr>A Canadian Association for Child &amp; Youth Advocacy Centres Business Plan Snapshot</vt:lpstr>
      <vt:lpstr>A Canadian Association for Child &amp; Youth Advocacy Centres Business Plan Snapshot</vt:lpstr>
      <vt:lpstr>A Canadian Association for Child &amp; Youth Advocacy Centres Business Plan Snapshot</vt:lpstr>
      <vt:lpstr>A Canadian Association for Child &amp; Youth Advocacy Centres The Budget</vt:lpstr>
      <vt:lpstr>A Canadian Association for Child &amp; Youth Advocacy Centres Next steps</vt:lpstr>
      <vt:lpstr>“At first people refuse to believe a strange new thing can be done. Then they begin to hope it can be done. Then they begin to see it can be done. Then it is done, and all the world wonders why it wasn’t done a long time ago.”   - Frances Hodson Burnett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Zille</dc:creator>
  <cp:lastModifiedBy>Leah Zille</cp:lastModifiedBy>
  <cp:revision>3</cp:revision>
  <cp:lastPrinted>2023-03-09T09:27:08Z</cp:lastPrinted>
  <dcterms:created xsi:type="dcterms:W3CDTF">2023-02-15T22:13:23Z</dcterms:created>
  <dcterms:modified xsi:type="dcterms:W3CDTF">2023-03-09T09:28:13Z</dcterms:modified>
</cp:coreProperties>
</file>