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Kollektif" charset="1" panose="020B0604020101010102"/>
      <p:regular r:id="rId14"/>
    </p:embeddedFont>
    <p:embeddedFont>
      <p:font typeface="Kollektif Bold" charset="1" panose="020B0604020101010102"/>
      <p:regular r:id="rId15"/>
    </p:embeddedFont>
    <p:embeddedFont>
      <p:font typeface="Kollektif Italics" charset="1" panose="020B0604020101010102"/>
      <p:regular r:id="rId16"/>
    </p:embeddedFont>
    <p:embeddedFont>
      <p:font typeface="Kollektif Bold Italics" charset="1" panose="020B0604020101010102"/>
      <p:regular r:id="rId17"/>
    </p:embeddedFont>
    <p:embeddedFont>
      <p:font typeface="Montserrat" charset="1" panose="00000500000000000000"/>
      <p:regular r:id="rId18"/>
    </p:embeddedFont>
    <p:embeddedFont>
      <p:font typeface="Montserrat Bold" charset="1" panose="00000600000000000000"/>
      <p:regular r:id="rId19"/>
    </p:embeddedFont>
    <p:embeddedFont>
      <p:font typeface="Montserrat Italics" charset="1" panose="00000500000000000000"/>
      <p:regular r:id="rId20"/>
    </p:embeddedFont>
    <p:embeddedFont>
      <p:font typeface="Montserrat Bold Italics" charset="1" panose="00000600000000000000"/>
      <p:regular r:id="rId21"/>
    </p:embeddedFont>
    <p:embeddedFont>
      <p:font typeface="Josefin Sans Bold" charset="1" panose="00000800000000000000"/>
      <p:regular r:id="rId22"/>
    </p:embeddedFont>
    <p:embeddedFont>
      <p:font typeface="Josefin Sans Bold Italics" charset="1" panose="00000800000000000000"/>
      <p:regular r:id="rId23"/>
    </p:embeddedFont>
    <p:embeddedFont>
      <p:font typeface="Bellaboo" charset="1" panose="00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slides/slide1.xml" Type="http://schemas.openxmlformats.org/officeDocument/2006/relationships/slide"/><Relationship Id="rId26" Target="slides/slide2.xml" Type="http://schemas.openxmlformats.org/officeDocument/2006/relationships/slide"/><Relationship Id="rId27" Target="slides/slide3.xml" Type="http://schemas.openxmlformats.org/officeDocument/2006/relationships/slide"/><Relationship Id="rId28" Target="slides/slide4.xml" Type="http://schemas.openxmlformats.org/officeDocument/2006/relationships/slide"/><Relationship Id="rId29" Target="slides/slide5.xml" Type="http://schemas.openxmlformats.org/officeDocument/2006/relationships/slide"/><Relationship Id="rId3" Target="viewProps.xml" Type="http://schemas.openxmlformats.org/officeDocument/2006/relationships/viewProps"/><Relationship Id="rId30" Target="slides/slide6.xml" Type="http://schemas.openxmlformats.org/officeDocument/2006/relationships/slide"/><Relationship Id="rId31" Target="slides/slide7.xml" Type="http://schemas.openxmlformats.org/officeDocument/2006/relationships/slide"/><Relationship Id="rId32" Target="slides/slide8.xml" Type="http://schemas.openxmlformats.org/officeDocument/2006/relationships/slide"/><Relationship Id="rId33" Target="slides/slide9.xml" Type="http://schemas.openxmlformats.org/officeDocument/2006/relationships/slide"/><Relationship Id="rId34" Target="slides/slide10.xml" Type="http://schemas.openxmlformats.org/officeDocument/2006/relationships/slide"/><Relationship Id="rId35" Target="slides/slide11.xml" Type="http://schemas.openxmlformats.org/officeDocument/2006/relationships/slide"/><Relationship Id="rId36" Target="slides/slide12.xml" Type="http://schemas.openxmlformats.org/officeDocument/2006/relationships/slide"/><Relationship Id="rId37" Target="slides/slide13.xml" Type="http://schemas.openxmlformats.org/officeDocument/2006/relationships/slide"/><Relationship Id="rId38" Target="slides/slide14.xml" Type="http://schemas.openxmlformats.org/officeDocument/2006/relationships/slide"/><Relationship Id="rId39" Target="slides/slide15.xml" Type="http://schemas.openxmlformats.org/officeDocument/2006/relationships/slide"/><Relationship Id="rId4" Target="theme/theme1.xml" Type="http://schemas.openxmlformats.org/officeDocument/2006/relationships/theme"/><Relationship Id="rId40" Target="slides/slide16.xml" Type="http://schemas.openxmlformats.org/officeDocument/2006/relationships/slide"/><Relationship Id="rId41" Target="slides/slide17.xml" Type="http://schemas.openxmlformats.org/officeDocument/2006/relationships/slide"/><Relationship Id="rId42" Target="slides/slide18.xml" Type="http://schemas.openxmlformats.org/officeDocument/2006/relationships/slide"/><Relationship Id="rId43" Target="slides/slide19.xml" Type="http://schemas.openxmlformats.org/officeDocument/2006/relationships/slide"/><Relationship Id="rId44" Target="slides/slide20.xml" Type="http://schemas.openxmlformats.org/officeDocument/2006/relationships/slide"/><Relationship Id="rId45" Target="slides/slide21.xml" Type="http://schemas.openxmlformats.org/officeDocument/2006/relationships/slide"/><Relationship Id="rId46" Target="slides/slide22.xml" Type="http://schemas.openxmlformats.org/officeDocument/2006/relationships/slide"/><Relationship Id="rId47" Target="slides/slide23.xml" Type="http://schemas.openxmlformats.org/officeDocument/2006/relationships/slide"/><Relationship Id="rId48" Target="slides/slide24.xml" Type="http://schemas.openxmlformats.org/officeDocument/2006/relationships/slide"/><Relationship Id="rId49" Target="slides/slide25.xml" Type="http://schemas.openxmlformats.org/officeDocument/2006/relationships/slide"/><Relationship Id="rId5" Target="tableStyles.xml" Type="http://schemas.openxmlformats.org/officeDocument/2006/relationships/tableStyles"/><Relationship Id="rId50" Target="slides/slide26.xml" Type="http://schemas.openxmlformats.org/officeDocument/2006/relationships/slide"/><Relationship Id="rId51" Target="slides/slide27.xml" Type="http://schemas.openxmlformats.org/officeDocument/2006/relationships/slide"/><Relationship Id="rId52" Target="slides/slide28.xml" Type="http://schemas.openxmlformats.org/officeDocument/2006/relationships/slide"/><Relationship Id="rId53" Target="slides/slide29.xml" Type="http://schemas.openxmlformats.org/officeDocument/2006/relationships/slide"/><Relationship Id="rId54" Target="slides/slide30.xml" Type="http://schemas.openxmlformats.org/officeDocument/2006/relationships/slide"/><Relationship Id="rId55" Target="slides/slide31.xml" Type="http://schemas.openxmlformats.org/officeDocument/2006/relationships/slide"/><Relationship Id="rId56" Target="slides/slide32.xml" Type="http://schemas.openxmlformats.org/officeDocument/2006/relationships/slide"/><Relationship Id="rId57" Target="slides/slide33.xml" Type="http://schemas.openxmlformats.org/officeDocument/2006/relationships/slide"/><Relationship Id="rId58" Target="slides/slide34.xml" Type="http://schemas.openxmlformats.org/officeDocument/2006/relationships/slide"/><Relationship Id="rId59" Target="slides/slide35.xml" Type="http://schemas.openxmlformats.org/officeDocument/2006/relationships/slide"/><Relationship Id="rId6" Target="fonts/font6.fntdata" Type="http://schemas.openxmlformats.org/officeDocument/2006/relationships/font"/><Relationship Id="rId60" Target="slides/slide36.xml" Type="http://schemas.openxmlformats.org/officeDocument/2006/relationships/slide"/><Relationship Id="rId61" Target="slides/slide37.xml" Type="http://schemas.openxmlformats.org/officeDocument/2006/relationships/slide"/><Relationship Id="rId62" Target="slides/slide38.xml" Type="http://schemas.openxmlformats.org/officeDocument/2006/relationships/slide"/><Relationship Id="rId63" Target="slides/slide39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54.png" Type="http://schemas.openxmlformats.org/officeDocument/2006/relationships/image"/><Relationship Id="rId13" Target="../media/image55.svg" Type="http://schemas.openxmlformats.org/officeDocument/2006/relationships/image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52.png" Type="http://schemas.openxmlformats.org/officeDocument/2006/relationships/image"/><Relationship Id="rId7" Target="../media/image53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56.png" Type="http://schemas.openxmlformats.org/officeDocument/2006/relationships/image"/><Relationship Id="rId5" Target="../media/image57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70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72.png" Type="http://schemas.openxmlformats.org/officeDocument/2006/relationships/image"/><Relationship Id="rId7" Target="../media/image73.svg" Type="http://schemas.openxmlformats.org/officeDocument/2006/relationships/image"/><Relationship Id="rId8" Target="../media/image74.png" Type="http://schemas.openxmlformats.org/officeDocument/2006/relationships/image"/><Relationship Id="rId9" Target="../media/image75.sv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76.png" Type="http://schemas.openxmlformats.org/officeDocument/2006/relationships/image"/><Relationship Id="rId7" Target="../media/image77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58.png" Type="http://schemas.openxmlformats.org/officeDocument/2006/relationships/image"/><Relationship Id="rId7" Target="../media/image59.sv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png" Type="http://schemas.openxmlformats.org/officeDocument/2006/relationships/image"/><Relationship Id="rId11" Target="../media/image85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80.png" Type="http://schemas.openxmlformats.org/officeDocument/2006/relationships/image"/><Relationship Id="rId7" Target="../media/image81.svg" Type="http://schemas.openxmlformats.org/officeDocument/2006/relationships/image"/><Relationship Id="rId8" Target="../media/image82.png" Type="http://schemas.openxmlformats.org/officeDocument/2006/relationships/image"/><Relationship Id="rId9" Target="../media/image83.sv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jpeg" Type="http://schemas.openxmlformats.org/officeDocument/2006/relationships/image"/><Relationship Id="rId2" Target="../media/image86.png" Type="http://schemas.openxmlformats.org/officeDocument/2006/relationships/image"/><Relationship Id="rId3" Target="../media/image87.svg" Type="http://schemas.openxmlformats.org/officeDocument/2006/relationships/image"/><Relationship Id="rId4" Target="../media/image60.png" Type="http://schemas.openxmlformats.org/officeDocument/2006/relationships/image"/><Relationship Id="rId5" Target="../media/image61.svg" Type="http://schemas.openxmlformats.org/officeDocument/2006/relationships/image"/><Relationship Id="rId6" Target="../media/image88.png" Type="http://schemas.openxmlformats.org/officeDocument/2006/relationships/image"/><Relationship Id="rId7" Target="../media/image89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13791">
            <a:off x="-2451758" y="-1029634"/>
            <a:ext cx="6960916" cy="461160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81638">
            <a:off x="14838774" y="-806436"/>
            <a:ext cx="3528154" cy="418207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379810">
            <a:off x="13808323" y="5904080"/>
            <a:ext cx="4732499" cy="670844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254946" y="3420486"/>
            <a:ext cx="4066109" cy="344602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475294" y="4056959"/>
            <a:ext cx="13337412" cy="2627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2"/>
              </a:lnSpc>
            </a:pPr>
            <a:r>
              <a:rPr lang="en-US" sz="7544">
                <a:solidFill>
                  <a:srgbClr val="7F5E70"/>
                </a:solidFill>
                <a:latin typeface="Josefin Sans Bold"/>
              </a:rPr>
              <a:t>Mindfulness + </a:t>
            </a:r>
          </a:p>
          <a:p>
            <a:pPr algn="ctr">
              <a:lnSpc>
                <a:spcPts val="10562"/>
              </a:lnSpc>
            </a:pPr>
            <a:r>
              <a:rPr lang="en-US" sz="7544">
                <a:solidFill>
                  <a:srgbClr val="7F5E70"/>
                </a:solidFill>
                <a:latin typeface="Josefin Sans Bold"/>
              </a:rPr>
              <a:t>Work Life Balance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183648" y="2407430"/>
            <a:ext cx="4066109" cy="344602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011853">
            <a:off x="-300991" y="7894683"/>
            <a:ext cx="2300794" cy="272723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696252" y="2226455"/>
            <a:ext cx="10312014" cy="1559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F8AC8D"/>
                </a:solidFill>
                <a:latin typeface="Glacial Indifference Bold"/>
              </a:rPr>
              <a:t>CYAC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10" r="0" b="1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4575" r="0" b="13340"/>
          <a:stretch>
            <a:fillRect/>
          </a:stretch>
        </p:blipFill>
        <p:spPr>
          <a:xfrm flipH="false" flipV="false" rot="0">
            <a:off x="0" y="-747448"/>
            <a:ext cx="10082206" cy="1103444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8339" t="10398" r="0" b="10398"/>
          <a:stretch>
            <a:fillRect/>
          </a:stretch>
        </p:blipFill>
        <p:spPr>
          <a:xfrm flipH="false" flipV="false" rot="0">
            <a:off x="9399260" y="-522186"/>
            <a:ext cx="9381872" cy="108091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398" r="0" b="1398"/>
          <a:stretch>
            <a:fillRect/>
          </a:stretch>
        </p:blipFill>
        <p:spPr>
          <a:xfrm flipH="false" flipV="false" rot="0">
            <a:off x="0" y="-95250"/>
            <a:ext cx="8660891" cy="560891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3601" r="0" b="3601"/>
          <a:stretch>
            <a:fillRect/>
          </a:stretch>
        </p:blipFill>
        <p:spPr>
          <a:xfrm flipH="false" flipV="false" rot="0">
            <a:off x="0" y="5294589"/>
            <a:ext cx="8660891" cy="536471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4280" r="0" b="4280"/>
          <a:stretch>
            <a:fillRect/>
          </a:stretch>
        </p:blipFill>
        <p:spPr>
          <a:xfrm flipH="false" flipV="false" rot="0">
            <a:off x="8660891" y="5285064"/>
            <a:ext cx="9627109" cy="58649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660891" y="-1625896"/>
            <a:ext cx="10387219" cy="692048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904558" y="2709207"/>
            <a:ext cx="7164482" cy="4773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58423" y="3959941"/>
            <a:ext cx="12571154" cy="142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7F5E70"/>
                </a:solidFill>
                <a:latin typeface="Josefin Sans Bold"/>
              </a:rPr>
              <a:t>Share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58423" y="5366214"/>
            <a:ext cx="12571154" cy="672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7F5E70"/>
                </a:solidFill>
                <a:latin typeface="Kollektif"/>
              </a:rPr>
              <a:t>How do you know when you're stressed?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493506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398" r="0" b="1398"/>
          <a:stretch>
            <a:fillRect/>
          </a:stretch>
        </p:blipFill>
        <p:spPr>
          <a:xfrm flipH="false" flipV="false" rot="0">
            <a:off x="0" y="-95250"/>
            <a:ext cx="8660891" cy="560891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3601" r="0" b="3601"/>
          <a:stretch>
            <a:fillRect/>
          </a:stretch>
        </p:blipFill>
        <p:spPr>
          <a:xfrm flipH="false" flipV="false" rot="0">
            <a:off x="0" y="5294589"/>
            <a:ext cx="8660891" cy="536471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4280" r="0" b="4280"/>
          <a:stretch>
            <a:fillRect/>
          </a:stretch>
        </p:blipFill>
        <p:spPr>
          <a:xfrm flipH="false" flipV="false" rot="0">
            <a:off x="8660891" y="5285064"/>
            <a:ext cx="9627109" cy="586498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660891" y="-1625896"/>
            <a:ext cx="10387219" cy="692048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904558" y="2709207"/>
            <a:ext cx="7164482" cy="4773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10" r="0" b="1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206349"/>
            <a:ext cx="14580451" cy="1451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09"/>
              </a:lnSpc>
            </a:pPr>
            <a:r>
              <a:rPr lang="en-US" sz="8364">
                <a:solidFill>
                  <a:srgbClr val="7F5E70"/>
                </a:solidFill>
                <a:latin typeface="Josefin Sans Bold"/>
              </a:rPr>
              <a:t>Structure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13791">
            <a:off x="-3301135" y="-1738745"/>
            <a:ext cx="6960916" cy="461160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-1633667" y="6637127"/>
            <a:ext cx="4066109" cy="344602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9522508">
            <a:off x="15010405" y="6789203"/>
            <a:ext cx="3769656" cy="4468342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640031" y="3169325"/>
            <a:ext cx="10995856" cy="869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07"/>
              </a:lnSpc>
            </a:pPr>
            <a:r>
              <a:rPr lang="en-US" sz="5076">
                <a:solidFill>
                  <a:srgbClr val="33929F"/>
                </a:solidFill>
                <a:latin typeface="Kollektif"/>
              </a:rPr>
              <a:t>Mini Meditation - Breathwork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2113" y="5387444"/>
            <a:ext cx="10995856" cy="869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07"/>
              </a:lnSpc>
            </a:pPr>
            <a:r>
              <a:rPr lang="en-US" sz="5076">
                <a:solidFill>
                  <a:srgbClr val="33929F"/>
                </a:solidFill>
                <a:latin typeface="Kollektif"/>
              </a:rPr>
              <a:t>Mindful Moment - Body Scan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40031" y="4273654"/>
            <a:ext cx="10995856" cy="869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07"/>
              </a:lnSpc>
            </a:pPr>
            <a:r>
              <a:rPr lang="en-US" sz="5076">
                <a:solidFill>
                  <a:srgbClr val="33929F"/>
                </a:solidFill>
                <a:latin typeface="Kollektif"/>
              </a:rPr>
              <a:t>Mindfulness In Your Daily Life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15226246" y="-335689"/>
            <a:ext cx="4066109" cy="3446027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3652113" y="6504940"/>
            <a:ext cx="10995856" cy="869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07"/>
              </a:lnSpc>
            </a:pPr>
            <a:r>
              <a:rPr lang="en-US" sz="5076">
                <a:solidFill>
                  <a:srgbClr val="33929F"/>
                </a:solidFill>
                <a:latin typeface="Kollektif"/>
              </a:rPr>
              <a:t>Mindful Boundaries - Work/Home 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40031" y="7490294"/>
            <a:ext cx="10995856" cy="869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107"/>
              </a:lnSpc>
            </a:pPr>
            <a:r>
              <a:rPr lang="en-US" sz="5076">
                <a:solidFill>
                  <a:srgbClr val="33929F"/>
                </a:solidFill>
                <a:latin typeface="Kollektif"/>
              </a:rPr>
              <a:t>Q&amp;A 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5398" r="0" b="5398"/>
          <a:stretch>
            <a:fillRect/>
          </a:stretch>
        </p:blipFill>
        <p:spPr>
          <a:xfrm flipH="false" flipV="false" rot="0">
            <a:off x="0" y="0"/>
            <a:ext cx="864914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2535" t="7207" r="0" b="10981"/>
          <a:stretch>
            <a:fillRect/>
          </a:stretch>
        </p:blipFill>
        <p:spPr>
          <a:xfrm flipH="false" flipV="false" rot="0">
            <a:off x="8649140" y="0"/>
            <a:ext cx="9610285" cy="107556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72691" y="307167"/>
            <a:ext cx="13123371" cy="92683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7650493">
            <a:off x="612848" y="6333125"/>
            <a:ext cx="2231911" cy="26455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616980">
            <a:off x="1038083" y="4341740"/>
            <a:ext cx="2231911" cy="264558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896562" y="2672586"/>
            <a:ext cx="8875629" cy="603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6172">
                <a:solidFill>
                  <a:srgbClr val="FFFFFF"/>
                </a:solidFill>
                <a:latin typeface="Kollektif"/>
              </a:rPr>
              <a:t>"You should meditate for 10 minutes a day.</a:t>
            </a:r>
          </a:p>
          <a:p>
            <a:pPr algn="ctr">
              <a:lnSpc>
                <a:spcPts val="6789"/>
              </a:lnSpc>
            </a:pPr>
          </a:p>
          <a:p>
            <a:pPr algn="ctr">
              <a:lnSpc>
                <a:spcPts val="6789"/>
              </a:lnSpc>
            </a:pPr>
            <a:r>
              <a:rPr lang="en-US" sz="6172">
                <a:solidFill>
                  <a:srgbClr val="FFFFFF"/>
                </a:solidFill>
                <a:latin typeface="Kollektif"/>
              </a:rPr>
              <a:t>Unless you're too busy, then you should meditate for an hour."</a:t>
            </a:r>
          </a:p>
          <a:p>
            <a:pPr algn="ctr">
              <a:lnSpc>
                <a:spcPts val="6789"/>
              </a:lnSpc>
            </a:pP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0200" y="6172200"/>
            <a:ext cx="460924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57275" y="-497475"/>
            <a:ext cx="14851028" cy="1048853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280701" y="8414514"/>
            <a:ext cx="2231911" cy="26455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341291" y="5949850"/>
            <a:ext cx="3946709" cy="446644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3050063"/>
            <a:ext cx="15794580" cy="4275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128">
                <a:solidFill>
                  <a:srgbClr val="FFFFFF"/>
                </a:solidFill>
                <a:latin typeface="Kollektif"/>
              </a:rPr>
              <a:t>Take a 2 minute screen break</a:t>
            </a:r>
          </a:p>
          <a:p>
            <a:pPr algn="r">
              <a:lnSpc>
                <a:spcPts val="6741"/>
              </a:lnSpc>
            </a:pPr>
          </a:p>
          <a:p>
            <a:pPr algn="ctr">
              <a:lnSpc>
                <a:spcPts val="6741"/>
              </a:lnSpc>
            </a:pPr>
            <a:r>
              <a:rPr lang="en-US" sz="6128">
                <a:solidFill>
                  <a:srgbClr val="FFFFFF"/>
                </a:solidFill>
                <a:latin typeface="Kollektif"/>
              </a:rPr>
              <a:t>Take 2 deep breaths before a meeting</a:t>
            </a:r>
          </a:p>
          <a:p>
            <a:pPr algn="ctr">
              <a:lnSpc>
                <a:spcPts val="6741"/>
              </a:lnSpc>
            </a:pPr>
          </a:p>
          <a:p>
            <a:pPr algn="ctr">
              <a:lnSpc>
                <a:spcPts val="6741"/>
              </a:lnSpc>
            </a:pPr>
            <a:r>
              <a:rPr lang="en-US" sz="6128">
                <a:solidFill>
                  <a:srgbClr val="FFFFFF"/>
                </a:solidFill>
                <a:latin typeface="Kollektif"/>
              </a:rPr>
              <a:t>Eat without technology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723674">
            <a:off x="13663513" y="-427202"/>
            <a:ext cx="2992242" cy="3546839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960541" y="5054274"/>
            <a:ext cx="197506" cy="19750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372198" y="6688231"/>
            <a:ext cx="197506" cy="19750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329156" y="3505977"/>
            <a:ext cx="197506" cy="19750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09190" y="6395466"/>
            <a:ext cx="3109009" cy="310900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81816" y="3111827"/>
            <a:ext cx="3277484" cy="32774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787655" y="6282940"/>
            <a:ext cx="3221535" cy="322153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4133793" y="7724166"/>
            <a:ext cx="2781449" cy="527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2"/>
              </a:lnSpc>
            </a:pPr>
            <a:r>
              <a:rPr lang="en-US" sz="4002">
                <a:solidFill>
                  <a:srgbClr val="F8F5F3"/>
                </a:solidFill>
                <a:latin typeface="Josefin Sans Bold"/>
              </a:rPr>
              <a:t>Showering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076038" y="7342312"/>
            <a:ext cx="2835571" cy="1198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530">
                <a:solidFill>
                  <a:srgbClr val="F8F5F3"/>
                </a:solidFill>
                <a:latin typeface="Josefin Sans Bold"/>
              </a:rPr>
              <a:t>Walking the dog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81317" y="4310451"/>
            <a:ext cx="2633925" cy="1176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4415">
                <a:solidFill>
                  <a:srgbClr val="F8F5F3"/>
                </a:solidFill>
                <a:latin typeface="Josefin Sans Bold"/>
              </a:rPr>
              <a:t>Having dinner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89767" y="-989998"/>
            <a:ext cx="5522326" cy="3658541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292030" y="949101"/>
            <a:ext cx="15163486" cy="1419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228">
                <a:solidFill>
                  <a:srgbClr val="33929F"/>
                </a:solidFill>
                <a:latin typeface="Josefin Sans Bold"/>
              </a:rPr>
              <a:t>Mindful Moment Challenge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-669432" y="8899645"/>
            <a:ext cx="2247917" cy="190510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892417">
            <a:off x="-1212447" y="62211"/>
            <a:ext cx="2767684" cy="328066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81638">
            <a:off x="16965664" y="-445169"/>
            <a:ext cx="2167203" cy="256888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797721">
            <a:off x="16736100" y="5759325"/>
            <a:ext cx="3893369" cy="551895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118198" y="2500000"/>
            <a:ext cx="4066109" cy="344602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912258" y="3144595"/>
            <a:ext cx="3221535" cy="3221535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5673448" y="3462570"/>
            <a:ext cx="2903522" cy="1292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4885">
                <a:solidFill>
                  <a:srgbClr val="F8F5F3"/>
                </a:solidFill>
                <a:latin typeface="Josefin Sans Bold"/>
              </a:rPr>
              <a:t>Bathroom</a:t>
            </a:r>
          </a:p>
          <a:p>
            <a:pPr algn="ctr">
              <a:lnSpc>
                <a:spcPts val="4983"/>
              </a:lnSpc>
            </a:pPr>
            <a:r>
              <a:rPr lang="en-US" sz="4885">
                <a:solidFill>
                  <a:srgbClr val="F8F5F3"/>
                </a:solidFill>
                <a:latin typeface="Josefin Sans Bold"/>
              </a:rPr>
              <a:t>break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169" y="3791882"/>
            <a:ext cx="10673064" cy="1080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14"/>
              </a:lnSpc>
            </a:pPr>
            <a:r>
              <a:rPr lang="en-US" sz="6224">
                <a:solidFill>
                  <a:srgbClr val="947787"/>
                </a:solidFill>
                <a:latin typeface="Kollektif"/>
              </a:rPr>
              <a:t>1. Something you do daily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335375" y="4291401"/>
            <a:ext cx="2316896" cy="105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946">
                <a:solidFill>
                  <a:srgbClr val="F8F5F3"/>
                </a:solidFill>
                <a:latin typeface="Josefin Sans Bold"/>
              </a:rPr>
              <a:t>Brushing teeth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-1347856" y="5363337"/>
            <a:ext cx="13447113" cy="1061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6203">
                <a:solidFill>
                  <a:srgbClr val="947787"/>
                </a:solidFill>
                <a:latin typeface="Kollektif"/>
              </a:rPr>
              <a:t>2 Usually done mindlessly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-2924154" y="6861725"/>
            <a:ext cx="13492734" cy="10882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2"/>
              </a:lnSpc>
            </a:pPr>
            <a:r>
              <a:rPr lang="en-US" sz="6280">
                <a:solidFill>
                  <a:srgbClr val="947787"/>
                </a:solidFill>
                <a:latin typeface="Kollektif"/>
              </a:rPr>
              <a:t>3. Uses felt sense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603061" y="5762293"/>
            <a:ext cx="5260189" cy="526018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52749" y="6497775"/>
            <a:ext cx="3706551" cy="378922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255282" y="540767"/>
            <a:ext cx="17777436" cy="1651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05"/>
              </a:lnSpc>
            </a:pPr>
            <a:r>
              <a:rPr lang="en-US" sz="9646">
                <a:solidFill>
                  <a:srgbClr val="947787"/>
                </a:solidFill>
                <a:latin typeface="Josefin Sans Bold"/>
              </a:rPr>
              <a:t>Mindful Moment Challenge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000342">
            <a:off x="1209642" y="569262"/>
            <a:ext cx="10414646" cy="1223453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19175" y="4286892"/>
            <a:ext cx="12199857" cy="371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23243" indent="-661622" lvl="1">
              <a:lnSpc>
                <a:spcPts val="7354"/>
              </a:lnSpc>
              <a:buFont typeface="Arial"/>
              <a:buChar char="•"/>
            </a:pPr>
            <a:r>
              <a:rPr lang="en-US" sz="6128">
                <a:solidFill>
                  <a:srgbClr val="F8F5F3"/>
                </a:solidFill>
                <a:latin typeface="Kollektif"/>
              </a:rPr>
              <a:t> Acknowledge the task</a:t>
            </a:r>
          </a:p>
          <a:p>
            <a:pPr marL="1323243" indent="-661622" lvl="1">
              <a:lnSpc>
                <a:spcPts val="7354"/>
              </a:lnSpc>
              <a:buFont typeface="Arial"/>
              <a:buChar char="•"/>
            </a:pPr>
            <a:r>
              <a:rPr lang="en-US" sz="6128">
                <a:solidFill>
                  <a:srgbClr val="F8F5F3"/>
                </a:solidFill>
                <a:latin typeface="Kollektif"/>
              </a:rPr>
              <a:t> Notice the felt sense</a:t>
            </a:r>
          </a:p>
          <a:p>
            <a:pPr marL="1323243" indent="-661622" lvl="1">
              <a:lnSpc>
                <a:spcPts val="7354"/>
              </a:lnSpc>
              <a:buFont typeface="Arial"/>
              <a:buChar char="•"/>
            </a:pPr>
            <a:r>
              <a:rPr lang="en-US" sz="6128">
                <a:solidFill>
                  <a:srgbClr val="F8F5F3"/>
                </a:solidFill>
                <a:latin typeface="Kollektif"/>
              </a:rPr>
              <a:t> Notice your mind wandering</a:t>
            </a:r>
          </a:p>
          <a:p>
            <a:pPr marL="1323243" indent="-661622" lvl="1">
              <a:lnSpc>
                <a:spcPts val="7354"/>
              </a:lnSpc>
              <a:buFont typeface="Arial"/>
              <a:buChar char="•"/>
            </a:pPr>
            <a:r>
              <a:rPr lang="en-US" sz="6128">
                <a:solidFill>
                  <a:srgbClr val="F8F5F3"/>
                </a:solidFill>
                <a:latin typeface="Kollektif"/>
              </a:rPr>
              <a:t> Guide your attention back 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84490" y="2540758"/>
            <a:ext cx="3221535" cy="322153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2603061" y="3794108"/>
            <a:ext cx="2316896" cy="105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946">
                <a:solidFill>
                  <a:srgbClr val="F8F5F3"/>
                </a:solidFill>
                <a:latin typeface="Josefin Sans Bold"/>
              </a:rPr>
              <a:t>Brushing teeth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58423" y="3959941"/>
            <a:ext cx="12571154" cy="142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7F5E70"/>
                </a:solidFill>
                <a:latin typeface="Josefin Sans Bold"/>
              </a:rPr>
              <a:t>Share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58423" y="5366214"/>
            <a:ext cx="12571154" cy="672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7F5E70"/>
                </a:solidFill>
                <a:latin typeface="Kollektif"/>
              </a:rPr>
              <a:t>Where Will You Have Your Mindful Moment?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493506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58423" y="3959941"/>
            <a:ext cx="12571154" cy="142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7F5E70"/>
                </a:solidFill>
                <a:latin typeface="Josefin Sans Bold"/>
              </a:rPr>
              <a:t>Mindful Moment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58423" y="5366214"/>
            <a:ext cx="12571154" cy="672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7F5E70"/>
                </a:solidFill>
                <a:latin typeface="Kollektif"/>
              </a:rPr>
              <a:t>Body Scan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493506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7956201">
            <a:off x="13986406" y="108804"/>
            <a:ext cx="4013049" cy="475684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-45035" y="5051620"/>
            <a:ext cx="5370540" cy="455153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000342">
            <a:off x="4018682" y="-973767"/>
            <a:ext cx="10414646" cy="1223453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254622" y="2677728"/>
            <a:ext cx="10339323" cy="4335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13"/>
              </a:lnSpc>
            </a:pPr>
            <a:r>
              <a:rPr lang="en-US" sz="11102">
                <a:solidFill>
                  <a:srgbClr val="33929F"/>
                </a:solidFill>
                <a:latin typeface="Josefin Sans Bold"/>
              </a:rPr>
              <a:t>Mindful Boundaries for Work and Life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278126" y="383791"/>
            <a:ext cx="9731748" cy="95194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30269">
            <a:off x="13942853" y="1202486"/>
            <a:ext cx="3769656" cy="446834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432195">
            <a:off x="1373075" y="-1400726"/>
            <a:ext cx="13885422" cy="1100419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539516" y="6671747"/>
            <a:ext cx="3595822" cy="3047459"/>
          </a:xfrm>
          <a:prstGeom prst="rect">
            <a:avLst/>
          </a:prstGeom>
        </p:spPr>
      </p:pic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443274" y="5317394"/>
            <a:ext cx="4737735" cy="4737716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r="0" t="0" b="-4985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748049" y="3645755"/>
            <a:ext cx="11766963" cy="1205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02"/>
              </a:lnSpc>
            </a:pPr>
            <a:r>
              <a:rPr lang="en-US" sz="6930">
                <a:solidFill>
                  <a:srgbClr val="F8F5F3"/>
                </a:solidFill>
                <a:latin typeface="Josefin Sans Bold"/>
              </a:rPr>
              <a:t>Samantha Clarke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48049" y="4736551"/>
            <a:ext cx="11766963" cy="200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46"/>
              </a:lnSpc>
            </a:pPr>
            <a:r>
              <a:rPr lang="en-US" sz="5747">
                <a:solidFill>
                  <a:srgbClr val="7F5E70"/>
                </a:solidFill>
                <a:latin typeface="Bellaboo"/>
              </a:rPr>
              <a:t>she/her/hers</a:t>
            </a:r>
          </a:p>
          <a:p>
            <a:pPr algn="ctr">
              <a:lnSpc>
                <a:spcPts val="8046"/>
              </a:lnSpc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7535" r="0" b="275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589139" y="-447119"/>
            <a:ext cx="11071157" cy="867240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4633" y="46003"/>
            <a:ext cx="3330491" cy="245850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8769" y="4345314"/>
            <a:ext cx="2982108" cy="358113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219773" y="46003"/>
            <a:ext cx="3068227" cy="280359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5156788" y="4805768"/>
            <a:ext cx="3131212" cy="266022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246898" y="8425815"/>
            <a:ext cx="18234265" cy="1493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180"/>
              </a:lnSpc>
            </a:pPr>
            <a:r>
              <a:rPr lang="en-US" sz="8700">
                <a:solidFill>
                  <a:srgbClr val="7F5E70"/>
                </a:solidFill>
                <a:latin typeface="Josefin Sans Bold"/>
              </a:rPr>
              <a:t>"LIMBO TIME"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-1250070" y="7053461"/>
            <a:ext cx="4066109" cy="344602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3899984">
            <a:off x="15374472" y="-333926"/>
            <a:ext cx="3769656" cy="446834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561263" y="7477633"/>
            <a:ext cx="2448317" cy="259768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09580" y="6133341"/>
            <a:ext cx="4722869" cy="41148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017243" y="617546"/>
            <a:ext cx="11420644" cy="243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 spc="1945">
                <a:solidFill>
                  <a:srgbClr val="7F5E70"/>
                </a:solidFill>
                <a:latin typeface="Kollektif Bold"/>
              </a:rPr>
              <a:t>Prolonged Stress</a:t>
            </a:r>
          </a:p>
          <a:p>
            <a:pPr>
              <a:lnSpc>
                <a:spcPts val="97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329340" y="2096935"/>
            <a:ext cx="6455844" cy="609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Mental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Poor decision making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Irritability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Decision Fatigue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Anxiety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Depression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Trouble concentrating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Constant worrying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Neglecting responsibilities</a:t>
            </a:r>
          </a:p>
          <a:p>
            <a:pPr>
              <a:lnSpc>
                <a:spcPts val="484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382040" y="2053734"/>
            <a:ext cx="6455844" cy="6093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1">
                <a:solidFill>
                  <a:srgbClr val="7F5E70"/>
                </a:solidFill>
                <a:latin typeface="Kollektif Bold"/>
              </a:rPr>
              <a:t>Physical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Headaches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Poor Digestion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Loss of Libido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Trouble sleeping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Substance use/abuse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Inflammation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Bruxism</a:t>
            </a:r>
          </a:p>
          <a:p>
            <a:pPr marL="747310" indent="-373655" lvl="1">
              <a:lnSpc>
                <a:spcPts val="4845"/>
              </a:lnSpc>
              <a:buFont typeface="Arial"/>
              <a:buChar char="•"/>
            </a:pPr>
            <a:r>
              <a:rPr lang="en-US" sz="3461">
                <a:solidFill>
                  <a:srgbClr val="7F5E70"/>
                </a:solidFill>
                <a:latin typeface="Kollektif"/>
              </a:rPr>
              <a:t>High blood pressure</a:t>
            </a:r>
          </a:p>
          <a:p>
            <a:pPr>
              <a:lnSpc>
                <a:spcPts val="4845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3899984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968849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2865892" y="4244173"/>
            <a:ext cx="5871553" cy="5507736"/>
            <a:chOff x="0" y="0"/>
            <a:chExt cx="1282094" cy="120265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929501" y="4177791"/>
            <a:ext cx="5942319" cy="5574118"/>
            <a:chOff x="0" y="0"/>
            <a:chExt cx="1282094" cy="1202652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492674" y="2054122"/>
            <a:ext cx="2476050" cy="2476050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462799" y="1882318"/>
            <a:ext cx="2505893" cy="250589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787665" y="895350"/>
            <a:ext cx="12341403" cy="1087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7F5E70"/>
                </a:solidFill>
                <a:latin typeface="Josefin Sans Bold"/>
              </a:rPr>
              <a:t>Creating Boundaries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76249" y="4646342"/>
            <a:ext cx="5211277" cy="136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Mental Boundaries</a:t>
            </a:r>
          </a:p>
          <a:p>
            <a:pPr algn="ctr">
              <a:lnSpc>
                <a:spcPts val="548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3196029" y="4762816"/>
            <a:ext cx="5211277" cy="67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Physical Boundaries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3899984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968849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2865892" y="4244173"/>
            <a:ext cx="5871553" cy="5507736"/>
            <a:chOff x="0" y="0"/>
            <a:chExt cx="1282094" cy="120265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929501" y="4177791"/>
            <a:ext cx="5942319" cy="5574118"/>
            <a:chOff x="0" y="0"/>
            <a:chExt cx="1282094" cy="1202652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492674" y="2054122"/>
            <a:ext cx="2476050" cy="2476050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462799" y="1882318"/>
            <a:ext cx="2505893" cy="250589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787665" y="895350"/>
            <a:ext cx="12341403" cy="1087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7F5E70"/>
                </a:solidFill>
                <a:latin typeface="Josefin Sans Bold"/>
              </a:rPr>
              <a:t>Creating Boundaries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76249" y="4646342"/>
            <a:ext cx="5211277" cy="136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Mental Boundaries</a:t>
            </a:r>
          </a:p>
          <a:p>
            <a:pPr algn="ctr">
              <a:lnSpc>
                <a:spcPts val="548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3196029" y="4762816"/>
            <a:ext cx="5211277" cy="67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Physical Boundaries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87665" y="5676584"/>
            <a:ext cx="5949780" cy="3701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Phone in another room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Emails from the office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Exercise before or after work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Close office door</a:t>
            </a:r>
          </a:p>
          <a:p>
            <a:pPr>
              <a:lnSpc>
                <a:spcPts val="4929"/>
              </a:lnSpc>
            </a:pP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489184">
            <a:off x="-1742542" y="-1171515"/>
            <a:ext cx="4066109" cy="344602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951750">
            <a:off x="15862112" y="8385874"/>
            <a:ext cx="4066109" cy="344602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3899984">
            <a:off x="15026261" y="-1101528"/>
            <a:ext cx="3769656" cy="446834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968849">
            <a:off x="-1525086" y="7024129"/>
            <a:ext cx="3769656" cy="4468342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2865892" y="4244173"/>
            <a:ext cx="5871553" cy="5507736"/>
            <a:chOff x="0" y="0"/>
            <a:chExt cx="1282094" cy="1202652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929501" y="4177791"/>
            <a:ext cx="5942319" cy="5574118"/>
            <a:chOff x="0" y="0"/>
            <a:chExt cx="1282094" cy="1202652"/>
          </a:xfrm>
        </p:grpSpPr>
        <p:sp>
          <p:nvSpPr>
            <p:cNvPr name="Freeform 9" id="9"/>
            <p:cNvSpPr/>
            <p:nvPr/>
          </p:nvSpPr>
          <p:spPr>
            <a:xfrm>
              <a:off x="0" y="0"/>
              <a:ext cx="1282094" cy="1202652"/>
            </a:xfrm>
            <a:custGeom>
              <a:avLst/>
              <a:gdLst/>
              <a:ahLst/>
              <a:cxnLst/>
              <a:rect r="r" b="b" t="t" l="l"/>
              <a:pathLst>
                <a:path h="1202652" w="1282094">
                  <a:moveTo>
                    <a:pt x="1157634" y="1202652"/>
                  </a:moveTo>
                  <a:lnTo>
                    <a:pt x="124460" y="1202652"/>
                  </a:lnTo>
                  <a:cubicBezTo>
                    <a:pt x="55880" y="1202652"/>
                    <a:pt x="0" y="1146772"/>
                    <a:pt x="0" y="10781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7634" y="0"/>
                  </a:lnTo>
                  <a:cubicBezTo>
                    <a:pt x="1226214" y="0"/>
                    <a:pt x="1282094" y="55880"/>
                    <a:pt x="1282094" y="124460"/>
                  </a:cubicBezTo>
                  <a:lnTo>
                    <a:pt x="1282094" y="1078193"/>
                  </a:lnTo>
                  <a:cubicBezTo>
                    <a:pt x="1282094" y="1146772"/>
                    <a:pt x="1226214" y="1202652"/>
                    <a:pt x="1157634" y="1202652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492674" y="2054122"/>
            <a:ext cx="2476050" cy="2476050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462799" y="1882318"/>
            <a:ext cx="2505893" cy="2505893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926108" y="2508489"/>
            <a:ext cx="1579277" cy="125355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5172697" y="2415351"/>
            <a:ext cx="1257942" cy="1762441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2787665" y="895350"/>
            <a:ext cx="12341403" cy="1087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7F5E70"/>
                </a:solidFill>
                <a:latin typeface="Josefin Sans Bold"/>
              </a:rPr>
              <a:t>Creating Boundaries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76249" y="4646342"/>
            <a:ext cx="5211277" cy="136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Mental Boundaries</a:t>
            </a:r>
          </a:p>
          <a:p>
            <a:pPr algn="ctr">
              <a:lnSpc>
                <a:spcPts val="548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3196029" y="4762816"/>
            <a:ext cx="5211277" cy="67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3921">
                <a:solidFill>
                  <a:srgbClr val="FFFFFF"/>
                </a:solidFill>
                <a:latin typeface="Kollektif Bold"/>
              </a:rPr>
              <a:t>Physical Boundaries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06998" y="5676584"/>
            <a:ext cx="5949780" cy="3082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Meditation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Mindful walk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Journalling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Listen to music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Change clothes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665" y="5676584"/>
            <a:ext cx="5949780" cy="3082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Phone in another room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Emails from the office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Exercise before or after work</a:t>
            </a:r>
          </a:p>
          <a:p>
            <a:pPr marL="760214" indent="-380107" lvl="1">
              <a:lnSpc>
                <a:spcPts val="4929"/>
              </a:lnSpc>
              <a:buFont typeface="Arial"/>
              <a:buChar char="•"/>
            </a:pPr>
            <a:r>
              <a:rPr lang="en-US" sz="3521">
                <a:solidFill>
                  <a:srgbClr val="FFFFFF"/>
                </a:solidFill>
                <a:latin typeface="Kollektif"/>
              </a:rPr>
              <a:t>Close office door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7956201">
            <a:off x="14179083" y="-63959"/>
            <a:ext cx="4013049" cy="475684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42796">
            <a:off x="-45035" y="5051620"/>
            <a:ext cx="5370540" cy="455153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000342">
            <a:off x="2041897" y="-2209534"/>
            <a:ext cx="12518564" cy="1470609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957406" y="2398298"/>
            <a:ext cx="10687546" cy="5604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7271">
                <a:solidFill>
                  <a:srgbClr val="33929F"/>
                </a:solidFill>
                <a:latin typeface="Kollektif"/>
              </a:rPr>
              <a:t>"Almost everything will work again if you unplug it for a few minutes, including you."</a:t>
            </a:r>
          </a:p>
          <a:p>
            <a:pPr algn="ctr">
              <a:lnSpc>
                <a:spcPts val="7343"/>
              </a:lnSpc>
            </a:pPr>
          </a:p>
          <a:p>
            <a:pPr algn="ctr">
              <a:lnSpc>
                <a:spcPts val="7343"/>
              </a:lnSpc>
            </a:pPr>
            <a:r>
              <a:rPr lang="en-US" sz="7271">
                <a:solidFill>
                  <a:srgbClr val="33929F"/>
                </a:solidFill>
                <a:latin typeface="Kollektif"/>
              </a:rPr>
              <a:t>Annie Lamott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424357" y="2920664"/>
            <a:ext cx="9827636" cy="1562479"/>
            <a:chOff x="0" y="0"/>
            <a:chExt cx="5154306" cy="81947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5154306" cy="819474"/>
            </a:xfrm>
            <a:custGeom>
              <a:avLst/>
              <a:gdLst/>
              <a:ahLst/>
              <a:cxnLst/>
              <a:rect r="r" b="b" t="t" l="l"/>
              <a:pathLst>
                <a:path h="819474" w="5154306">
                  <a:moveTo>
                    <a:pt x="5029846" y="819474"/>
                  </a:moveTo>
                  <a:lnTo>
                    <a:pt x="124460" y="819474"/>
                  </a:lnTo>
                  <a:cubicBezTo>
                    <a:pt x="55880" y="819474"/>
                    <a:pt x="0" y="763594"/>
                    <a:pt x="0" y="6950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695014"/>
                  </a:lnTo>
                  <a:cubicBezTo>
                    <a:pt x="5154306" y="763594"/>
                    <a:pt x="5098426" y="819474"/>
                    <a:pt x="5029846" y="81947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424357" y="5273557"/>
            <a:ext cx="9827636" cy="1405272"/>
            <a:chOff x="0" y="0"/>
            <a:chExt cx="5154306" cy="737024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5154306" cy="737024"/>
            </a:xfrm>
            <a:custGeom>
              <a:avLst/>
              <a:gdLst/>
              <a:ahLst/>
              <a:cxnLst/>
              <a:rect r="r" b="b" t="t" l="l"/>
              <a:pathLst>
                <a:path h="737024" w="5154306">
                  <a:moveTo>
                    <a:pt x="5029846" y="737024"/>
                  </a:moveTo>
                  <a:lnTo>
                    <a:pt x="124460" y="737024"/>
                  </a:lnTo>
                  <a:cubicBezTo>
                    <a:pt x="55880" y="737024"/>
                    <a:pt x="0" y="681144"/>
                    <a:pt x="0" y="612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612564"/>
                  </a:lnTo>
                  <a:cubicBezTo>
                    <a:pt x="5154306" y="681144"/>
                    <a:pt x="5098426" y="737024"/>
                    <a:pt x="5029846" y="73702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424357" y="7425852"/>
            <a:ext cx="9827636" cy="1764682"/>
            <a:chOff x="0" y="0"/>
            <a:chExt cx="5154306" cy="925524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5154306" cy="925524"/>
            </a:xfrm>
            <a:custGeom>
              <a:avLst/>
              <a:gdLst/>
              <a:ahLst/>
              <a:cxnLst/>
              <a:rect r="r" b="b" t="t" l="l"/>
              <a:pathLst>
                <a:path h="925524" w="5154306">
                  <a:moveTo>
                    <a:pt x="5029846" y="925524"/>
                  </a:moveTo>
                  <a:lnTo>
                    <a:pt x="124460" y="925524"/>
                  </a:lnTo>
                  <a:cubicBezTo>
                    <a:pt x="55880" y="925524"/>
                    <a:pt x="0" y="869644"/>
                    <a:pt x="0" y="8010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9846" y="0"/>
                  </a:lnTo>
                  <a:cubicBezTo>
                    <a:pt x="5098426" y="0"/>
                    <a:pt x="5154306" y="55880"/>
                    <a:pt x="5154306" y="124460"/>
                  </a:cubicBezTo>
                  <a:lnTo>
                    <a:pt x="5154306" y="801064"/>
                  </a:lnTo>
                  <a:cubicBezTo>
                    <a:pt x="5154306" y="869644"/>
                    <a:pt x="5098426" y="925524"/>
                    <a:pt x="5029846" y="925524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868444" y="522999"/>
            <a:ext cx="15383549" cy="1493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180"/>
              </a:lnSpc>
            </a:pPr>
            <a:r>
              <a:rPr lang="en-US" sz="8700">
                <a:solidFill>
                  <a:srgbClr val="7F5E70"/>
                </a:solidFill>
                <a:latin typeface="Josefin Sans Bold"/>
              </a:rPr>
              <a:t>Take Aways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12233" y="5302293"/>
            <a:ext cx="7989091" cy="1322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8F5F3"/>
                </a:solidFill>
                <a:latin typeface="Kollektif"/>
              </a:rPr>
              <a:t>Mindfulness is like a muscle - it's  strengthens through repetition.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226414">
            <a:off x="-5347" y="5658950"/>
            <a:ext cx="5403215" cy="640467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true" rot="1593036">
            <a:off x="-2456194" y="2071221"/>
            <a:ext cx="5403215" cy="640467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475257">
            <a:off x="15475193" y="8233364"/>
            <a:ext cx="4066109" cy="3446027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475257">
            <a:off x="15226246" y="-1046187"/>
            <a:ext cx="4066109" cy="3446027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 rot="0">
            <a:off x="15349756" y="2575033"/>
            <a:ext cx="2101341" cy="2101341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5302131" y="4810765"/>
            <a:ext cx="2101341" cy="2101341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201323" y="7171798"/>
            <a:ext cx="2101341" cy="2101341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5E70"/>
            </a:solidFill>
          </p:spPr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006353" y="3115372"/>
            <a:ext cx="788147" cy="952443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24387" y="5574889"/>
            <a:ext cx="1256829" cy="48545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625730" y="7553644"/>
            <a:ext cx="1252526" cy="1337650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6855140" y="3169252"/>
            <a:ext cx="7989091" cy="672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8F5F3"/>
                </a:solidFill>
                <a:latin typeface="Kollektif"/>
              </a:rPr>
              <a:t>Mindfulness only takes a moment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855140" y="7657319"/>
            <a:ext cx="8047655" cy="1233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3525">
                <a:solidFill>
                  <a:srgbClr val="F8F5F3"/>
                </a:solidFill>
                <a:latin typeface="Kollektif"/>
              </a:rPr>
              <a:t>The more you give to yourself, the more you have to give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8386" y="-520622"/>
            <a:ext cx="16039991" cy="1132824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791673" y="8732743"/>
            <a:ext cx="2231911" cy="264558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723674">
            <a:off x="14578679" y="-326541"/>
            <a:ext cx="2992242" cy="354683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950403" y="3610329"/>
            <a:ext cx="13515957" cy="4980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42"/>
              </a:lnSpc>
            </a:pPr>
            <a:r>
              <a:rPr lang="en-US" sz="5673" spc="1253">
                <a:solidFill>
                  <a:srgbClr val="FFFFFF"/>
                </a:solidFill>
                <a:latin typeface="Kollektif"/>
              </a:rPr>
              <a:t>"If you change the way you you look at things, the things you look at change"</a:t>
            </a:r>
          </a:p>
          <a:p>
            <a:pPr algn="ctr">
              <a:lnSpc>
                <a:spcPts val="7942"/>
              </a:lnSpc>
            </a:pPr>
          </a:p>
          <a:p>
            <a:pPr algn="ctr">
              <a:lnSpc>
                <a:spcPts val="7942"/>
              </a:lnSpc>
            </a:pPr>
            <a:r>
              <a:rPr lang="en-US" sz="5673" spc="601">
                <a:solidFill>
                  <a:srgbClr val="FFFFFF"/>
                </a:solidFill>
                <a:latin typeface="Kollektif"/>
              </a:rPr>
              <a:t>DR. Wayne Dyer.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9504805">
            <a:off x="14557693" y="3855465"/>
            <a:ext cx="5403215" cy="640467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226414">
            <a:off x="-1447683" y="3855465"/>
            <a:ext cx="5403215" cy="640467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536060">
            <a:off x="4888782" y="-1368372"/>
            <a:ext cx="8510436" cy="16852348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5055" y="268743"/>
            <a:ext cx="18122945" cy="228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89"/>
              </a:lnSpc>
            </a:pPr>
            <a:r>
              <a:rPr lang="en-US" sz="13349">
                <a:solidFill>
                  <a:srgbClr val="33929F"/>
                </a:solidFill>
                <a:latin typeface="Josefin Sans Bold"/>
              </a:rPr>
              <a:t>Thank You!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475257">
            <a:off x="14086088" y="-1304351"/>
            <a:ext cx="4066109" cy="344602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475257">
            <a:off x="-1189178" y="-694314"/>
            <a:ext cx="4066109" cy="3446027"/>
          </a:xfrm>
          <a:prstGeom prst="rect">
            <a:avLst/>
          </a:prstGeom>
        </p:spPr>
      </p:pic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788380" y="3015763"/>
            <a:ext cx="4182125" cy="5620138"/>
            <a:chOff x="0" y="0"/>
            <a:chExt cx="3663950" cy="4923790"/>
          </a:xfrm>
        </p:grpSpPr>
        <p:sp>
          <p:nvSpPr>
            <p:cNvPr name="Freeform 9" id="9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l="0" r="0" t="0" b="-11036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3C57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4430365" y="8550275"/>
            <a:ext cx="10575037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Kollektif"/>
              </a:rPr>
              <a:t>samanthashakiraclarke.com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05662" y="9153525"/>
            <a:ext cx="12424444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Kollektif"/>
              </a:rPr>
              <a:t>team@samanthashakiraclarke.com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58423" y="3959941"/>
            <a:ext cx="12571154" cy="1427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7F5E70"/>
                </a:solidFill>
                <a:latin typeface="Josefin Sans Bold"/>
              </a:rPr>
              <a:t>Mini Meditation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58423" y="5366214"/>
            <a:ext cx="12571154" cy="672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8AC8D"/>
                </a:solidFill>
                <a:latin typeface="Kollektif"/>
              </a:rPr>
              <a:t>Calming Breath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6159792">
            <a:off x="-2667196" y="7634150"/>
            <a:ext cx="6960916" cy="461160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-1219792" y="-677182"/>
            <a:ext cx="4066109" cy="344602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4935061">
            <a:off x="14846025" y="-834416"/>
            <a:ext cx="3769656" cy="446834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855062">
            <a:off x="15451720" y="7780754"/>
            <a:ext cx="4066109" cy="34460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12" r="0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786" r="0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5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212634"/>
            <a:ext cx="6219276" cy="6505517"/>
            <a:chOff x="0" y="0"/>
            <a:chExt cx="1675947" cy="175308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675948" cy="1753083"/>
            </a:xfrm>
            <a:custGeom>
              <a:avLst/>
              <a:gdLst/>
              <a:ahLst/>
              <a:cxnLst/>
              <a:rect r="r" b="b" t="t" l="l"/>
              <a:pathLst>
                <a:path h="1753083" w="1675948">
                  <a:moveTo>
                    <a:pt x="1551487" y="1753083"/>
                  </a:moveTo>
                  <a:lnTo>
                    <a:pt x="124460" y="1753083"/>
                  </a:lnTo>
                  <a:cubicBezTo>
                    <a:pt x="55880" y="1753083"/>
                    <a:pt x="0" y="1697202"/>
                    <a:pt x="0" y="1628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1487" y="0"/>
                  </a:lnTo>
                  <a:cubicBezTo>
                    <a:pt x="1620067" y="0"/>
                    <a:pt x="1675948" y="55880"/>
                    <a:pt x="1675948" y="124460"/>
                  </a:cubicBezTo>
                  <a:lnTo>
                    <a:pt x="1675948" y="1628623"/>
                  </a:lnTo>
                  <a:cubicBezTo>
                    <a:pt x="1675948" y="1697203"/>
                    <a:pt x="1620067" y="1753083"/>
                    <a:pt x="1551487" y="1753083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830269">
            <a:off x="-856128" y="7326357"/>
            <a:ext cx="3769656" cy="4468342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1945825" y="4815405"/>
            <a:ext cx="4864548" cy="5088438"/>
            <a:chOff x="0" y="0"/>
            <a:chExt cx="1675947" cy="1753083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675948" cy="1753083"/>
            </a:xfrm>
            <a:custGeom>
              <a:avLst/>
              <a:gdLst/>
              <a:ahLst/>
              <a:cxnLst/>
              <a:rect r="r" b="b" t="t" l="l"/>
              <a:pathLst>
                <a:path h="1753083" w="1675948">
                  <a:moveTo>
                    <a:pt x="1551487" y="1753083"/>
                  </a:moveTo>
                  <a:lnTo>
                    <a:pt x="124460" y="1753083"/>
                  </a:lnTo>
                  <a:cubicBezTo>
                    <a:pt x="55880" y="1753083"/>
                    <a:pt x="0" y="1697202"/>
                    <a:pt x="0" y="16286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51487" y="0"/>
                  </a:lnTo>
                  <a:cubicBezTo>
                    <a:pt x="1620067" y="0"/>
                    <a:pt x="1675948" y="55880"/>
                    <a:pt x="1675948" y="124460"/>
                  </a:cubicBezTo>
                  <a:lnTo>
                    <a:pt x="1675948" y="1628623"/>
                  </a:lnTo>
                  <a:cubicBezTo>
                    <a:pt x="1675948" y="1697203"/>
                    <a:pt x="1620067" y="1753083"/>
                    <a:pt x="1551487" y="1753083"/>
                  </a:cubicBezTo>
                  <a:close/>
                </a:path>
              </a:pathLst>
            </a:custGeom>
            <a:solidFill>
              <a:srgbClr val="E3C57E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7489184">
            <a:off x="14863012" y="-884128"/>
            <a:ext cx="4386596" cy="371764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6024422" y="8718151"/>
            <a:ext cx="1571903" cy="1571903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667931" y="329871"/>
            <a:ext cx="5126184" cy="513552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624307" y="542584"/>
            <a:ext cx="1341782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7F5E70"/>
                </a:solidFill>
                <a:latin typeface="Josefin Sans Bold"/>
              </a:rPr>
              <a:t>Mindfulness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9820" y="2434598"/>
            <a:ext cx="5777035" cy="5996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285">
                <a:solidFill>
                  <a:srgbClr val="FFFFFF"/>
                </a:solidFill>
                <a:latin typeface="Kollektif"/>
              </a:rPr>
              <a:t>Awareness of the Present Moment</a:t>
            </a:r>
          </a:p>
          <a:p>
            <a:pPr algn="ctr">
              <a:lnSpc>
                <a:spcPts val="5999"/>
              </a:lnSpc>
            </a:pPr>
          </a:p>
          <a:p>
            <a:pPr algn="ctr">
              <a:lnSpc>
                <a:spcPts val="5999"/>
              </a:lnSpc>
            </a:pPr>
            <a:r>
              <a:rPr lang="en-US" sz="4285">
                <a:solidFill>
                  <a:srgbClr val="FFFFFF"/>
                </a:solidFill>
                <a:latin typeface="Kollektif"/>
              </a:rPr>
              <a:t>On Purpose</a:t>
            </a:r>
          </a:p>
          <a:p>
            <a:pPr algn="ctr">
              <a:lnSpc>
                <a:spcPts val="5999"/>
              </a:lnSpc>
            </a:pPr>
          </a:p>
          <a:p>
            <a:pPr algn="ctr">
              <a:lnSpc>
                <a:spcPts val="5999"/>
              </a:lnSpc>
            </a:pPr>
            <a:r>
              <a:rPr lang="en-US" sz="4285">
                <a:solidFill>
                  <a:srgbClr val="FFFFFF"/>
                </a:solidFill>
                <a:latin typeface="Kollektif"/>
              </a:rPr>
              <a:t>Without Judgement</a:t>
            </a:r>
          </a:p>
          <a:p>
            <a:pPr algn="ctr">
              <a:lnSpc>
                <a:spcPts val="5999"/>
              </a:lnSpc>
            </a:pPr>
          </a:p>
          <a:p>
            <a:pPr algn="ctr">
              <a:lnSpc>
                <a:spcPts val="5999"/>
              </a:lnSpc>
            </a:pPr>
            <a:r>
              <a:rPr lang="en-US" sz="4285">
                <a:solidFill>
                  <a:srgbClr val="FFFFFF"/>
                </a:solidFill>
                <a:latin typeface="Kollektif"/>
              </a:rPr>
              <a:t>Vast applications.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45825" y="5629767"/>
            <a:ext cx="4988196" cy="3033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0"/>
              </a:lnSpc>
            </a:pPr>
            <a:r>
              <a:rPr lang="en-US" sz="3478">
                <a:solidFill>
                  <a:srgbClr val="FFFFFF"/>
                </a:solidFill>
                <a:latin typeface="Kollektif"/>
              </a:rPr>
              <a:t>One Way to Practice</a:t>
            </a:r>
          </a:p>
          <a:p>
            <a:pPr algn="ctr">
              <a:lnSpc>
                <a:spcPts val="4870"/>
              </a:lnSpc>
            </a:pPr>
          </a:p>
          <a:p>
            <a:pPr algn="ctr">
              <a:lnSpc>
                <a:spcPts val="4870"/>
              </a:lnSpc>
            </a:pPr>
            <a:r>
              <a:rPr lang="en-US" sz="3478">
                <a:solidFill>
                  <a:srgbClr val="FFFFFF"/>
                </a:solidFill>
                <a:latin typeface="Kollektif"/>
              </a:rPr>
              <a:t>Often Seated </a:t>
            </a:r>
          </a:p>
          <a:p>
            <a:pPr algn="ctr">
              <a:lnSpc>
                <a:spcPts val="4870"/>
              </a:lnSpc>
            </a:pPr>
          </a:p>
          <a:p>
            <a:pPr algn="ctr">
              <a:lnSpc>
                <a:spcPts val="4870"/>
              </a:lnSpc>
            </a:pPr>
            <a:r>
              <a:rPr lang="en-US" sz="3478">
                <a:solidFill>
                  <a:srgbClr val="FFFFFF"/>
                </a:solidFill>
                <a:latin typeface="Kollektif"/>
              </a:rPr>
              <a:t>Concentrated Focus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09013" y="3469650"/>
            <a:ext cx="1341782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7F5E70"/>
                </a:solidFill>
                <a:latin typeface="Josefin Sans Bold"/>
              </a:rPr>
              <a:t>Meditation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42748" y="1566303"/>
            <a:ext cx="1571903" cy="1571903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929F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897759" y="4133225"/>
            <a:ext cx="200314" cy="200314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938023" y="5705967"/>
            <a:ext cx="200314" cy="200314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277942" y="6561186"/>
            <a:ext cx="200314" cy="200314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277942" y="7795277"/>
            <a:ext cx="200314" cy="200314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3885781" y="7233345"/>
            <a:ext cx="252557" cy="252557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F5F3"/>
            </a:solid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7865" r="0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DAFYWcgLWY8</dc:identifier>
  <dcterms:modified xsi:type="dcterms:W3CDTF">2011-08-01T06:04:30Z</dcterms:modified>
  <cp:revision>1</cp:revision>
  <dc:title>Calming Illustrative Mindfulness Meditation Presentation</dc:title>
</cp:coreProperties>
</file>